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9" r:id="rId5"/>
    <p:sldId id="270" r:id="rId6"/>
    <p:sldId id="257" r:id="rId7"/>
    <p:sldId id="258" r:id="rId8"/>
    <p:sldId id="259" r:id="rId9"/>
    <p:sldId id="266" r:id="rId10"/>
    <p:sldId id="260" r:id="rId11"/>
    <p:sldId id="261" r:id="rId12"/>
    <p:sldId id="262" r:id="rId13"/>
    <p:sldId id="263" r:id="rId14"/>
    <p:sldId id="264" r:id="rId15"/>
    <p:sldId id="271" r:id="rId16"/>
    <p:sldId id="273" r:id="rId17"/>
    <p:sldId id="274" r:id="rId18"/>
    <p:sldId id="265" r:id="rId19"/>
    <p:sldId id="272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98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13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13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63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99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61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27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1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54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64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9A61C-98C9-4087-9F4E-E6EA4CEF2C6C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431C0-8F0B-4586-9C2E-9BBAF4E15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59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wmf"/><Relationship Id="rId9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http://ic.sjtu.edu.cn/ic/dic/wp-content/uploads/sites/10/2013/04/CMOS-VLSI-design.pdf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576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CN" dirty="0" smtClean="0"/>
              <a:t>Parasitic Extraction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As design get larger, and process geometries smaller than 0.35</a:t>
            </a:r>
            <a:r>
              <a:rPr lang="en-US" altLang="zh-CN" dirty="0" smtClean="0">
                <a:sym typeface="Symbol" pitchFamily="18" charset="2"/>
              </a:rPr>
              <a:t></a:t>
            </a:r>
            <a:r>
              <a:rPr lang="en-US" altLang="zh-CN" dirty="0" smtClean="0"/>
              <a:t>m, the impact of wire resistance, capacitance and inductance (</a:t>
            </a:r>
            <a:r>
              <a:rPr lang="en-US" altLang="zh-CN" dirty="0" err="1" smtClean="0"/>
              <a:t>parasitics</a:t>
            </a:r>
            <a:r>
              <a:rPr lang="en-US" altLang="zh-CN" dirty="0" smtClean="0"/>
              <a:t>) becomes significant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Give rise to a whole set of signal integrity issues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/>
              <a:t>Challenge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Large run time involved (trade-off for different levels of accuracy)</a:t>
            </a:r>
          </a:p>
          <a:p>
            <a:pPr lvl="1">
              <a:lnSpc>
                <a:spcPct val="90000"/>
              </a:lnSpc>
            </a:pPr>
            <a:r>
              <a:rPr lang="en-US" altLang="zh-CN" dirty="0" smtClean="0"/>
              <a:t>Fast computational methods with desirable accuracy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65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Introduction to parasitic extraction</a:t>
            </a:r>
          </a:p>
          <a:p>
            <a:r>
              <a:rPr lang="en-US" altLang="zh-CN" dirty="0" smtClean="0"/>
              <a:t>Resistance extraction</a:t>
            </a:r>
          </a:p>
          <a:p>
            <a:pPr lvl="1"/>
            <a:r>
              <a:rPr lang="en-US" altLang="zh-CN" dirty="0" smtClean="0"/>
              <a:t>Problem formulation</a:t>
            </a:r>
          </a:p>
          <a:p>
            <a:pPr lvl="1"/>
            <a:r>
              <a:rPr lang="en-US" altLang="zh-CN" dirty="0" smtClean="0"/>
              <a:t>Extraction techniques</a:t>
            </a:r>
          </a:p>
          <a:p>
            <a:pPr lvl="1"/>
            <a:r>
              <a:rPr lang="en-US" altLang="zh-CN" dirty="0" smtClean="0"/>
              <a:t>Numerical techniques</a:t>
            </a:r>
          </a:p>
          <a:p>
            <a:pPr lvl="1"/>
            <a:r>
              <a:rPr lang="en-US" altLang="zh-CN" dirty="0" smtClean="0"/>
              <a:t>Other issues</a:t>
            </a:r>
          </a:p>
          <a:p>
            <a:r>
              <a:rPr lang="en-US" altLang="zh-CN" dirty="0" smtClean="0"/>
              <a:t>Capacitance extraction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71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Problem formulation</a:t>
            </a:r>
          </a:p>
          <a:p>
            <a:pPr marL="742950" lvl="2" indent="-342900"/>
            <a:r>
              <a:rPr lang="en-US" altLang="zh-CN" sz="2000" dirty="0" smtClean="0"/>
              <a:t>A simple structure</a:t>
            </a:r>
          </a:p>
          <a:p>
            <a:endParaRPr lang="en-US" altLang="zh-CN" dirty="0" smtClean="0"/>
          </a:p>
          <a:p>
            <a:pPr marL="742950" lvl="2" indent="-342900"/>
            <a:endParaRPr lang="en-US" altLang="zh-CN" sz="2000" dirty="0" smtClean="0"/>
          </a:p>
          <a:p>
            <a:pPr marL="742950" lvl="2" indent="-342900"/>
            <a:r>
              <a:rPr lang="en-US" altLang="zh-CN" sz="2000" dirty="0" smtClean="0"/>
              <a:t>Two-terminal structure</a:t>
            </a:r>
          </a:p>
          <a:p>
            <a:endParaRPr lang="en-US" altLang="zh-CN" dirty="0" smtClean="0"/>
          </a:p>
          <a:p>
            <a:pPr marL="742950" lvl="2" indent="-342900"/>
            <a:endParaRPr lang="en-US" altLang="zh-CN" sz="2000" dirty="0" smtClean="0"/>
          </a:p>
          <a:p>
            <a:pPr marL="742950" lvl="2" indent="-342900"/>
            <a:r>
              <a:rPr lang="en-US" altLang="zh-CN" sz="2000" dirty="0" smtClean="0"/>
              <a:t>Multi-terminal (port) structure</a:t>
            </a:r>
          </a:p>
          <a:p>
            <a:endParaRPr lang="en-US" altLang="zh-CN" dirty="0" smtClean="0"/>
          </a:p>
        </p:txBody>
      </p:sp>
      <p:grpSp>
        <p:nvGrpSpPr>
          <p:cNvPr id="30" name="Group 18"/>
          <p:cNvGrpSpPr>
            <a:grpSpLocks/>
          </p:cNvGrpSpPr>
          <p:nvPr/>
        </p:nvGrpSpPr>
        <p:grpSpPr bwMode="auto">
          <a:xfrm>
            <a:off x="5887417" y="2091755"/>
            <a:ext cx="2212975" cy="1184275"/>
            <a:chOff x="2699" y="1191"/>
            <a:chExt cx="1394" cy="746"/>
          </a:xfrm>
        </p:grpSpPr>
        <p:sp>
          <p:nvSpPr>
            <p:cNvPr id="31" name="AutoShape 6"/>
            <p:cNvSpPr>
              <a:spLocks noChangeAspect="1" noChangeArrowheads="1"/>
            </p:cNvSpPr>
            <p:nvPr/>
          </p:nvSpPr>
          <p:spPr bwMode="auto">
            <a:xfrm>
              <a:off x="3008" y="1195"/>
              <a:ext cx="958" cy="715"/>
            </a:xfrm>
            <a:prstGeom prst="cube">
              <a:avLst>
                <a:gd name="adj" fmla="val 7058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32" name="Line 7"/>
            <p:cNvSpPr>
              <a:spLocks noChangeAspect="1" noChangeShapeType="1"/>
            </p:cNvSpPr>
            <p:nvPr/>
          </p:nvSpPr>
          <p:spPr bwMode="auto">
            <a:xfrm flipV="1">
              <a:off x="2912" y="1191"/>
              <a:ext cx="507" cy="5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Text Box 8"/>
            <p:cNvSpPr txBox="1">
              <a:spLocks noChangeAspect="1" noChangeArrowheads="1"/>
            </p:cNvSpPr>
            <p:nvPr/>
          </p:nvSpPr>
          <p:spPr bwMode="auto">
            <a:xfrm>
              <a:off x="2971" y="1253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zh-CN">
                  <a:solidFill>
                    <a:srgbClr val="000000"/>
                  </a:solidFill>
                  <a:latin typeface="Times New Roman" pitchFamily="18" charset="0"/>
                </a:rPr>
                <a:t>L</a:t>
              </a:r>
            </a:p>
          </p:txBody>
        </p:sp>
        <p:sp>
          <p:nvSpPr>
            <p:cNvPr id="34" name="Line 9"/>
            <p:cNvSpPr>
              <a:spLocks noChangeAspect="1" noChangeShapeType="1"/>
            </p:cNvSpPr>
            <p:nvPr/>
          </p:nvSpPr>
          <p:spPr bwMode="auto">
            <a:xfrm>
              <a:off x="3010" y="1667"/>
              <a:ext cx="45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Line 10"/>
            <p:cNvSpPr>
              <a:spLocks noChangeAspect="1" noChangeShapeType="1"/>
            </p:cNvSpPr>
            <p:nvPr/>
          </p:nvSpPr>
          <p:spPr bwMode="auto">
            <a:xfrm>
              <a:off x="2918" y="1700"/>
              <a:ext cx="0" cy="2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6" name="Text Box 11"/>
            <p:cNvSpPr txBox="1">
              <a:spLocks noChangeAspect="1" noChangeArrowheads="1"/>
            </p:cNvSpPr>
            <p:nvPr/>
          </p:nvSpPr>
          <p:spPr bwMode="auto">
            <a:xfrm>
              <a:off x="3152" y="148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zh-CN">
                  <a:solidFill>
                    <a:srgbClr val="000000"/>
                  </a:solidFill>
                  <a:latin typeface="Times New Roman" pitchFamily="18" charset="0"/>
                </a:rPr>
                <a:t>W</a:t>
              </a:r>
            </a:p>
          </p:txBody>
        </p:sp>
        <p:sp>
          <p:nvSpPr>
            <p:cNvPr id="37" name="Text Box 12"/>
            <p:cNvSpPr txBox="1">
              <a:spLocks noChangeAspect="1" noChangeArrowheads="1"/>
            </p:cNvSpPr>
            <p:nvPr/>
          </p:nvSpPr>
          <p:spPr bwMode="auto">
            <a:xfrm>
              <a:off x="2699" y="1706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zh-CN">
                  <a:solidFill>
                    <a:srgbClr val="000000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38" name="Line 13"/>
            <p:cNvSpPr>
              <a:spLocks noChangeShapeType="1"/>
            </p:cNvSpPr>
            <p:nvPr/>
          </p:nvSpPr>
          <p:spPr bwMode="auto">
            <a:xfrm flipV="1">
              <a:off x="3606" y="1405"/>
              <a:ext cx="487" cy="52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9" name="Text Box 14"/>
            <p:cNvSpPr txBox="1">
              <a:spLocks noChangeAspect="1" noChangeArrowheads="1"/>
            </p:cNvSpPr>
            <p:nvPr/>
          </p:nvSpPr>
          <p:spPr bwMode="auto">
            <a:xfrm>
              <a:off x="3833" y="1616"/>
              <a:ext cx="1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US" altLang="zh-CN" b="1" i="1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</a:p>
          </p:txBody>
        </p:sp>
      </p:grpSp>
      <p:graphicFrame>
        <p:nvGraphicFramePr>
          <p:cNvPr id="4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755331"/>
              </p:ext>
            </p:extLst>
          </p:nvPr>
        </p:nvGraphicFramePr>
        <p:xfrm>
          <a:off x="3131517" y="2621980"/>
          <a:ext cx="228282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3" imgW="1143000" imgH="368280" progId="Equation.DSMT4">
                  <p:embed/>
                </p:oleObj>
              </mc:Choice>
              <mc:Fallback>
                <p:oleObj name="Equation" r:id="rId3" imgW="11430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517" y="2621980"/>
                        <a:ext cx="2282825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" name="Picture 6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442692"/>
            <a:ext cx="25527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" name="Group 92"/>
          <p:cNvGrpSpPr>
            <a:grpSpLocks/>
          </p:cNvGrpSpPr>
          <p:nvPr/>
        </p:nvGrpSpPr>
        <p:grpSpPr bwMode="auto">
          <a:xfrm>
            <a:off x="3851275" y="3658592"/>
            <a:ext cx="1901825" cy="1042987"/>
            <a:chOff x="2426" y="2251"/>
            <a:chExt cx="1198" cy="657"/>
          </a:xfrm>
        </p:grpSpPr>
        <p:sp>
          <p:nvSpPr>
            <p:cNvPr id="58" name="Text Box 71"/>
            <p:cNvSpPr txBox="1">
              <a:spLocks noChangeArrowheads="1"/>
            </p:cNvSpPr>
            <p:nvPr/>
          </p:nvSpPr>
          <p:spPr bwMode="auto">
            <a:xfrm>
              <a:off x="3261" y="2478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solidFill>
                    <a:schemeClr val="tx1"/>
                  </a:solidFill>
                </a:rPr>
                <a:t>B</a:t>
              </a:r>
            </a:p>
          </p:txBody>
        </p:sp>
        <p:grpSp>
          <p:nvGrpSpPr>
            <p:cNvPr id="59" name="Group 90"/>
            <p:cNvGrpSpPr>
              <a:grpSpLocks/>
            </p:cNvGrpSpPr>
            <p:nvPr/>
          </p:nvGrpSpPr>
          <p:grpSpPr bwMode="auto">
            <a:xfrm>
              <a:off x="2426" y="2251"/>
              <a:ext cx="1134" cy="657"/>
              <a:chOff x="2426" y="2251"/>
              <a:chExt cx="1134" cy="657"/>
            </a:xfrm>
          </p:grpSpPr>
          <p:grpSp>
            <p:nvGrpSpPr>
              <p:cNvPr id="60" name="Group 23"/>
              <p:cNvGrpSpPr>
                <a:grpSpLocks noChangeAspect="1"/>
              </p:cNvGrpSpPr>
              <p:nvPr/>
            </p:nvGrpSpPr>
            <p:grpSpPr bwMode="auto">
              <a:xfrm rot="-5400000">
                <a:off x="2971" y="2296"/>
                <a:ext cx="137" cy="587"/>
                <a:chOff x="624" y="2112"/>
                <a:chExt cx="193" cy="717"/>
              </a:xfrm>
            </p:grpSpPr>
            <p:sp>
              <p:nvSpPr>
                <p:cNvPr id="67" name="Freeform 24"/>
                <p:cNvSpPr>
                  <a:spLocks noChangeAspect="1"/>
                </p:cNvSpPr>
                <p:nvPr/>
              </p:nvSpPr>
              <p:spPr bwMode="auto">
                <a:xfrm>
                  <a:off x="625" y="2301"/>
                  <a:ext cx="192" cy="528"/>
                </a:xfrm>
                <a:custGeom>
                  <a:avLst/>
                  <a:gdLst>
                    <a:gd name="T0" fmla="*/ 0 w 192"/>
                    <a:gd name="T1" fmla="*/ 0 h 528"/>
                    <a:gd name="T2" fmla="*/ 192 w 192"/>
                    <a:gd name="T3" fmla="*/ 48 h 528"/>
                    <a:gd name="T4" fmla="*/ 0 w 192"/>
                    <a:gd name="T5" fmla="*/ 96 h 528"/>
                    <a:gd name="T6" fmla="*/ 192 w 192"/>
                    <a:gd name="T7" fmla="*/ 144 h 528"/>
                    <a:gd name="T8" fmla="*/ 0 w 192"/>
                    <a:gd name="T9" fmla="*/ 192 h 528"/>
                    <a:gd name="T10" fmla="*/ 192 w 192"/>
                    <a:gd name="T11" fmla="*/ 240 h 528"/>
                    <a:gd name="T12" fmla="*/ 0 w 192"/>
                    <a:gd name="T13" fmla="*/ 288 h 528"/>
                    <a:gd name="T14" fmla="*/ 192 w 192"/>
                    <a:gd name="T15" fmla="*/ 336 h 528"/>
                    <a:gd name="T16" fmla="*/ 96 w 192"/>
                    <a:gd name="T17" fmla="*/ 336 h 528"/>
                    <a:gd name="T18" fmla="*/ 96 w 192"/>
                    <a:gd name="T19" fmla="*/ 528 h 52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92"/>
                    <a:gd name="T31" fmla="*/ 0 h 528"/>
                    <a:gd name="T32" fmla="*/ 192 w 192"/>
                    <a:gd name="T33" fmla="*/ 528 h 52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92" h="528">
                      <a:moveTo>
                        <a:pt x="0" y="0"/>
                      </a:moveTo>
                      <a:lnTo>
                        <a:pt x="192" y="48"/>
                      </a:lnTo>
                      <a:lnTo>
                        <a:pt x="0" y="96"/>
                      </a:lnTo>
                      <a:lnTo>
                        <a:pt x="192" y="144"/>
                      </a:lnTo>
                      <a:lnTo>
                        <a:pt x="0" y="192"/>
                      </a:lnTo>
                      <a:lnTo>
                        <a:pt x="192" y="240"/>
                      </a:lnTo>
                      <a:lnTo>
                        <a:pt x="0" y="288"/>
                      </a:lnTo>
                      <a:lnTo>
                        <a:pt x="192" y="336"/>
                      </a:lnTo>
                      <a:lnTo>
                        <a:pt x="96" y="336"/>
                      </a:lnTo>
                      <a:lnTo>
                        <a:pt x="96" y="528"/>
                      </a:ln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68" name="Freeform 25"/>
                <p:cNvSpPr>
                  <a:spLocks noChangeAspect="1"/>
                </p:cNvSpPr>
                <p:nvPr/>
              </p:nvSpPr>
              <p:spPr bwMode="auto">
                <a:xfrm>
                  <a:off x="624" y="2112"/>
                  <a:ext cx="96" cy="192"/>
                </a:xfrm>
                <a:custGeom>
                  <a:avLst/>
                  <a:gdLst>
                    <a:gd name="T0" fmla="*/ 0 w 96"/>
                    <a:gd name="T1" fmla="*/ 192 h 192"/>
                    <a:gd name="T2" fmla="*/ 96 w 96"/>
                    <a:gd name="T3" fmla="*/ 192 h 192"/>
                    <a:gd name="T4" fmla="*/ 96 w 96"/>
                    <a:gd name="T5" fmla="*/ 0 h 192"/>
                    <a:gd name="T6" fmla="*/ 0 60000 65536"/>
                    <a:gd name="T7" fmla="*/ 0 60000 65536"/>
                    <a:gd name="T8" fmla="*/ 0 60000 65536"/>
                    <a:gd name="T9" fmla="*/ 0 w 96"/>
                    <a:gd name="T10" fmla="*/ 0 h 192"/>
                    <a:gd name="T11" fmla="*/ 96 w 96"/>
                    <a:gd name="T12" fmla="*/ 192 h 19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6" h="192">
                      <a:moveTo>
                        <a:pt x="0" y="192"/>
                      </a:moveTo>
                      <a:lnTo>
                        <a:pt x="96" y="192"/>
                      </a:lnTo>
                      <a:lnTo>
                        <a:pt x="96" y="0"/>
                      </a:ln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bg2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61" name="Text Box 70"/>
              <p:cNvSpPr txBox="1">
                <a:spLocks noChangeArrowheads="1"/>
              </p:cNvSpPr>
              <p:nvPr/>
            </p:nvSpPr>
            <p:spPr bwMode="auto">
              <a:xfrm>
                <a:off x="2426" y="2478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eaLnBrk="1" hangingPunct="1"/>
                <a:r>
                  <a:rPr lang="en-US" altLang="zh-CN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62" name="Text Box 73"/>
              <p:cNvSpPr txBox="1">
                <a:spLocks noChangeArrowheads="1"/>
              </p:cNvSpPr>
              <p:nvPr/>
            </p:nvSpPr>
            <p:spPr bwMode="auto">
              <a:xfrm>
                <a:off x="2581" y="2569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eaLnBrk="1" hangingPunct="1"/>
                <a:r>
                  <a:rPr lang="en-US" altLang="zh-CN">
                    <a:solidFill>
                      <a:srgbClr val="CC0000"/>
                    </a:solidFill>
                  </a:rPr>
                  <a:t>+</a:t>
                </a:r>
              </a:p>
            </p:txBody>
          </p:sp>
          <p:sp>
            <p:nvSpPr>
              <p:cNvPr id="63" name="Text Box 74"/>
              <p:cNvSpPr txBox="1">
                <a:spLocks noChangeArrowheads="1"/>
              </p:cNvSpPr>
              <p:nvPr/>
            </p:nvSpPr>
            <p:spPr bwMode="auto">
              <a:xfrm>
                <a:off x="3197" y="2560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eaLnBrk="1" hangingPunct="1"/>
                <a:r>
                  <a:rPr lang="en-US" altLang="zh-CN">
                    <a:solidFill>
                      <a:srgbClr val="CC0000"/>
                    </a:solidFill>
                  </a:rPr>
                  <a:t>-</a:t>
                </a:r>
              </a:p>
            </p:txBody>
          </p:sp>
          <p:sp>
            <p:nvSpPr>
              <p:cNvPr id="64" name="Text Box 75"/>
              <p:cNvSpPr txBox="1">
                <a:spLocks noChangeArrowheads="1"/>
              </p:cNvSpPr>
              <p:nvPr/>
            </p:nvSpPr>
            <p:spPr bwMode="auto">
              <a:xfrm>
                <a:off x="2862" y="2677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eaLnBrk="1" hangingPunct="1"/>
                <a:r>
                  <a:rPr lang="en-US" altLang="zh-CN">
                    <a:solidFill>
                      <a:srgbClr val="CC0000"/>
                    </a:solidFill>
                  </a:rPr>
                  <a:t>V</a:t>
                </a:r>
              </a:p>
            </p:txBody>
          </p:sp>
          <p:sp>
            <p:nvSpPr>
              <p:cNvPr id="65" name="Line 76"/>
              <p:cNvSpPr>
                <a:spLocks noChangeShapeType="1"/>
              </p:cNvSpPr>
              <p:nvPr/>
            </p:nvSpPr>
            <p:spPr bwMode="auto">
              <a:xfrm>
                <a:off x="2835" y="2432"/>
                <a:ext cx="408" cy="0"/>
              </a:xfrm>
              <a:prstGeom prst="line">
                <a:avLst/>
              </a:prstGeom>
              <a:noFill/>
              <a:ln w="19050">
                <a:solidFill>
                  <a:srgbClr val="CC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66" name="Text Box 77"/>
              <p:cNvSpPr txBox="1">
                <a:spLocks noChangeArrowheads="1"/>
              </p:cNvSpPr>
              <p:nvPr/>
            </p:nvSpPr>
            <p:spPr bwMode="auto">
              <a:xfrm>
                <a:off x="3107" y="2251"/>
                <a:ext cx="36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eaLnBrk="1" hangingPunct="1"/>
                <a:r>
                  <a:rPr lang="en-US" altLang="zh-CN" b="1" i="1">
                    <a:solidFill>
                      <a:srgbClr val="CC0000"/>
                    </a:solidFill>
                    <a:latin typeface="Times New Roman" pitchFamily="18" charset="0"/>
                  </a:rPr>
                  <a:t>i</a:t>
                </a:r>
              </a:p>
            </p:txBody>
          </p:sp>
        </p:grpSp>
      </p:grpSp>
      <p:graphicFrame>
        <p:nvGraphicFramePr>
          <p:cNvPr id="6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184064"/>
              </p:ext>
            </p:extLst>
          </p:nvPr>
        </p:nvGraphicFramePr>
        <p:xfrm>
          <a:off x="2303463" y="3801467"/>
          <a:ext cx="91281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6" imgW="457200" imgH="368280" progId="Equation.DSMT4">
                  <p:embed/>
                </p:oleObj>
              </mc:Choice>
              <mc:Fallback>
                <p:oleObj name="Equation" r:id="rId6" imgW="4572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63" y="3801467"/>
                        <a:ext cx="912812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" name="Picture 8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924" y="5229225"/>
            <a:ext cx="171450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Text Box 89"/>
          <p:cNvSpPr txBox="1">
            <a:spLocks noChangeArrowheads="1"/>
          </p:cNvSpPr>
          <p:nvPr/>
        </p:nvSpPr>
        <p:spPr bwMode="auto">
          <a:xfrm>
            <a:off x="900113" y="5734050"/>
            <a:ext cx="316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/>
            <a:r>
              <a:rPr lang="en-US" altLang="zh-CN" dirty="0" err="1">
                <a:solidFill>
                  <a:schemeClr val="tx1"/>
                </a:solidFill>
              </a:rPr>
              <a:t>NxN</a:t>
            </a: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i="1" dirty="0">
                <a:solidFill>
                  <a:schemeClr val="tx1"/>
                </a:solidFill>
              </a:rPr>
              <a:t>R</a:t>
            </a:r>
            <a:r>
              <a:rPr lang="en-US" altLang="zh-CN" dirty="0">
                <a:solidFill>
                  <a:schemeClr val="tx1"/>
                </a:solidFill>
              </a:rPr>
              <a:t> matrix</a:t>
            </a:r>
          </a:p>
        </p:txBody>
      </p:sp>
    </p:spTree>
    <p:extLst>
      <p:ext uri="{BB962C8B-B14F-4D97-AF65-F5344CB8AC3E}">
        <p14:creationId xmlns:p14="http://schemas.microsoft.com/office/powerpoint/2010/main" val="10047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Extraction techniques</a:t>
            </a:r>
          </a:p>
          <a:p>
            <a:pPr lvl="1"/>
            <a:r>
              <a:rPr lang="en-US" altLang="zh-CN" sz="2400" dirty="0" smtClean="0"/>
              <a:t>Square counting</a:t>
            </a:r>
          </a:p>
          <a:p>
            <a:pPr lvl="1"/>
            <a:r>
              <a:rPr lang="en-US" altLang="zh-CN" sz="2400" dirty="0" smtClean="0"/>
              <a:t>Analytical approximate formula</a:t>
            </a:r>
          </a:p>
          <a:p>
            <a:pPr lvl="2"/>
            <a:r>
              <a:rPr lang="en-US" altLang="zh-CN" sz="2000" dirty="0" smtClean="0"/>
              <a:t>For simple corner structure</a:t>
            </a:r>
          </a:p>
          <a:p>
            <a:pPr lvl="1"/>
            <a:endParaRPr lang="en-US" altLang="zh-CN" sz="2400" dirty="0" smtClean="0"/>
          </a:p>
          <a:p>
            <a:pPr lvl="1"/>
            <a:r>
              <a:rPr lang="en-US" altLang="zh-CN" sz="2400" dirty="0" smtClean="0"/>
              <a:t>2-D or 3-D numerical methods</a:t>
            </a:r>
          </a:p>
          <a:p>
            <a:pPr lvl="2"/>
            <a:r>
              <a:rPr lang="en-US" altLang="zh-CN" sz="2000" dirty="0" smtClean="0"/>
              <a:t>For multi-terminal structure; current has irregular distribution</a:t>
            </a:r>
          </a:p>
          <a:p>
            <a:pPr lvl="2"/>
            <a:r>
              <a:rPr lang="en-US" altLang="zh-CN" sz="2000" dirty="0" smtClean="0"/>
              <a:t>Solve the steady current field for </a:t>
            </a:r>
            <a:r>
              <a:rPr lang="en-US" altLang="zh-CN" sz="2000" b="1" i="1" dirty="0" err="1" smtClean="0">
                <a:latin typeface="Times New Roman" pitchFamily="18" charset="0"/>
              </a:rPr>
              <a:t>i</a:t>
            </a:r>
            <a:r>
              <a:rPr lang="en-US" altLang="zh-CN" sz="2000" dirty="0" smtClean="0"/>
              <a:t> under given bias voltages</a:t>
            </a:r>
          </a:p>
          <a:p>
            <a:pPr lvl="2"/>
            <a:r>
              <a:rPr lang="en-US" altLang="zh-CN" sz="2000" dirty="0" smtClean="0"/>
              <a:t>Set V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/>
              <a:t> = 1, others all zero,</a:t>
            </a:r>
          </a:p>
          <a:p>
            <a:endParaRPr lang="fr-FR" dirty="0"/>
          </a:p>
        </p:txBody>
      </p:sp>
      <p:graphicFrame>
        <p:nvGraphicFramePr>
          <p:cNvPr id="4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715401"/>
              </p:ext>
            </p:extLst>
          </p:nvPr>
        </p:nvGraphicFramePr>
        <p:xfrm>
          <a:off x="4967932" y="1893565"/>
          <a:ext cx="1293812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3" imgW="647640" imgH="368280" progId="Equation.DSMT4">
                  <p:embed/>
                </p:oleObj>
              </mc:Choice>
              <mc:Fallback>
                <p:oleObj name="Equation" r:id="rId3" imgW="6476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932" y="1893565"/>
                        <a:ext cx="1293812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7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582" y="1820540"/>
            <a:ext cx="1466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99"/>
          <p:cNvGrpSpPr>
            <a:grpSpLocks/>
          </p:cNvGrpSpPr>
          <p:nvPr/>
        </p:nvGrpSpPr>
        <p:grpSpPr bwMode="auto">
          <a:xfrm>
            <a:off x="6417319" y="2901627"/>
            <a:ext cx="1657350" cy="887413"/>
            <a:chOff x="3696" y="1752"/>
            <a:chExt cx="1044" cy="559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3696" y="1752"/>
              <a:ext cx="1044" cy="559"/>
              <a:chOff x="3696" y="1797"/>
              <a:chExt cx="1044" cy="559"/>
            </a:xfrm>
          </p:grpSpPr>
          <p:pic>
            <p:nvPicPr>
              <p:cNvPr id="10" name="Picture 75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96" y="1797"/>
                <a:ext cx="1044" cy="5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76"/>
              <p:cNvSpPr>
                <a:spLocks noChangeArrowheads="1"/>
              </p:cNvSpPr>
              <p:nvPr/>
            </p:nvSpPr>
            <p:spPr bwMode="auto">
              <a:xfrm>
                <a:off x="4059" y="2251"/>
                <a:ext cx="408" cy="10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8" name="Line 79"/>
            <p:cNvSpPr>
              <a:spLocks noChangeShapeType="1"/>
            </p:cNvSpPr>
            <p:nvPr/>
          </p:nvSpPr>
          <p:spPr bwMode="auto">
            <a:xfrm>
              <a:off x="3969" y="1797"/>
              <a:ext cx="272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9" name="Line 80"/>
            <p:cNvSpPr>
              <a:spLocks noChangeShapeType="1"/>
            </p:cNvSpPr>
            <p:nvPr/>
          </p:nvSpPr>
          <p:spPr bwMode="auto">
            <a:xfrm flipV="1">
              <a:off x="4241" y="1752"/>
              <a:ext cx="227" cy="3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4470400" y="5228480"/>
            <a:ext cx="4667250" cy="1512888"/>
            <a:chOff x="2816" y="3230"/>
            <a:chExt cx="2940" cy="953"/>
          </a:xfrm>
        </p:grpSpPr>
        <p:grpSp>
          <p:nvGrpSpPr>
            <p:cNvPr id="13" name="Group 86"/>
            <p:cNvGrpSpPr>
              <a:grpSpLocks/>
            </p:cNvGrpSpPr>
            <p:nvPr/>
          </p:nvGrpSpPr>
          <p:grpSpPr bwMode="auto">
            <a:xfrm>
              <a:off x="4876" y="3589"/>
              <a:ext cx="880" cy="594"/>
              <a:chOff x="3633" y="3612"/>
              <a:chExt cx="880" cy="594"/>
            </a:xfrm>
          </p:grpSpPr>
          <p:sp>
            <p:nvSpPr>
              <p:cNvPr id="21" name="Rectangle 88"/>
              <p:cNvSpPr>
                <a:spLocks noChangeArrowheads="1"/>
              </p:cNvSpPr>
              <p:nvPr/>
            </p:nvSpPr>
            <p:spPr bwMode="auto">
              <a:xfrm>
                <a:off x="4105" y="3612"/>
                <a:ext cx="408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Rectangle 89"/>
              <p:cNvSpPr>
                <a:spLocks noChangeArrowheads="1"/>
              </p:cNvSpPr>
              <p:nvPr/>
            </p:nvSpPr>
            <p:spPr bwMode="auto">
              <a:xfrm>
                <a:off x="3633" y="4101"/>
                <a:ext cx="408" cy="10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chemeClr val="bg2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endParaRPr lang="zh-CN" altLang="en-US"/>
              </a:p>
            </p:txBody>
          </p:sp>
        </p:grpSp>
        <p:pic>
          <p:nvPicPr>
            <p:cNvPr id="14" name="Picture 9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6" y="3230"/>
              <a:ext cx="1080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91"/>
            <p:cNvSpPr>
              <a:spLocks noChangeArrowheads="1"/>
            </p:cNvSpPr>
            <p:nvPr/>
          </p:nvSpPr>
          <p:spPr bwMode="auto">
            <a:xfrm>
              <a:off x="3179" y="4065"/>
              <a:ext cx="408" cy="1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chemeClr val="bg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Line 93"/>
            <p:cNvSpPr>
              <a:spLocks noChangeShapeType="1"/>
            </p:cNvSpPr>
            <p:nvPr/>
          </p:nvSpPr>
          <p:spPr bwMode="auto">
            <a:xfrm>
              <a:off x="3651" y="4020"/>
              <a:ext cx="45" cy="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8" name="Line 94"/>
            <p:cNvSpPr>
              <a:spLocks noChangeShapeType="1"/>
            </p:cNvSpPr>
            <p:nvPr/>
          </p:nvSpPr>
          <p:spPr bwMode="auto">
            <a:xfrm flipH="1">
              <a:off x="2971" y="4020"/>
              <a:ext cx="45" cy="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 flipV="1">
              <a:off x="2934" y="3312"/>
              <a:ext cx="91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aphicFrame>
        <p:nvGraphicFramePr>
          <p:cNvPr id="23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935186"/>
              </p:ext>
            </p:extLst>
          </p:nvPr>
        </p:nvGraphicFramePr>
        <p:xfrm>
          <a:off x="2555875" y="5258643"/>
          <a:ext cx="1169988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8" imgW="507960" imgH="406080" progId="Equation.DSMT4">
                  <p:embed/>
                </p:oleObj>
              </mc:Choice>
              <mc:Fallback>
                <p:oleObj name="Equation" r:id="rId8" imgW="5079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5258643"/>
                        <a:ext cx="1169988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97"/>
          <p:cNvSpPr txBox="1">
            <a:spLocks noChangeArrowheads="1"/>
          </p:cNvSpPr>
          <p:nvPr/>
        </p:nvSpPr>
        <p:spPr bwMode="auto">
          <a:xfrm>
            <a:off x="539750" y="5545980"/>
            <a:ext cx="2305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/>
            <a:r>
              <a:rPr lang="en-US" altLang="zh-CN" sz="1600" b="1" dirty="0">
                <a:solidFill>
                  <a:schemeClr val="tx1"/>
                </a:solidFill>
              </a:rPr>
              <a:t>flowing-out current</a:t>
            </a:r>
          </a:p>
        </p:txBody>
      </p:sp>
      <p:sp>
        <p:nvSpPr>
          <p:cNvPr id="25" name="Text Box 98"/>
          <p:cNvSpPr txBox="1">
            <a:spLocks noChangeArrowheads="1"/>
          </p:cNvSpPr>
          <p:nvPr/>
        </p:nvSpPr>
        <p:spPr bwMode="auto">
          <a:xfrm>
            <a:off x="468313" y="6317505"/>
            <a:ext cx="4246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/>
            <a:r>
              <a:rPr lang="en-US" altLang="zh-CN" b="1" dirty="0">
                <a:solidFill>
                  <a:schemeClr val="tx1"/>
                </a:solidFill>
              </a:rPr>
              <a:t>Repeating it with different settings</a:t>
            </a:r>
          </a:p>
        </p:txBody>
      </p:sp>
    </p:spTree>
    <p:extLst>
      <p:ext uri="{BB962C8B-B14F-4D97-AF65-F5344CB8AC3E}">
        <p14:creationId xmlns:p14="http://schemas.microsoft.com/office/powerpoint/2010/main" val="129678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Extraction techniques </a:t>
            </a:r>
            <a:r>
              <a:rPr lang="en-US" altLang="zh-CN" dirty="0" smtClean="0">
                <a:latin typeface="Times New Roman" pitchFamily="18" charset="0"/>
              </a:rPr>
              <a:t>–</a:t>
            </a:r>
            <a:r>
              <a:rPr lang="en-US" altLang="zh-CN" dirty="0" smtClean="0"/>
              <a:t> numerical method</a:t>
            </a:r>
          </a:p>
          <a:p>
            <a:pPr lvl="1"/>
            <a:r>
              <a:rPr lang="fr-FR" dirty="0" smtClean="0"/>
              <a:t>Field </a:t>
            </a:r>
            <a:r>
              <a:rPr lang="fr-FR" dirty="0" err="1" smtClean="0"/>
              <a:t>Solver</a:t>
            </a:r>
            <a:r>
              <a:rPr lang="fr-FR" dirty="0" smtClean="0"/>
              <a:t> (Laplace </a:t>
            </a:r>
            <a:r>
              <a:rPr lang="fr-FR" dirty="0" err="1" smtClean="0"/>
              <a:t>equation</a:t>
            </a:r>
            <a:r>
              <a:rPr lang="fr-FR" dirty="0" smtClean="0"/>
              <a:t> – PDE – </a:t>
            </a:r>
            <a:r>
              <a:rPr lang="fr-FR" dirty="0" err="1" smtClean="0"/>
              <a:t>Boundary</a:t>
            </a:r>
            <a:r>
              <a:rPr lang="fr-FR" dirty="0" smtClean="0"/>
              <a:t> 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176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Capacitance </a:t>
            </a:r>
            <a:r>
              <a:rPr lang="fr-FR" sz="2800" dirty="0" err="1" smtClean="0"/>
              <a:t>exists</a:t>
            </a:r>
            <a:r>
              <a:rPr lang="fr-FR" sz="2800" dirty="0" smtClean="0"/>
              <a:t> </a:t>
            </a:r>
            <a:r>
              <a:rPr lang="fr-FR" sz="2800" dirty="0" err="1" smtClean="0"/>
              <a:t>anywhere</a:t>
            </a:r>
            <a:r>
              <a:rPr lang="fr-FR" sz="2800" dirty="0" smtClean="0"/>
              <a:t> !</a:t>
            </a:r>
          </a:p>
          <a:p>
            <a:r>
              <a:rPr lang="fr-FR" sz="2800" dirty="0" smtClean="0"/>
              <a:t>Single </a:t>
            </a:r>
            <a:r>
              <a:rPr lang="fr-FR" sz="2800" dirty="0" err="1" smtClean="0"/>
              <a:t>conductor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have capacitance</a:t>
            </a:r>
          </a:p>
          <a:p>
            <a:r>
              <a:rPr lang="fr-FR" sz="2800" dirty="0" smtClean="0"/>
              <a:t>N – </a:t>
            </a:r>
            <a:r>
              <a:rPr lang="fr-FR" sz="2800" dirty="0" err="1" smtClean="0"/>
              <a:t>conductor</a:t>
            </a:r>
            <a:r>
              <a:rPr lang="fr-FR" sz="2800" dirty="0" smtClean="0"/>
              <a:t> system =&gt; capacitance matrix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defined</a:t>
            </a:r>
            <a:endParaRPr lang="fr-FR" sz="2800" dirty="0" smtClean="0"/>
          </a:p>
          <a:p>
            <a:endParaRPr lang="fr-FR" sz="2800" dirty="0"/>
          </a:p>
        </p:txBody>
      </p:sp>
      <p:pic>
        <p:nvPicPr>
          <p:cNvPr id="5" name="Picture 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175581"/>
            <a:ext cx="1371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 descr="http://m.eet.com/media/1100672/Magma_Fig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" y="4173854"/>
            <a:ext cx="5408930" cy="247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960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Impact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Increase</a:t>
            </a:r>
            <a:r>
              <a:rPr lang="fr-FR" dirty="0" smtClean="0"/>
              <a:t> </a:t>
            </a:r>
            <a:r>
              <a:rPr lang="fr-FR" dirty="0" err="1" smtClean="0"/>
              <a:t>delay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952" y="2725086"/>
            <a:ext cx="5638096" cy="2276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5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Impact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Crosstalk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8" y="2547938"/>
            <a:ext cx="34385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899592" y="53732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http://www.eetimes.com/document.asp?doc_id=1275823</a:t>
            </a:r>
            <a:endParaRPr lang="fr-FR" dirty="0"/>
          </a:p>
        </p:txBody>
      </p:sp>
      <p:grpSp>
        <p:nvGrpSpPr>
          <p:cNvPr id="27" name="Groupe 26"/>
          <p:cNvGrpSpPr/>
          <p:nvPr/>
        </p:nvGrpSpPr>
        <p:grpSpPr>
          <a:xfrm>
            <a:off x="5662776" y="4251555"/>
            <a:ext cx="3048000" cy="2184176"/>
            <a:chOff x="5556448" y="4125144"/>
            <a:chExt cx="3048000" cy="2184176"/>
          </a:xfrm>
        </p:grpSpPr>
        <p:grpSp>
          <p:nvGrpSpPr>
            <p:cNvPr id="26" name="Groupe 25"/>
            <p:cNvGrpSpPr/>
            <p:nvPr/>
          </p:nvGrpSpPr>
          <p:grpSpPr>
            <a:xfrm>
              <a:off x="5556448" y="4404320"/>
              <a:ext cx="3048000" cy="1905000"/>
              <a:chOff x="5556448" y="4404320"/>
              <a:chExt cx="3048000" cy="1905000"/>
            </a:xfrm>
          </p:grpSpPr>
          <p:sp>
            <p:nvSpPr>
              <p:cNvPr id="6" name="AutoShape 5"/>
              <p:cNvSpPr>
                <a:spLocks noChangeArrowheads="1"/>
              </p:cNvSpPr>
              <p:nvPr/>
            </p:nvSpPr>
            <p:spPr bwMode="auto">
              <a:xfrm>
                <a:off x="5912048" y="4404320"/>
                <a:ext cx="558800" cy="715963"/>
              </a:xfrm>
              <a:prstGeom prst="cube">
                <a:avLst>
                  <a:gd name="adj" fmla="val 24991"/>
                </a:avLst>
              </a:prstGeom>
              <a:solidFill>
                <a:schemeClr val="hlink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eaLnBrk="0" hangingPunct="0">
                  <a:spcBef>
                    <a:spcPct val="50000"/>
                  </a:spcBef>
                </a:pPr>
                <a:endParaRPr lang="en-US" altLang="en-US">
                  <a:latin typeface="Arial" charset="0"/>
                  <a:ea typeface="PMingLiU" pitchFamily="18" charset="-120"/>
                </a:endParaRPr>
              </a:p>
            </p:txBody>
          </p:sp>
          <p:sp>
            <p:nvSpPr>
              <p:cNvPr id="7" name="AutoShape 6"/>
              <p:cNvSpPr>
                <a:spLocks noChangeArrowheads="1"/>
              </p:cNvSpPr>
              <p:nvPr/>
            </p:nvSpPr>
            <p:spPr bwMode="auto">
              <a:xfrm>
                <a:off x="5556448" y="5458420"/>
                <a:ext cx="3048000" cy="850900"/>
              </a:xfrm>
              <a:prstGeom prst="cube">
                <a:avLst>
                  <a:gd name="adj" fmla="val 57838"/>
                </a:avLst>
              </a:prstGeom>
              <a:solidFill>
                <a:srgbClr val="333300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eaLnBrk="0" hangingPunct="0">
                  <a:spcBef>
                    <a:spcPct val="50000"/>
                  </a:spcBef>
                </a:pPr>
                <a:endParaRPr lang="en-US" altLang="en-US">
                  <a:latin typeface="Arial" charset="0"/>
                  <a:ea typeface="PMingLiU" pitchFamily="18" charset="-120"/>
                </a:endParaRP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 flipH="1">
                <a:off x="6166048" y="5471120"/>
                <a:ext cx="1588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5861248" y="5394920"/>
                <a:ext cx="544513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5861248" y="5471120"/>
                <a:ext cx="544513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2" name="AutoShape 26"/>
              <p:cNvSpPr>
                <a:spLocks noChangeArrowheads="1"/>
              </p:cNvSpPr>
              <p:nvPr/>
            </p:nvSpPr>
            <p:spPr bwMode="auto">
              <a:xfrm>
                <a:off x="7466211" y="4404320"/>
                <a:ext cx="604837" cy="698500"/>
              </a:xfrm>
              <a:prstGeom prst="cube">
                <a:avLst>
                  <a:gd name="adj" fmla="val 24991"/>
                </a:avLst>
              </a:prstGeom>
              <a:solidFill>
                <a:schemeClr val="hlink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eaLnBrk="0" hangingPunct="0">
                  <a:spcBef>
                    <a:spcPct val="50000"/>
                  </a:spcBef>
                </a:pPr>
                <a:endParaRPr lang="en-US" altLang="en-US">
                  <a:latin typeface="Arial" charset="0"/>
                  <a:ea typeface="PMingLiU" pitchFamily="18" charset="-120"/>
                </a:endParaRPr>
              </a:p>
            </p:txBody>
          </p:sp>
          <p:sp>
            <p:nvSpPr>
              <p:cNvPr id="13" name="Line 34"/>
              <p:cNvSpPr>
                <a:spLocks noChangeShapeType="1"/>
              </p:cNvSpPr>
              <p:nvPr/>
            </p:nvSpPr>
            <p:spPr bwMode="auto">
              <a:xfrm>
                <a:off x="6166048" y="5090120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5" name="Line 79"/>
              <p:cNvSpPr>
                <a:spLocks noChangeShapeType="1"/>
              </p:cNvSpPr>
              <p:nvPr/>
            </p:nvSpPr>
            <p:spPr bwMode="auto">
              <a:xfrm flipH="1">
                <a:off x="7766248" y="5471120"/>
                <a:ext cx="1588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6" name="Line 80"/>
              <p:cNvSpPr>
                <a:spLocks noChangeShapeType="1"/>
              </p:cNvSpPr>
              <p:nvPr/>
            </p:nvSpPr>
            <p:spPr bwMode="auto">
              <a:xfrm>
                <a:off x="7461448" y="5394920"/>
                <a:ext cx="544513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7" name="Line 81"/>
              <p:cNvSpPr>
                <a:spLocks noChangeShapeType="1"/>
              </p:cNvSpPr>
              <p:nvPr/>
            </p:nvSpPr>
            <p:spPr bwMode="auto">
              <a:xfrm>
                <a:off x="7461448" y="5471120"/>
                <a:ext cx="544513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8" name="Line 82"/>
              <p:cNvSpPr>
                <a:spLocks noChangeShapeType="1"/>
              </p:cNvSpPr>
              <p:nvPr/>
            </p:nvSpPr>
            <p:spPr bwMode="auto">
              <a:xfrm>
                <a:off x="7766248" y="5090120"/>
                <a:ext cx="0" cy="304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9" name="Text Box 84"/>
              <p:cNvSpPr txBox="1">
                <a:spLocks noChangeArrowheads="1"/>
              </p:cNvSpPr>
              <p:nvPr/>
            </p:nvSpPr>
            <p:spPr bwMode="auto">
              <a:xfrm>
                <a:off x="6394648" y="5013920"/>
                <a:ext cx="666750" cy="6413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altLang="fr-FR" sz="3600" dirty="0"/>
                  <a:t>Cs</a:t>
                </a:r>
              </a:p>
            </p:txBody>
          </p:sp>
        </p:grpSp>
        <p:grpSp>
          <p:nvGrpSpPr>
            <p:cNvPr id="5" name="Groupe 4"/>
            <p:cNvGrpSpPr/>
            <p:nvPr/>
          </p:nvGrpSpPr>
          <p:grpSpPr>
            <a:xfrm>
              <a:off x="6444208" y="4125144"/>
              <a:ext cx="1080120" cy="672008"/>
              <a:chOff x="6444208" y="3717032"/>
              <a:chExt cx="1080120" cy="672008"/>
            </a:xfrm>
          </p:grpSpPr>
          <p:sp>
            <p:nvSpPr>
              <p:cNvPr id="11" name="Line 10"/>
              <p:cNvSpPr>
                <a:spLocks noChangeShapeType="1"/>
              </p:cNvSpPr>
              <p:nvPr/>
            </p:nvSpPr>
            <p:spPr bwMode="auto">
              <a:xfrm>
                <a:off x="6444208" y="4290615"/>
                <a:ext cx="457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0" name="Text Box 89"/>
              <p:cNvSpPr txBox="1">
                <a:spLocks noChangeArrowheads="1"/>
              </p:cNvSpPr>
              <p:nvPr/>
            </p:nvSpPr>
            <p:spPr bwMode="auto">
              <a:xfrm>
                <a:off x="6726138" y="3717032"/>
                <a:ext cx="43815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altLang="fr-FR" sz="1800" dirty="0" smtClean="0"/>
                  <a:t>Cc</a:t>
                </a:r>
                <a:endParaRPr lang="en-US" altLang="fr-FR" sz="1800" dirty="0"/>
              </a:p>
            </p:txBody>
          </p:sp>
          <p:sp>
            <p:nvSpPr>
              <p:cNvPr id="21" name="Line 11"/>
              <p:cNvSpPr>
                <a:spLocks noChangeShapeType="1"/>
              </p:cNvSpPr>
              <p:nvPr/>
            </p:nvSpPr>
            <p:spPr bwMode="auto">
              <a:xfrm flipV="1">
                <a:off x="6906791" y="4128690"/>
                <a:ext cx="1587" cy="26035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 flipV="1">
                <a:off x="7003628" y="4127103"/>
                <a:ext cx="1588" cy="26035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3" name="Line 35"/>
              <p:cNvSpPr>
                <a:spLocks noChangeShapeType="1"/>
              </p:cNvSpPr>
              <p:nvPr/>
            </p:nvSpPr>
            <p:spPr bwMode="auto">
              <a:xfrm flipV="1">
                <a:off x="6990928" y="4290615"/>
                <a:ext cx="5334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24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Capacitance Extraction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52" y="261320"/>
            <a:ext cx="2108183" cy="216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3568" y="107451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altLang="zh-CN" sz="2400" dirty="0" smtClean="0"/>
              <a:t>Different from resistance, capacitance is a function of not only wire</a:t>
            </a:r>
            <a:r>
              <a:rPr lang="en-US" altLang="zh-CN" sz="2400" dirty="0" smtClean="0">
                <a:latin typeface="Times New Roman" pitchFamily="18" charset="0"/>
              </a:rPr>
              <a:t>’</a:t>
            </a:r>
            <a:r>
              <a:rPr lang="en-US" altLang="zh-CN" sz="2400" dirty="0" smtClean="0"/>
              <a:t>s own geometry, but </a:t>
            </a:r>
            <a:r>
              <a:rPr lang="en-US" altLang="zh-CN" sz="2400" dirty="0" smtClean="0">
                <a:solidFill>
                  <a:srgbClr val="CC0000"/>
                </a:solidFill>
              </a:rPr>
              <a:t>its environments</a:t>
            </a:r>
            <a:endParaRPr lang="en-US" altLang="zh-CN" sz="2400" dirty="0" smtClean="0">
              <a:solidFill>
                <a:srgbClr val="CC0000"/>
              </a:solidFill>
            </a:endParaRP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5921547" y="2792890"/>
            <a:ext cx="2166936" cy="1898653"/>
            <a:chOff x="1695" y="2352"/>
            <a:chExt cx="1365" cy="1196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1695" y="2789"/>
              <a:ext cx="485" cy="331"/>
            </a:xfrm>
            <a:prstGeom prst="hexagon">
              <a:avLst>
                <a:gd name="adj" fmla="val 36625"/>
                <a:gd name="vf" fmla="val 11547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5006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443" y="3217"/>
              <a:ext cx="485" cy="331"/>
            </a:xfrm>
            <a:prstGeom prst="hexagon">
              <a:avLst>
                <a:gd name="adj" fmla="val 36625"/>
                <a:gd name="vf" fmla="val 11547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436" y="2383"/>
              <a:ext cx="485" cy="331"/>
            </a:xfrm>
            <a:prstGeom prst="hexagon">
              <a:avLst>
                <a:gd name="adj" fmla="val 36625"/>
                <a:gd name="vf" fmla="val 11547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785" y="2786"/>
              <a:ext cx="368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m</a:t>
              </a:r>
              <a:r>
                <a:rPr lang="en-US" altLang="fr-FR" sz="2000" b="0"/>
                <a:t>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34" y="3219"/>
              <a:ext cx="368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 dirty="0"/>
                <a:t>m</a:t>
              </a:r>
              <a:r>
                <a:rPr lang="en-US" altLang="fr-FR" sz="2000" b="0" dirty="0"/>
                <a:t>3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507" y="2390"/>
              <a:ext cx="368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m</a:t>
              </a:r>
              <a:r>
                <a:rPr lang="en-US" altLang="fr-FR" sz="2000" b="0"/>
                <a:t>2</a:t>
              </a:r>
            </a:p>
          </p:txBody>
        </p:sp>
        <p:grpSp>
          <p:nvGrpSpPr>
            <p:cNvPr id="14" name="Group 12"/>
            <p:cNvGrpSpPr>
              <a:grpSpLocks/>
            </p:cNvGrpSpPr>
            <p:nvPr/>
          </p:nvGrpSpPr>
          <p:grpSpPr bwMode="auto">
            <a:xfrm rot="-4385601">
              <a:off x="2441" y="2851"/>
              <a:ext cx="462" cy="213"/>
              <a:chOff x="807" y="2080"/>
              <a:chExt cx="385" cy="213"/>
            </a:xfrm>
          </p:grpSpPr>
          <p:sp>
            <p:nvSpPr>
              <p:cNvPr id="29" name="Line 13"/>
              <p:cNvSpPr>
                <a:spLocks noChangeShapeType="1"/>
              </p:cNvSpPr>
              <p:nvPr/>
            </p:nvSpPr>
            <p:spPr bwMode="auto">
              <a:xfrm flipV="1">
                <a:off x="807" y="2200"/>
                <a:ext cx="162" cy="9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0" name="Line 14"/>
              <p:cNvSpPr>
                <a:spLocks noChangeShapeType="1"/>
              </p:cNvSpPr>
              <p:nvPr/>
            </p:nvSpPr>
            <p:spPr bwMode="auto">
              <a:xfrm>
                <a:off x="915" y="2129"/>
                <a:ext cx="108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1" name="Line 15"/>
              <p:cNvSpPr>
                <a:spLocks noChangeShapeType="1"/>
              </p:cNvSpPr>
              <p:nvPr/>
            </p:nvSpPr>
            <p:spPr bwMode="auto">
              <a:xfrm>
                <a:off x="965" y="2114"/>
                <a:ext cx="112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 flipV="1">
                <a:off x="1030" y="2080"/>
                <a:ext cx="162" cy="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grpSp>
          <p:nvGrpSpPr>
            <p:cNvPr id="15" name="Group 17"/>
            <p:cNvGrpSpPr>
              <a:grpSpLocks/>
            </p:cNvGrpSpPr>
            <p:nvPr/>
          </p:nvGrpSpPr>
          <p:grpSpPr bwMode="auto">
            <a:xfrm>
              <a:off x="2107" y="2632"/>
              <a:ext cx="385" cy="213"/>
              <a:chOff x="1562" y="1702"/>
              <a:chExt cx="385" cy="213"/>
            </a:xfrm>
          </p:grpSpPr>
          <p:sp>
            <p:nvSpPr>
              <p:cNvPr id="25" name="Line 18"/>
              <p:cNvSpPr>
                <a:spLocks noChangeShapeType="1"/>
              </p:cNvSpPr>
              <p:nvPr/>
            </p:nvSpPr>
            <p:spPr bwMode="auto">
              <a:xfrm flipV="1">
                <a:off x="1562" y="1822"/>
                <a:ext cx="162" cy="9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>
                <a:off x="1670" y="1751"/>
                <a:ext cx="108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>
                <a:off x="1720" y="1736"/>
                <a:ext cx="112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8" name="Line 21"/>
              <p:cNvSpPr>
                <a:spLocks noChangeShapeType="1"/>
              </p:cNvSpPr>
              <p:nvPr/>
            </p:nvSpPr>
            <p:spPr bwMode="auto">
              <a:xfrm flipV="1">
                <a:off x="1785" y="1702"/>
                <a:ext cx="162" cy="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grpSp>
          <p:nvGrpSpPr>
            <p:cNvPr id="16" name="Group 22"/>
            <p:cNvGrpSpPr>
              <a:grpSpLocks/>
            </p:cNvGrpSpPr>
            <p:nvPr/>
          </p:nvGrpSpPr>
          <p:grpSpPr bwMode="auto">
            <a:xfrm>
              <a:off x="2106" y="3076"/>
              <a:ext cx="401" cy="213"/>
              <a:chOff x="1561" y="2146"/>
              <a:chExt cx="401" cy="213"/>
            </a:xfrm>
          </p:grpSpPr>
          <p:sp>
            <p:nvSpPr>
              <p:cNvPr id="21" name="Line 23"/>
              <p:cNvSpPr>
                <a:spLocks noChangeShapeType="1"/>
              </p:cNvSpPr>
              <p:nvPr/>
            </p:nvSpPr>
            <p:spPr bwMode="auto">
              <a:xfrm flipH="1" flipV="1">
                <a:off x="1784" y="2266"/>
                <a:ext cx="178" cy="9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2" name="Line 24"/>
              <p:cNvSpPr>
                <a:spLocks noChangeShapeType="1"/>
              </p:cNvSpPr>
              <p:nvPr/>
            </p:nvSpPr>
            <p:spPr bwMode="auto">
              <a:xfrm flipH="1">
                <a:off x="1730" y="2195"/>
                <a:ext cx="124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3" name="Line 25"/>
              <p:cNvSpPr>
                <a:spLocks noChangeShapeType="1"/>
              </p:cNvSpPr>
              <p:nvPr/>
            </p:nvSpPr>
            <p:spPr bwMode="auto">
              <a:xfrm flipH="1">
                <a:off x="1676" y="2180"/>
                <a:ext cx="128" cy="1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4" name="Line 26"/>
              <p:cNvSpPr>
                <a:spLocks noChangeShapeType="1"/>
              </p:cNvSpPr>
              <p:nvPr/>
            </p:nvSpPr>
            <p:spPr bwMode="auto">
              <a:xfrm flipH="1" flipV="1">
                <a:off x="1561" y="2146"/>
                <a:ext cx="178" cy="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719" y="2800"/>
              <a:ext cx="34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</a:t>
              </a:r>
              <a:r>
                <a:rPr lang="en-US" altLang="fr-FR" sz="2400" b="0" baseline="-10000"/>
                <a:t>23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037" y="3189"/>
              <a:ext cx="34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 dirty="0"/>
                <a:t>c</a:t>
              </a:r>
              <a:r>
                <a:rPr lang="en-US" altLang="fr-FR" sz="2400" b="0" baseline="-10000" dirty="0"/>
                <a:t>13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999" y="2352"/>
              <a:ext cx="34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</a:t>
              </a:r>
              <a:r>
                <a:rPr lang="en-US" altLang="fr-FR" sz="2400" b="0" baseline="-10000"/>
                <a:t>12</a:t>
              </a:r>
            </a:p>
          </p:txBody>
        </p:sp>
        <p:pic>
          <p:nvPicPr>
            <p:cNvPr id="20" name="Image 1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5" y="2716"/>
              <a:ext cx="71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996628" y="300219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fr-FR" dirty="0" smtClean="0"/>
              <a:t>For multiple conductors of any shapes and materials, and in any dielectric,  there is a capacitance between any two conductors </a:t>
            </a:r>
            <a:endParaRPr lang="fr-FR" dirty="0"/>
          </a:p>
        </p:txBody>
      </p:sp>
      <p:sp>
        <p:nvSpPr>
          <p:cNvPr id="33" name="Rectangle 32"/>
          <p:cNvSpPr/>
          <p:nvPr/>
        </p:nvSpPr>
        <p:spPr>
          <a:xfrm>
            <a:off x="5673103" y="5762873"/>
            <a:ext cx="2734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fr-FR" dirty="0" smtClean="0"/>
              <a:t>Mutual cap between wires </a:t>
            </a:r>
            <a:endParaRPr lang="en-US" altLang="fr-FR" dirty="0"/>
          </a:p>
        </p:txBody>
      </p:sp>
      <p:sp>
        <p:nvSpPr>
          <p:cNvPr id="34" name="Rectangle 33"/>
          <p:cNvSpPr/>
          <p:nvPr/>
        </p:nvSpPr>
        <p:spPr>
          <a:xfrm>
            <a:off x="953964" y="43778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fr-FR" dirty="0" smtClean="0"/>
              <a:t>Capacitance is often written as a symmetric matrix 					</a:t>
            </a:r>
            <a:endParaRPr lang="en-US" altLang="fr-FR" dirty="0"/>
          </a:p>
        </p:txBody>
      </p:sp>
      <p:grpSp>
        <p:nvGrpSpPr>
          <p:cNvPr id="35" name="Groupe 34"/>
          <p:cNvGrpSpPr/>
          <p:nvPr/>
        </p:nvGrpSpPr>
        <p:grpSpPr>
          <a:xfrm>
            <a:off x="2270919" y="5203973"/>
            <a:ext cx="2840038" cy="1249363"/>
            <a:chOff x="2270919" y="4895228"/>
            <a:chExt cx="2840038" cy="1249363"/>
          </a:xfrm>
        </p:grpSpPr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2270919" y="5276228"/>
              <a:ext cx="706438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 =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099594" y="5261941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-c</a:t>
              </a:r>
              <a:r>
                <a:rPr lang="en-US" altLang="fr-FR" sz="2400" b="0" baseline="-10000"/>
                <a:t>21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3807619" y="5261941"/>
              <a:ext cx="541338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</a:t>
              </a:r>
              <a:r>
                <a:rPr lang="en-US" altLang="fr-FR" sz="2400" b="0" baseline="-10000"/>
                <a:t>22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425157" y="5261941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-c</a:t>
              </a:r>
              <a:r>
                <a:rPr lang="en-US" altLang="fr-FR" sz="2400" b="0" baseline="-10000"/>
                <a:t>23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3104357" y="5628653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-c</a:t>
              </a:r>
              <a:r>
                <a:rPr lang="en-US" altLang="fr-FR" sz="2400" b="0" baseline="-10000"/>
                <a:t>31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3688557" y="5628653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 dirty="0"/>
                <a:t>-c</a:t>
              </a:r>
              <a:r>
                <a:rPr lang="en-US" altLang="fr-FR" sz="2400" b="0" baseline="-10000" dirty="0"/>
                <a:t>32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569619" y="5628653"/>
              <a:ext cx="541338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</a:t>
              </a:r>
              <a:r>
                <a:rPr lang="en-US" altLang="fr-FR" sz="2400" b="0" baseline="-10000"/>
                <a:t>33</a:t>
              </a: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3205957" y="4895228"/>
              <a:ext cx="541338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c</a:t>
              </a:r>
              <a:r>
                <a:rPr lang="en-US" altLang="fr-FR" sz="2400" b="0" baseline="-10000"/>
                <a:t>11</a:t>
              </a: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3688557" y="4895228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-c</a:t>
              </a:r>
              <a:r>
                <a:rPr lang="en-US" altLang="fr-FR" sz="2400" b="0" baseline="-10000"/>
                <a:t>12</a:t>
              </a: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4450557" y="4895228"/>
              <a:ext cx="660400" cy="515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fr-FR" b="0"/>
                <a:t>-c</a:t>
              </a:r>
              <a:r>
                <a:rPr lang="en-US" altLang="fr-FR" sz="2400" b="0" baseline="-10000"/>
                <a:t>13</a:t>
              </a:r>
            </a:p>
          </p:txBody>
        </p:sp>
      </p:grpSp>
      <p:sp>
        <p:nvSpPr>
          <p:cNvPr id="46" name="Rectangle 45"/>
          <p:cNvSpPr/>
          <p:nvPr/>
        </p:nvSpPr>
        <p:spPr>
          <a:xfrm>
            <a:off x="1148557" y="3837549"/>
            <a:ext cx="4572000" cy="7571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fr-FR" dirty="0" smtClean="0"/>
              <a:t>Mutual capacitance between m1 and m2 is C</a:t>
            </a:r>
            <a:r>
              <a:rPr lang="en-US" altLang="fr-FR" baseline="-25000" dirty="0" smtClean="0"/>
              <a:t>12</a:t>
            </a:r>
            <a:r>
              <a:rPr lang="en-US" altLang="fr-FR" dirty="0" smtClean="0"/>
              <a:t> = q</a:t>
            </a:r>
            <a:r>
              <a:rPr lang="en-US" altLang="fr-FR" baseline="-25000" dirty="0" smtClean="0"/>
              <a:t>1</a:t>
            </a:r>
            <a:r>
              <a:rPr lang="en-US" altLang="fr-FR" dirty="0" smtClean="0"/>
              <a:t>/v</a:t>
            </a:r>
            <a:r>
              <a:rPr lang="en-US" altLang="fr-FR" baseline="-25000" dirty="0" smtClean="0"/>
              <a:t>2</a:t>
            </a:r>
            <a:r>
              <a:rPr lang="en-US" altLang="fr-FR" dirty="0" smtClean="0"/>
              <a:t>  </a:t>
            </a:r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6098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Capacitance extraction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r>
              <a:rPr lang="fr-FR" dirty="0" err="1" smtClean="0"/>
              <a:t>Geometric</a:t>
            </a:r>
            <a:r>
              <a:rPr lang="fr-FR" dirty="0" smtClean="0"/>
              <a:t> extraction – </a:t>
            </a:r>
            <a:r>
              <a:rPr lang="fr-FR" dirty="0" err="1" smtClean="0"/>
              <a:t>poor</a:t>
            </a:r>
            <a:r>
              <a:rPr lang="fr-FR" dirty="0" smtClean="0"/>
              <a:t> </a:t>
            </a:r>
            <a:r>
              <a:rPr lang="fr-FR" dirty="0" err="1" smtClean="0"/>
              <a:t>accuracy</a:t>
            </a:r>
            <a:endParaRPr lang="fr-FR" dirty="0"/>
          </a:p>
          <a:p>
            <a:r>
              <a:rPr lang="fr-FR" dirty="0" smtClean="0"/>
              <a:t>3D </a:t>
            </a:r>
            <a:r>
              <a:rPr lang="fr-FR" dirty="0" err="1" smtClean="0"/>
              <a:t>numerical</a:t>
            </a:r>
            <a:r>
              <a:rPr lang="fr-FR" dirty="0" smtClean="0"/>
              <a:t> </a:t>
            </a:r>
            <a:r>
              <a:rPr lang="fr-FR" dirty="0" err="1" smtClean="0"/>
              <a:t>methods</a:t>
            </a:r>
            <a:endParaRPr lang="fr-FR" dirty="0" smtClean="0"/>
          </a:p>
          <a:p>
            <a:r>
              <a:rPr lang="fr-FR" dirty="0" smtClean="0"/>
              <a:t>FEM</a:t>
            </a:r>
          </a:p>
          <a:p>
            <a:r>
              <a:rPr lang="fr-FR" dirty="0" err="1" smtClean="0"/>
              <a:t>Boundary</a:t>
            </a:r>
            <a:r>
              <a:rPr lang="fr-FR" dirty="0" smtClean="0"/>
              <a:t> </a:t>
            </a:r>
            <a:r>
              <a:rPr lang="fr-FR" dirty="0" err="1" smtClean="0"/>
              <a:t>element</a:t>
            </a:r>
            <a:r>
              <a:rPr lang="fr-FR" dirty="0" smtClean="0"/>
              <a:t> </a:t>
            </a:r>
            <a:r>
              <a:rPr lang="fr-FR" dirty="0" err="1" smtClean="0"/>
              <a:t>method</a:t>
            </a:r>
            <a:endParaRPr lang="fr-FR" dirty="0" smtClean="0"/>
          </a:p>
          <a:p>
            <a:r>
              <a:rPr lang="fr-FR" dirty="0" err="1" smtClean="0"/>
              <a:t>Stochastic</a:t>
            </a:r>
            <a:r>
              <a:rPr lang="fr-FR" dirty="0" smtClean="0"/>
              <a:t> </a:t>
            </a:r>
            <a:r>
              <a:rPr lang="fr-FR" dirty="0" err="1" smtClean="0"/>
              <a:t>method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Field </a:t>
            </a:r>
            <a:r>
              <a:rPr lang="fr-FR" dirty="0" err="1" smtClean="0"/>
              <a:t>Solver</a:t>
            </a:r>
            <a:r>
              <a:rPr lang="fr-FR" dirty="0" smtClean="0"/>
              <a:t>     Q3D , Raphael, </a:t>
            </a:r>
            <a:r>
              <a:rPr lang="fr-FR" dirty="0" err="1" smtClean="0"/>
              <a:t>FastCap</a:t>
            </a:r>
            <a:r>
              <a:rPr lang="fr-FR" dirty="0" smtClean="0"/>
              <a:t>, Magma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430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Interconnect: conductive path</a:t>
            </a:r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Ideally: wire only connects functional elements (devices, gates, blocks, …) and does not affect design performance</a:t>
            </a:r>
          </a:p>
          <a:p>
            <a:r>
              <a:rPr lang="en-US" altLang="zh-CN" sz="2800" dirty="0" smtClean="0"/>
              <a:t>This assumption was approximately true for “large” design, it is unacceptable for sub- micrometer technology</a:t>
            </a:r>
          </a:p>
          <a:p>
            <a:endParaRPr lang="fr-FR" sz="2800" dirty="0" smtClean="0"/>
          </a:p>
          <a:p>
            <a:endParaRPr lang="fr-FR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08720"/>
            <a:ext cx="26955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379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5536" y="1628800"/>
            <a:ext cx="799288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fr-FR" sz="2400" dirty="0" smtClean="0"/>
              <a:t>An </a:t>
            </a:r>
            <a:r>
              <a:rPr lang="en-US" altLang="fr-FR" sz="2400" b="1" i="1" dirty="0" smtClean="0"/>
              <a:t>interconnect</a:t>
            </a:r>
            <a:r>
              <a:rPr lang="en-US" altLang="fr-FR" sz="2400" dirty="0" smtClean="0"/>
              <a:t> is a thin-film wire that electrically connects 2 or more components in an integrated circuit.</a:t>
            </a:r>
          </a:p>
          <a:p>
            <a:pPr>
              <a:spcBef>
                <a:spcPct val="75000"/>
              </a:spcBef>
            </a:pPr>
            <a:r>
              <a:rPr lang="en-US" altLang="fr-FR" sz="2400" dirty="0" smtClean="0"/>
              <a:t>Interconnects can introduce parasitic (unwanted) components of capacitance, resistance, and inductance.  These </a:t>
            </a:r>
            <a:r>
              <a:rPr lang="en-US" altLang="fr-FR" sz="2400" b="1" i="1" dirty="0" smtClean="0"/>
              <a:t>“</a:t>
            </a:r>
            <a:r>
              <a:rPr lang="en-US" altLang="fr-FR" sz="2400" b="1" i="1" dirty="0" err="1" smtClean="0"/>
              <a:t>parasitics</a:t>
            </a:r>
            <a:r>
              <a:rPr lang="en-US" altLang="fr-FR" sz="2400" b="1" i="1" dirty="0" smtClean="0"/>
              <a:t>”</a:t>
            </a:r>
            <a:r>
              <a:rPr lang="en-US" altLang="fr-FR" sz="2400" dirty="0" smtClean="0"/>
              <a:t> detrimentally affect</a:t>
            </a:r>
          </a:p>
          <a:p>
            <a:pPr lvl="1"/>
            <a:r>
              <a:rPr lang="en-US" altLang="fr-FR" sz="2400" dirty="0" smtClean="0"/>
              <a:t>performance (</a:t>
            </a:r>
            <a:r>
              <a:rPr lang="en-US" altLang="fr-FR" sz="2400" i="1" dirty="0" smtClean="0"/>
              <a:t>e.g.</a:t>
            </a:r>
            <a:r>
              <a:rPr lang="en-US" altLang="fr-FR" sz="2400" dirty="0" smtClean="0"/>
              <a:t> propagation delay)</a:t>
            </a:r>
          </a:p>
          <a:p>
            <a:pPr lvl="1"/>
            <a:r>
              <a:rPr lang="en-US" altLang="fr-FR" sz="2400" dirty="0" smtClean="0"/>
              <a:t>power consumption</a:t>
            </a:r>
          </a:p>
          <a:p>
            <a:pPr lvl="1"/>
            <a:r>
              <a:rPr lang="en-US" altLang="fr-FR" sz="2400" dirty="0" smtClean="0"/>
              <a:t>reliability</a:t>
            </a:r>
          </a:p>
          <a:p>
            <a:pPr>
              <a:spcBef>
                <a:spcPct val="75000"/>
              </a:spcBef>
            </a:pPr>
            <a:r>
              <a:rPr lang="en-US" altLang="fr-FR" sz="2400" dirty="0" smtClean="0"/>
              <a:t>As transistors are scaled down in size and the number of metal wiring layers increases, the impact of interconnect </a:t>
            </a:r>
            <a:r>
              <a:rPr lang="en-US" altLang="fr-FR" sz="2400" dirty="0" err="1" smtClean="0"/>
              <a:t>parasitics</a:t>
            </a:r>
            <a:r>
              <a:rPr lang="en-US" altLang="fr-FR" sz="2400" dirty="0" smtClean="0"/>
              <a:t> increases.</a:t>
            </a:r>
          </a:p>
          <a:p>
            <a:pPr lvl="1">
              <a:buFont typeface="Times New Roman" pitchFamily="18" charset="0"/>
              <a:buChar char="→"/>
            </a:pPr>
            <a:r>
              <a:rPr lang="en-US" altLang="fr-FR" sz="2000" dirty="0" smtClean="0"/>
              <a:t> </a:t>
            </a:r>
            <a:r>
              <a:rPr lang="en-US" altLang="fr-FR" sz="2200" dirty="0" smtClean="0"/>
              <a:t>Need to model interconnects, to evaluate their impact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825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Effect</a:t>
            </a:r>
            <a:r>
              <a:rPr lang="fr-FR" dirty="0" smtClean="0"/>
              <a:t> of </a:t>
            </a:r>
            <a:r>
              <a:rPr lang="fr-FR" dirty="0" err="1" smtClean="0"/>
              <a:t>interconnect</a:t>
            </a:r>
            <a:r>
              <a:rPr lang="fr-FR" dirty="0" smtClean="0"/>
              <a:t> </a:t>
            </a:r>
            <a:r>
              <a:rPr lang="fr-FR" dirty="0" err="1" smtClean="0"/>
              <a:t>Scaling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fr-FR" sz="2400" dirty="0" smtClean="0">
                <a:latin typeface="Arial" charset="0"/>
              </a:rPr>
              <a:t>Interconnect delay scales as </a:t>
            </a:r>
            <a:r>
              <a:rPr lang="en-US" altLang="fr-FR" sz="2400" u="sng" dirty="0" smtClean="0">
                <a:latin typeface="Arial" charset="0"/>
              </a:rPr>
              <a:t>square</a:t>
            </a:r>
            <a:r>
              <a:rPr lang="en-US" altLang="fr-FR" sz="2400" dirty="0" smtClean="0">
                <a:latin typeface="Arial" charset="0"/>
              </a:rPr>
              <a:t> of </a:t>
            </a:r>
            <a:r>
              <a:rPr lang="en-US" altLang="fr-FR" sz="2400" i="1" dirty="0" smtClean="0">
                <a:latin typeface="Arial" charset="0"/>
              </a:rPr>
              <a:t>L</a:t>
            </a:r>
            <a:endParaRPr lang="en-US" altLang="fr-FR" sz="2400" baseline="-25000" dirty="0" smtClean="0">
              <a:latin typeface="Arial" charset="0"/>
            </a:endParaRPr>
          </a:p>
          <a:p>
            <a:pPr lvl="1">
              <a:spcBef>
                <a:spcPct val="50000"/>
              </a:spcBef>
              <a:buFont typeface="Symbol" pitchFamily="18" charset="2"/>
              <a:buChar char="Þ"/>
            </a:pPr>
            <a:r>
              <a:rPr lang="en-US" altLang="fr-FR" sz="2400" dirty="0" smtClean="0">
                <a:latin typeface="Arial" charset="0"/>
              </a:rPr>
              <a:t> minimize interconnect length!</a:t>
            </a:r>
          </a:p>
          <a:p>
            <a:pPr>
              <a:spcBef>
                <a:spcPct val="100000"/>
              </a:spcBef>
              <a:buFontTx/>
              <a:buChar char="•"/>
            </a:pPr>
            <a:r>
              <a:rPr lang="en-US" altLang="fr-FR" sz="2400" i="1" dirty="0" smtClean="0">
                <a:latin typeface="Arial" charset="0"/>
              </a:rPr>
              <a:t> </a:t>
            </a:r>
            <a:r>
              <a:rPr lang="en-US" altLang="fr-FR" sz="2400" dirty="0" smtClean="0">
                <a:latin typeface="Arial" charset="0"/>
              </a:rPr>
              <a:t>If </a:t>
            </a:r>
            <a:r>
              <a:rPr lang="en-US" altLang="fr-FR" sz="2400" i="1" dirty="0" smtClean="0">
                <a:latin typeface="Arial" charset="0"/>
              </a:rPr>
              <a:t>W</a:t>
            </a:r>
            <a:r>
              <a:rPr lang="en-US" altLang="fr-FR" sz="2400" dirty="0" smtClean="0">
                <a:latin typeface="Arial" charset="0"/>
              </a:rPr>
              <a:t> is large, then it does not appear in </a:t>
            </a:r>
            <a:r>
              <a:rPr lang="en-US" altLang="fr-FR" sz="2400" i="1" dirty="0" err="1" smtClean="0">
                <a:latin typeface="Arial" charset="0"/>
              </a:rPr>
              <a:t>R</a:t>
            </a:r>
            <a:r>
              <a:rPr lang="en-US" altLang="fr-FR" sz="2400" i="1" baseline="-25000" dirty="0" err="1" smtClean="0">
                <a:latin typeface="Arial" charset="0"/>
              </a:rPr>
              <a:t>wire</a:t>
            </a:r>
            <a:r>
              <a:rPr lang="en-US" altLang="fr-FR" sz="2400" i="1" dirty="0" err="1" smtClean="0">
                <a:latin typeface="Arial" charset="0"/>
              </a:rPr>
              <a:t>C</a:t>
            </a:r>
            <a:r>
              <a:rPr lang="en-US" altLang="fr-FR" sz="2400" i="1" baseline="-25000" dirty="0" err="1" smtClean="0">
                <a:latin typeface="Arial" charset="0"/>
              </a:rPr>
              <a:t>wire</a:t>
            </a:r>
            <a:endParaRPr lang="en-US" altLang="fr-FR" sz="2000" i="1" dirty="0" smtClean="0">
              <a:latin typeface="Arial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fr-FR" sz="2000" i="1" dirty="0" smtClean="0">
                <a:latin typeface="Arial" charset="0"/>
              </a:rPr>
              <a:t> </a:t>
            </a:r>
            <a:r>
              <a:rPr lang="en-US" altLang="fr-FR" sz="2000" dirty="0" smtClean="0">
                <a:latin typeface="Arial" charset="0"/>
              </a:rPr>
              <a:t>Capacitance due to fringing fields becomes more significant </a:t>
            </a:r>
          </a:p>
          <a:p>
            <a:pPr lvl="1"/>
            <a:r>
              <a:rPr lang="en-US" altLang="fr-FR" sz="2000" dirty="0" smtClean="0">
                <a:latin typeface="Arial" charset="0"/>
              </a:rPr>
              <a:t>   as </a:t>
            </a:r>
            <a:r>
              <a:rPr lang="en-US" altLang="fr-FR" sz="2000" i="1" dirty="0" smtClean="0">
                <a:latin typeface="Arial" charset="0"/>
              </a:rPr>
              <a:t>W</a:t>
            </a:r>
            <a:r>
              <a:rPr lang="en-US" altLang="fr-FR" sz="2000" dirty="0" smtClean="0">
                <a:latin typeface="Arial" charset="0"/>
              </a:rPr>
              <a:t> is reduced; </a:t>
            </a:r>
            <a:r>
              <a:rPr lang="en-US" altLang="fr-FR" sz="2000" dirty="0" err="1" smtClean="0">
                <a:latin typeface="Arial" charset="0"/>
              </a:rPr>
              <a:t>C</a:t>
            </a:r>
            <a:r>
              <a:rPr lang="en-US" altLang="fr-FR" sz="2000" baseline="-25000" dirty="0" err="1" smtClean="0">
                <a:latin typeface="Arial" charset="0"/>
              </a:rPr>
              <a:t>wire</a:t>
            </a:r>
            <a:r>
              <a:rPr lang="en-US" altLang="fr-FR" sz="2000" dirty="0" smtClean="0">
                <a:latin typeface="Arial" charset="0"/>
              </a:rPr>
              <a:t> doesn’t actually scale with </a:t>
            </a:r>
            <a:r>
              <a:rPr lang="en-US" altLang="fr-FR" sz="2000" i="1" dirty="0" smtClean="0">
                <a:latin typeface="Arial" charset="0"/>
              </a:rPr>
              <a:t>W</a:t>
            </a:r>
            <a:r>
              <a:rPr lang="en-US" altLang="fr-FR" sz="2000" dirty="0" smtClean="0">
                <a:latin typeface="Arial" charset="0"/>
              </a:rPr>
              <a:t> for small W</a:t>
            </a:r>
          </a:p>
          <a:p>
            <a:endParaRPr lang="fr-FR" dirty="0" smtClean="0"/>
          </a:p>
          <a:p>
            <a:pPr marL="342900" lvl="2" indent="-342900"/>
            <a:r>
              <a:rPr lang="en-US" altLang="fr-FR" sz="2000" dirty="0" smtClean="0"/>
              <a:t>Coupling capacitance (Cc) effects </a:t>
            </a:r>
            <a:r>
              <a:rPr lang="en-US" altLang="fr-FR" sz="2000" dirty="0" err="1" smtClean="0"/>
              <a:t>interwire</a:t>
            </a:r>
            <a:r>
              <a:rPr lang="en-US" altLang="fr-FR" sz="2000" dirty="0" smtClean="0"/>
              <a:t> spacing – loading, crosstalk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733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542131" y="1390651"/>
            <a:ext cx="8059738" cy="3771903"/>
            <a:chOff x="432" y="1064"/>
            <a:chExt cx="5077" cy="2376"/>
          </a:xfrm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2160" y="1064"/>
              <a:ext cx="624" cy="471"/>
              <a:chOff x="2160" y="1064"/>
              <a:chExt cx="624" cy="471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2160" y="1295"/>
                <a:ext cx="624" cy="240"/>
                <a:chOff x="2160" y="1584"/>
                <a:chExt cx="624" cy="240"/>
              </a:xfrm>
            </p:grpSpPr>
            <p:sp>
              <p:nvSpPr>
                <p:cNvPr id="30" name="Rectangle 29"/>
                <p:cNvSpPr>
                  <a:spLocks noChangeArrowheads="1"/>
                </p:cNvSpPr>
                <p:nvPr/>
              </p:nvSpPr>
              <p:spPr bwMode="auto">
                <a:xfrm>
                  <a:off x="2160" y="1584"/>
                  <a:ext cx="144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  <p:sp>
              <p:nvSpPr>
                <p:cNvPr id="31" name="Rectangle 30"/>
                <p:cNvSpPr>
                  <a:spLocks noChangeArrowheads="1"/>
                </p:cNvSpPr>
                <p:nvPr/>
              </p:nvSpPr>
              <p:spPr bwMode="auto">
                <a:xfrm>
                  <a:off x="2400" y="1584"/>
                  <a:ext cx="144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2640" y="1584"/>
                  <a:ext cx="144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</p:grpSp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2353" y="1064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fr-FR" sz="1800" b="1">
                    <a:latin typeface="Arial" charset="0"/>
                  </a:rPr>
                  <a:t>B</a:t>
                </a:r>
                <a:endParaRPr lang="en-US" altLang="fr-FR" sz="2400"/>
              </a:p>
            </p:txBody>
          </p:sp>
        </p:grp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432" y="3190"/>
              <a:ext cx="507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fr-FR" sz="2000" b="1">
                  <a:latin typeface="Arial" charset="0"/>
                </a:rPr>
                <a:t>Wire B has additional sidewall capacitance to neighboring wires</a:t>
              </a:r>
              <a:endParaRPr lang="en-US" altLang="fr-FR" sz="2000" b="1"/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542131" y="1071563"/>
            <a:ext cx="7696200" cy="4714875"/>
            <a:chOff x="432" y="863"/>
            <a:chExt cx="4848" cy="2970"/>
          </a:xfrm>
        </p:grpSpPr>
        <p:grpSp>
          <p:nvGrpSpPr>
            <p:cNvPr id="16" name="Group 11"/>
            <p:cNvGrpSpPr>
              <a:grpSpLocks/>
            </p:cNvGrpSpPr>
            <p:nvPr/>
          </p:nvGrpSpPr>
          <p:grpSpPr bwMode="auto">
            <a:xfrm>
              <a:off x="3358" y="863"/>
              <a:ext cx="1634" cy="672"/>
              <a:chOff x="3358" y="863"/>
              <a:chExt cx="1634" cy="672"/>
            </a:xfrm>
          </p:grpSpPr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3358" y="1103"/>
                <a:ext cx="1634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696" y="1295"/>
                <a:ext cx="144" cy="24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3936" y="1295"/>
                <a:ext cx="144" cy="24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4176" y="1295"/>
                <a:ext cx="144" cy="24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3696" y="863"/>
                <a:ext cx="624" cy="24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3" name="Text Box 17"/>
              <p:cNvSpPr txBox="1">
                <a:spLocks noChangeArrowheads="1"/>
              </p:cNvSpPr>
              <p:nvPr/>
            </p:nvSpPr>
            <p:spPr bwMode="auto">
              <a:xfrm>
                <a:off x="4416" y="1151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fr-FR" sz="1800" b="1">
                    <a:latin typeface="Arial" charset="0"/>
                  </a:rPr>
                  <a:t>C</a:t>
                </a:r>
                <a:endParaRPr lang="en-US" altLang="fr-FR" sz="2400"/>
              </a:p>
            </p:txBody>
          </p:sp>
          <p:sp>
            <p:nvSpPr>
              <p:cNvPr id="24" name="Line 18"/>
              <p:cNvSpPr>
                <a:spLocks noChangeShapeType="1"/>
              </p:cNvSpPr>
              <p:nvPr/>
            </p:nvSpPr>
            <p:spPr bwMode="auto">
              <a:xfrm flipH="1" flipV="1">
                <a:off x="4128" y="1151"/>
                <a:ext cx="33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25" name="Line 19"/>
              <p:cNvSpPr>
                <a:spLocks noChangeShapeType="1"/>
              </p:cNvSpPr>
              <p:nvPr/>
            </p:nvSpPr>
            <p:spPr bwMode="auto">
              <a:xfrm flipH="1">
                <a:off x="3984" y="1151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432" y="3583"/>
              <a:ext cx="48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fr-FR" sz="2000" b="1">
                  <a:latin typeface="Arial" charset="0"/>
                </a:rPr>
                <a:t>Wire C has additional capacitance to the wire above it</a:t>
              </a:r>
              <a:endParaRPr lang="en-US" altLang="fr-FR" sz="2000" b="1"/>
            </a:p>
          </p:txBody>
        </p:sp>
      </p:grp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558006" y="4083050"/>
            <a:ext cx="804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fr-FR" sz="2000" b="1">
                <a:latin typeface="Arial" charset="0"/>
              </a:rPr>
              <a:t>Wire A simply has capacitance (</a:t>
            </a:r>
            <a:r>
              <a:rPr lang="en-US" altLang="fr-FR" sz="2000" b="1" i="1">
                <a:latin typeface="Arial" charset="0"/>
              </a:rPr>
              <a:t>C</a:t>
            </a:r>
            <a:r>
              <a:rPr lang="en-US" altLang="fr-FR" sz="2000" b="1" i="1" baseline="-25000">
                <a:latin typeface="Arial" charset="0"/>
              </a:rPr>
              <a:t>pp</a:t>
            </a:r>
            <a:r>
              <a:rPr lang="en-US" altLang="fr-FR" sz="2000" b="1">
                <a:latin typeface="Arial" charset="0"/>
              </a:rPr>
              <a:t> + </a:t>
            </a:r>
            <a:r>
              <a:rPr lang="en-US" altLang="fr-FR" sz="2000" b="1" i="1">
                <a:latin typeface="Arial" charset="0"/>
              </a:rPr>
              <a:t>C</a:t>
            </a:r>
            <a:r>
              <a:rPr lang="en-US" altLang="fr-FR" sz="2000" b="1" i="1" baseline="-25000">
                <a:latin typeface="Arial" charset="0"/>
              </a:rPr>
              <a:t>fringe</a:t>
            </a:r>
            <a:r>
              <a:rPr lang="en-US" altLang="fr-FR" sz="2000" b="1">
                <a:latin typeface="Arial" charset="0"/>
              </a:rPr>
              <a:t>) to substrate</a:t>
            </a:r>
            <a:endParaRPr lang="en-US" altLang="fr-FR" sz="2000" b="1"/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999331" y="1393825"/>
            <a:ext cx="6781800" cy="2192338"/>
            <a:chOff x="720" y="1066"/>
            <a:chExt cx="4272" cy="1381"/>
          </a:xfrm>
        </p:grpSpPr>
        <p:grpSp>
          <p:nvGrpSpPr>
            <p:cNvPr id="8" name="Group 24"/>
            <p:cNvGrpSpPr>
              <a:grpSpLocks/>
            </p:cNvGrpSpPr>
            <p:nvPr/>
          </p:nvGrpSpPr>
          <p:grpSpPr bwMode="auto">
            <a:xfrm>
              <a:off x="720" y="1066"/>
              <a:ext cx="4272" cy="1381"/>
              <a:chOff x="720" y="1355"/>
              <a:chExt cx="4272" cy="1381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720" y="1584"/>
                <a:ext cx="4272" cy="1152"/>
                <a:chOff x="720" y="1584"/>
                <a:chExt cx="4272" cy="1152"/>
              </a:xfrm>
            </p:grpSpPr>
            <p:sp>
              <p:nvSpPr>
                <p:cNvPr id="13" name="Rectangle 12"/>
                <p:cNvSpPr>
                  <a:spLocks noChangeArrowheads="1"/>
                </p:cNvSpPr>
                <p:nvPr/>
              </p:nvSpPr>
              <p:spPr bwMode="auto">
                <a:xfrm>
                  <a:off x="720" y="2064"/>
                  <a:ext cx="4272" cy="67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  <p:sp>
              <p:nvSpPr>
                <p:cNvPr id="14" name="Rectangle 13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4272" cy="24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  <p:sp>
              <p:nvSpPr>
                <p:cNvPr id="15" name="Rectangle 14"/>
                <p:cNvSpPr>
                  <a:spLocks noChangeArrowheads="1"/>
                </p:cNvSpPr>
                <p:nvPr/>
              </p:nvSpPr>
              <p:spPr bwMode="auto">
                <a:xfrm>
                  <a:off x="912" y="1584"/>
                  <a:ext cx="624" cy="240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28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fr-FR"/>
                </a:p>
              </p:txBody>
            </p:sp>
          </p:grpSp>
          <p:sp>
            <p:nvSpPr>
              <p:cNvPr id="11" name="Text Box 29"/>
              <p:cNvSpPr txBox="1">
                <a:spLocks noChangeArrowheads="1"/>
              </p:cNvSpPr>
              <p:nvPr/>
            </p:nvSpPr>
            <p:spPr bwMode="auto">
              <a:xfrm>
                <a:off x="1110" y="1355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fr-FR" sz="1800" b="1">
                    <a:latin typeface="Arial" charset="0"/>
                  </a:rPr>
                  <a:t>A</a:t>
                </a:r>
                <a:endParaRPr lang="en-US" altLang="fr-FR" sz="2400"/>
              </a:p>
            </p:txBody>
          </p:sp>
          <p:sp>
            <p:nvSpPr>
              <p:cNvPr id="12" name="Text Box 30"/>
              <p:cNvSpPr txBox="1">
                <a:spLocks noChangeArrowheads="1"/>
              </p:cNvSpPr>
              <p:nvPr/>
            </p:nvSpPr>
            <p:spPr bwMode="auto">
              <a:xfrm>
                <a:off x="2399" y="2447"/>
                <a:ext cx="95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fr-FR" sz="1800" b="1">
                    <a:latin typeface="Arial" charset="0"/>
                  </a:rPr>
                  <a:t>Si substrate</a:t>
                </a:r>
                <a:endParaRPr lang="en-US" altLang="fr-FR" sz="2400"/>
              </a:p>
            </p:txBody>
          </p:sp>
        </p:grpSp>
        <p:sp>
          <p:nvSpPr>
            <p:cNvPr id="9" name="Text Box 31"/>
            <p:cNvSpPr txBox="1">
              <a:spLocks noChangeArrowheads="1"/>
            </p:cNvSpPr>
            <p:nvPr/>
          </p:nvSpPr>
          <p:spPr bwMode="auto">
            <a:xfrm>
              <a:off x="4123" y="1536"/>
              <a:ext cx="8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fr-FR" sz="1800" b="1">
                  <a:latin typeface="Arial" charset="0"/>
                </a:rPr>
                <a:t>oxide</a:t>
              </a:r>
              <a:endParaRPr lang="en-US" altLang="fr-FR" sz="2400"/>
            </a:p>
          </p:txBody>
        </p:sp>
      </p:grpSp>
    </p:spTree>
    <p:extLst>
      <p:ext uri="{BB962C8B-B14F-4D97-AF65-F5344CB8AC3E}">
        <p14:creationId xmlns:p14="http://schemas.microsoft.com/office/powerpoint/2010/main" val="12782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fr-FR" dirty="0" smtClean="0"/>
              <a:t>Coupling capacitance virtually exists only between adjacent wires or crossing wires</a:t>
            </a:r>
            <a:endParaRPr lang="en-US" altLang="fr-FR" b="0" dirty="0" smtClean="0">
              <a:sym typeface="Symbol" pitchFamily="18" charset="2"/>
            </a:endParaRPr>
          </a:p>
          <a:p>
            <a:endParaRPr lang="fr-FR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11325" y="3187371"/>
            <a:ext cx="5721350" cy="2152651"/>
            <a:chOff x="1248" y="1704"/>
            <a:chExt cx="3688" cy="1848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2108" y="1704"/>
              <a:ext cx="1008" cy="1392"/>
              <a:chOff x="2256" y="2160"/>
              <a:chExt cx="1008" cy="1392"/>
            </a:xfrm>
          </p:grpSpPr>
          <p:sp>
            <p:nvSpPr>
              <p:cNvPr id="48" name="Rectangle 47"/>
              <p:cNvSpPr>
                <a:spLocks noChangeArrowheads="1"/>
              </p:cNvSpPr>
              <p:nvPr/>
            </p:nvSpPr>
            <p:spPr bwMode="auto">
              <a:xfrm>
                <a:off x="2256" y="3072"/>
                <a:ext cx="336" cy="48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9" name="Line 7"/>
              <p:cNvSpPr>
                <a:spLocks noChangeShapeType="1"/>
              </p:cNvSpPr>
              <p:nvPr/>
            </p:nvSpPr>
            <p:spPr bwMode="auto">
              <a:xfrm flipV="1">
                <a:off x="2256" y="2160"/>
                <a:ext cx="672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50" name="Line 8"/>
              <p:cNvSpPr>
                <a:spLocks noChangeShapeType="1"/>
              </p:cNvSpPr>
              <p:nvPr/>
            </p:nvSpPr>
            <p:spPr bwMode="auto">
              <a:xfrm flipV="1">
                <a:off x="2592" y="2160"/>
                <a:ext cx="672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51" name="Line 9"/>
              <p:cNvSpPr>
                <a:spLocks noChangeShapeType="1"/>
              </p:cNvSpPr>
              <p:nvPr/>
            </p:nvSpPr>
            <p:spPr bwMode="auto">
              <a:xfrm flipV="1">
                <a:off x="2592" y="2640"/>
                <a:ext cx="672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52" name="Line 10"/>
              <p:cNvSpPr>
                <a:spLocks noChangeShapeType="1"/>
              </p:cNvSpPr>
              <p:nvPr/>
            </p:nvSpPr>
            <p:spPr bwMode="auto">
              <a:xfrm>
                <a:off x="2928" y="216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>
                <a:off x="3264" y="2160"/>
                <a:ext cx="0" cy="4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48" y="3168"/>
              <a:ext cx="2784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 flipV="1">
              <a:off x="1248" y="3024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1344" y="302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2496" y="3024"/>
              <a:ext cx="10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3504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 flipV="1">
              <a:off x="4032" y="302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4176" y="302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 flipV="1">
              <a:off x="4032" y="340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V="1">
              <a:off x="1584" y="2256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1680" y="225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3024" y="2256"/>
              <a:ext cx="1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 flipV="1">
              <a:off x="4374" y="225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>
              <a:off x="4518" y="225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 flipV="1">
              <a:off x="4374" y="264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1584" y="240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2928" y="2400"/>
              <a:ext cx="10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3936" y="240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>
              <a:off x="1584" y="27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 flipV="1">
              <a:off x="2688" y="2782"/>
              <a:ext cx="1058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>
              <a:off x="3696" y="27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4374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1584" y="240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8" name="Line 34"/>
            <p:cNvSpPr>
              <a:spLocks noChangeShapeType="1"/>
            </p:cNvSpPr>
            <p:nvPr/>
          </p:nvSpPr>
          <p:spPr bwMode="auto">
            <a:xfrm>
              <a:off x="4333" y="2964"/>
              <a:ext cx="20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>
              <a:off x="4327" y="3030"/>
              <a:ext cx="20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0" name="Line 36"/>
            <p:cNvSpPr>
              <a:spLocks noChangeShapeType="1"/>
            </p:cNvSpPr>
            <p:nvPr/>
          </p:nvSpPr>
          <p:spPr bwMode="auto">
            <a:xfrm flipH="1">
              <a:off x="4224" y="3036"/>
              <a:ext cx="198" cy="22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1" name="Line 37"/>
            <p:cNvSpPr>
              <a:spLocks noChangeShapeType="1"/>
            </p:cNvSpPr>
            <p:nvPr/>
          </p:nvSpPr>
          <p:spPr bwMode="auto">
            <a:xfrm>
              <a:off x="4458" y="2580"/>
              <a:ext cx="28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2" name="Line 38"/>
            <p:cNvSpPr>
              <a:spLocks noChangeShapeType="1"/>
            </p:cNvSpPr>
            <p:nvPr/>
          </p:nvSpPr>
          <p:spPr bwMode="auto">
            <a:xfrm flipH="1">
              <a:off x="4440" y="2580"/>
              <a:ext cx="306" cy="384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3" name="Line 39"/>
            <p:cNvSpPr>
              <a:spLocks noChangeShapeType="1"/>
            </p:cNvSpPr>
            <p:nvPr/>
          </p:nvSpPr>
          <p:spPr bwMode="auto">
            <a:xfrm>
              <a:off x="4110" y="3258"/>
              <a:ext cx="13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4" name="Line 40"/>
            <p:cNvSpPr>
              <a:spLocks noChangeShapeType="1"/>
            </p:cNvSpPr>
            <p:nvPr/>
          </p:nvSpPr>
          <p:spPr bwMode="auto">
            <a:xfrm>
              <a:off x="3189" y="2128"/>
              <a:ext cx="20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5" name="Line 41"/>
            <p:cNvSpPr>
              <a:spLocks noChangeShapeType="1"/>
            </p:cNvSpPr>
            <p:nvPr/>
          </p:nvSpPr>
          <p:spPr bwMode="auto">
            <a:xfrm>
              <a:off x="3189" y="2194"/>
              <a:ext cx="20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6" name="Line 42"/>
            <p:cNvSpPr>
              <a:spLocks noChangeShapeType="1"/>
            </p:cNvSpPr>
            <p:nvPr/>
          </p:nvSpPr>
          <p:spPr bwMode="auto">
            <a:xfrm flipH="1">
              <a:off x="3292" y="2200"/>
              <a:ext cx="4" cy="12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7" name="Line 43"/>
            <p:cNvSpPr>
              <a:spLocks noChangeShapeType="1"/>
            </p:cNvSpPr>
            <p:nvPr/>
          </p:nvSpPr>
          <p:spPr bwMode="auto">
            <a:xfrm>
              <a:off x="3012" y="1908"/>
              <a:ext cx="28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38" name="Line 44"/>
            <p:cNvSpPr>
              <a:spLocks noChangeShapeType="1"/>
            </p:cNvSpPr>
            <p:nvPr/>
          </p:nvSpPr>
          <p:spPr bwMode="auto">
            <a:xfrm>
              <a:off x="3296" y="1912"/>
              <a:ext cx="0" cy="216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grpSp>
          <p:nvGrpSpPr>
            <p:cNvPr id="39" name="Group 45"/>
            <p:cNvGrpSpPr>
              <a:grpSpLocks/>
            </p:cNvGrpSpPr>
            <p:nvPr/>
          </p:nvGrpSpPr>
          <p:grpSpPr bwMode="auto">
            <a:xfrm>
              <a:off x="2620" y="2628"/>
              <a:ext cx="379" cy="460"/>
              <a:chOff x="3580" y="3002"/>
              <a:chExt cx="379" cy="460"/>
            </a:xfrm>
          </p:grpSpPr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>
                <a:off x="3757" y="3222"/>
                <a:ext cx="202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>
                <a:off x="3757" y="3288"/>
                <a:ext cx="202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>
                <a:off x="3864" y="3294"/>
                <a:ext cx="2" cy="168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6" name="Line 49"/>
              <p:cNvSpPr>
                <a:spLocks noChangeShapeType="1"/>
              </p:cNvSpPr>
              <p:nvPr/>
            </p:nvSpPr>
            <p:spPr bwMode="auto">
              <a:xfrm>
                <a:off x="3580" y="3002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47" name="Line 50"/>
              <p:cNvSpPr>
                <a:spLocks noChangeShapeType="1"/>
              </p:cNvSpPr>
              <p:nvPr/>
            </p:nvSpPr>
            <p:spPr bwMode="auto">
              <a:xfrm>
                <a:off x="3864" y="3006"/>
                <a:ext cx="0" cy="216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40" name="Text Box 51"/>
            <p:cNvSpPr txBox="1">
              <a:spLocks noChangeArrowheads="1"/>
            </p:cNvSpPr>
            <p:nvPr/>
          </p:nvSpPr>
          <p:spPr bwMode="auto">
            <a:xfrm>
              <a:off x="3281" y="1844"/>
              <a:ext cx="359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None/>
              </a:pPr>
              <a:r>
                <a:rPr lang="en-US" altLang="fr-FR" sz="24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Cx</a:t>
              </a:r>
            </a:p>
          </p:txBody>
        </p:sp>
        <p:sp>
          <p:nvSpPr>
            <p:cNvPr id="41" name="Text Box 52"/>
            <p:cNvSpPr txBox="1">
              <a:spLocks noChangeArrowheads="1"/>
            </p:cNvSpPr>
            <p:nvPr/>
          </p:nvSpPr>
          <p:spPr bwMode="auto">
            <a:xfrm>
              <a:off x="2977" y="2752"/>
              <a:ext cx="360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None/>
              </a:pPr>
              <a:r>
                <a:rPr lang="en-US" altLang="fr-FR" sz="24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Cx</a:t>
              </a:r>
            </a:p>
          </p:txBody>
        </p:sp>
        <p:sp>
          <p:nvSpPr>
            <p:cNvPr id="42" name="Text Box 53"/>
            <p:cNvSpPr txBox="1">
              <a:spLocks noChangeArrowheads="1"/>
            </p:cNvSpPr>
            <p:nvPr/>
          </p:nvSpPr>
          <p:spPr bwMode="auto">
            <a:xfrm>
              <a:off x="4577" y="2935"/>
              <a:ext cx="359" cy="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50000"/>
                </a:spcBef>
                <a:spcAft>
                  <a:spcPct val="0"/>
                </a:spcAft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None/>
              </a:pPr>
              <a:r>
                <a:rPr lang="en-US" altLang="fr-FR" sz="24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Cx</a:t>
              </a:r>
              <a:endParaRPr lang="en-US" altLang="fr-F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615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 : </a:t>
            </a:r>
            <a:r>
              <a:rPr lang="fr-FR" dirty="0" err="1" smtClean="0"/>
              <a:t>beetwen</a:t>
            </a:r>
            <a:r>
              <a:rPr lang="fr-FR" dirty="0" smtClean="0"/>
              <a:t> </a:t>
            </a:r>
            <a:r>
              <a:rPr lang="fr-FR" dirty="0" err="1" smtClean="0"/>
              <a:t>wire</a:t>
            </a:r>
            <a:r>
              <a:rPr lang="fr-FR" dirty="0" smtClean="0"/>
              <a:t> and </a:t>
            </a:r>
            <a:r>
              <a:rPr lang="fr-FR" dirty="0" err="1" smtClean="0"/>
              <a:t>substract</a:t>
            </a:r>
            <a:endParaRPr lang="fr-FR" dirty="0" smtClean="0"/>
          </a:p>
          <a:p>
            <a:r>
              <a:rPr lang="fr-FR" dirty="0" smtClean="0"/>
              <a:t>Cc: </a:t>
            </a:r>
            <a:r>
              <a:rPr lang="fr-FR" dirty="0" err="1" smtClean="0"/>
              <a:t>beetwen</a:t>
            </a:r>
            <a:r>
              <a:rPr lang="fr-FR" dirty="0" smtClean="0"/>
              <a:t> 2 </a:t>
            </a:r>
            <a:r>
              <a:rPr lang="fr-FR" dirty="0" err="1" smtClean="0"/>
              <a:t>wire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Post </a:t>
            </a:r>
            <a:r>
              <a:rPr lang="fr-FR" dirty="0" err="1" smtClean="0"/>
              <a:t>layout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: </a:t>
            </a:r>
            <a:r>
              <a:rPr lang="fr-FR" dirty="0" err="1" smtClean="0"/>
              <a:t>Parasitic</a:t>
            </a:r>
            <a:r>
              <a:rPr lang="fr-FR" dirty="0" smtClean="0"/>
              <a:t> </a:t>
            </a:r>
            <a:r>
              <a:rPr lang="fr-FR" dirty="0" err="1" smtClean="0"/>
              <a:t>extractor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endParaRPr lang="fr-FR" dirty="0" smtClean="0"/>
          </a:p>
          <a:p>
            <a:r>
              <a:rPr lang="fr-FR" dirty="0" err="1" smtClean="0"/>
              <a:t>Geometric</a:t>
            </a:r>
            <a:r>
              <a:rPr lang="fr-FR" dirty="0" smtClean="0"/>
              <a:t> extraction: </a:t>
            </a:r>
            <a:r>
              <a:rPr lang="fr-FR" dirty="0" err="1" smtClean="0"/>
              <a:t>poor</a:t>
            </a:r>
            <a:r>
              <a:rPr lang="fr-FR" dirty="0" smtClean="0"/>
              <a:t> </a:t>
            </a:r>
            <a:r>
              <a:rPr lang="fr-FR" dirty="0" err="1" smtClean="0"/>
              <a:t>accuracy</a:t>
            </a:r>
            <a:endParaRPr lang="fr-FR" dirty="0" smtClean="0"/>
          </a:p>
          <a:p>
            <a:r>
              <a:rPr lang="fr-FR" dirty="0" smtClean="0"/>
              <a:t>Field </a:t>
            </a:r>
            <a:r>
              <a:rPr lang="fr-FR" dirty="0" err="1" smtClean="0"/>
              <a:t>Solver</a:t>
            </a:r>
            <a:r>
              <a:rPr lang="fr-FR" dirty="0" smtClean="0"/>
              <a:t> :3D </a:t>
            </a:r>
            <a:r>
              <a:rPr lang="fr-FR" dirty="0" err="1" smtClean="0"/>
              <a:t>modeling</a:t>
            </a:r>
            <a:r>
              <a:rPr lang="fr-FR" dirty="0" smtClean="0"/>
              <a:t> – Physical </a:t>
            </a:r>
            <a:r>
              <a:rPr lang="fr-FR" dirty="0" err="1" smtClean="0"/>
              <a:t>approch</a:t>
            </a:r>
            <a:endParaRPr lang="fr-FR" dirty="0" smtClean="0"/>
          </a:p>
          <a:p>
            <a:r>
              <a:rPr lang="fr-FR" dirty="0" smtClean="0"/>
              <a:t>Good </a:t>
            </a:r>
            <a:r>
              <a:rPr lang="fr-FR" dirty="0" err="1" smtClean="0"/>
              <a:t>results</a:t>
            </a:r>
            <a:r>
              <a:rPr lang="fr-FR" dirty="0" smtClean="0"/>
              <a:t>   </a:t>
            </a:r>
          </a:p>
          <a:p>
            <a:r>
              <a:rPr lang="fr-FR" dirty="0" smtClean="0"/>
              <a:t>More </a:t>
            </a:r>
            <a:r>
              <a:rPr lang="fr-FR" dirty="0" err="1" smtClean="0"/>
              <a:t>precision</a:t>
            </a:r>
            <a:r>
              <a:rPr lang="fr-FR" dirty="0" smtClean="0"/>
              <a:t> =&gt; time </a:t>
            </a:r>
            <a:r>
              <a:rPr lang="fr-FR" dirty="0" err="1" smtClean="0"/>
              <a:t>processing</a:t>
            </a:r>
            <a:r>
              <a:rPr lang="fr-FR" dirty="0" smtClean="0"/>
              <a:t> </a:t>
            </a:r>
            <a:r>
              <a:rPr lang="fr-FR" dirty="0" err="1" smtClean="0"/>
              <a:t>increase</a:t>
            </a:r>
            <a:endParaRPr lang="fr-FR" dirty="0" smtClean="0"/>
          </a:p>
          <a:p>
            <a:r>
              <a:rPr lang="fr-FR" dirty="0" smtClean="0"/>
              <a:t>Use a </a:t>
            </a:r>
            <a:r>
              <a:rPr lang="fr-FR" dirty="0" err="1" smtClean="0"/>
              <a:t>compute</a:t>
            </a:r>
            <a:r>
              <a:rPr lang="fr-FR" dirty="0" smtClean="0"/>
              <a:t> </a:t>
            </a:r>
            <a:r>
              <a:rPr lang="fr-FR" dirty="0" err="1" smtClean="0"/>
              <a:t>farm</a:t>
            </a:r>
            <a:endParaRPr lang="fr-FR" dirty="0" smtClean="0"/>
          </a:p>
          <a:p>
            <a:r>
              <a:rPr lang="fr-FR" dirty="0" err="1" smtClean="0"/>
              <a:t>Methodology</a:t>
            </a:r>
            <a:r>
              <a:rPr lang="fr-FR" dirty="0" smtClean="0"/>
              <a:t> :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analog</a:t>
            </a:r>
            <a:r>
              <a:rPr lang="fr-FR" dirty="0" smtClean="0"/>
              <a:t> and Digital flow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715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Interconnection  =&gt; major role in the performance of systems</a:t>
            </a:r>
          </a:p>
          <a:p>
            <a:r>
              <a:rPr lang="en-US" sz="2800" dirty="0" smtClean="0"/>
              <a:t>The wires are packed very closely together and thus a large fraction of their capacitance is to their neighbors.</a:t>
            </a:r>
            <a:br>
              <a:rPr lang="en-US" sz="2800" dirty="0" smtClean="0"/>
            </a:br>
            <a:r>
              <a:rPr lang="en-US" sz="2800" dirty="0" smtClean="0"/>
              <a:t> </a:t>
            </a:r>
          </a:p>
          <a:p>
            <a:r>
              <a:rPr lang="en-US" sz="2800" dirty="0" smtClean="0"/>
              <a:t>A wire switches, it tends to affect its neighbor through capacitive coupling, this effect is called crosstalk.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Signal integrity issues =&gt;noise sources, delay, which affects reliability</a:t>
            </a:r>
          </a:p>
          <a:p>
            <a:endParaRPr lang="en-US" sz="2800" dirty="0"/>
          </a:p>
          <a:p>
            <a:r>
              <a:rPr lang="en-US" sz="2800" dirty="0" smtClean="0"/>
              <a:t>Considering all of these factors, the Physical Design Layout is now as crucial task in the conception flow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465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Interconnect</a:t>
            </a:r>
            <a:r>
              <a:rPr lang="fr-FR" dirty="0" smtClean="0"/>
              <a:t> </a:t>
            </a:r>
            <a:r>
              <a:rPr lang="fr-FR" dirty="0" err="1" smtClean="0"/>
              <a:t>modeling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wire is a distributed circuit with a resistance and capacitance per unit length</a:t>
            </a:r>
          </a:p>
          <a:p>
            <a:r>
              <a:rPr lang="en-US" sz="2800" dirty="0" smtClean="0"/>
              <a:t>Its behavior can be approximated with a number of lumped elements</a:t>
            </a:r>
            <a:endParaRPr lang="fr-F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29000"/>
            <a:ext cx="41910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660226" y="5959177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71476" y="5775027"/>
            <a:ext cx="734034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+mn-lt"/>
              </a:rPr>
              <a:t>To evaluate the effect of interconnects on design </a:t>
            </a:r>
          </a:p>
          <a:p>
            <a:pPr algn="l">
              <a:spcBef>
                <a:spcPct val="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+mn-lt"/>
              </a:rPr>
              <a:t>performance we have to model them</a:t>
            </a:r>
          </a:p>
        </p:txBody>
      </p:sp>
    </p:spTree>
    <p:extLst>
      <p:ext uri="{BB962C8B-B14F-4D97-AF65-F5344CB8AC3E}">
        <p14:creationId xmlns:p14="http://schemas.microsoft.com/office/powerpoint/2010/main" val="325467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026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5000"/>
              </a:spcBef>
            </a:pPr>
            <a:r>
              <a:rPr lang="en-US" altLang="zh-CN" dirty="0" smtClean="0"/>
              <a:t>Introduction to parasitic extraction</a:t>
            </a:r>
          </a:p>
          <a:p>
            <a:pPr>
              <a:spcBef>
                <a:spcPct val="25000"/>
              </a:spcBef>
            </a:pPr>
            <a:r>
              <a:rPr lang="en-US" altLang="zh-CN" dirty="0" smtClean="0"/>
              <a:t>Resistance extraction</a:t>
            </a:r>
          </a:p>
          <a:p>
            <a:pPr>
              <a:spcBef>
                <a:spcPct val="25000"/>
              </a:spcBef>
            </a:pPr>
            <a:r>
              <a:rPr lang="en-US" altLang="zh-CN" dirty="0" smtClean="0"/>
              <a:t>Capacitance extraction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8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412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Real wire has: </a:t>
            </a:r>
          </a:p>
          <a:p>
            <a:pPr lvl="1"/>
            <a:r>
              <a:rPr lang="en-US" altLang="zh-CN" sz="2400" dirty="0" smtClean="0"/>
              <a:t>Resistance</a:t>
            </a:r>
          </a:p>
          <a:p>
            <a:pPr lvl="1"/>
            <a:r>
              <a:rPr lang="en-US" altLang="zh-CN" sz="2400" dirty="0" smtClean="0"/>
              <a:t>Capacitance</a:t>
            </a:r>
          </a:p>
          <a:p>
            <a:pPr lvl="1"/>
            <a:r>
              <a:rPr lang="en-US" altLang="zh-CN" sz="2400" dirty="0" smtClean="0"/>
              <a:t>Inductance</a:t>
            </a:r>
          </a:p>
          <a:p>
            <a:r>
              <a:rPr lang="en-US" altLang="zh-CN" sz="2800" dirty="0" smtClean="0"/>
              <a:t>Therefore wiring forms a complex geometry that introduces capacitive, resistive and inductive </a:t>
            </a:r>
            <a:r>
              <a:rPr lang="en-US" altLang="zh-CN" sz="2800" dirty="0" err="1" smtClean="0"/>
              <a:t>parasitics</a:t>
            </a:r>
            <a:r>
              <a:rPr lang="en-US" altLang="zh-CN" sz="2800" dirty="0" smtClean="0"/>
              <a:t>. Effects:</a:t>
            </a:r>
          </a:p>
          <a:p>
            <a:pPr lvl="1"/>
            <a:r>
              <a:rPr lang="en-US" altLang="zh-CN" sz="2400" dirty="0" smtClean="0"/>
              <a:t>Impact on delay, energy consumption, power distribution</a:t>
            </a:r>
          </a:p>
          <a:p>
            <a:pPr lvl="1"/>
            <a:r>
              <a:rPr lang="en-US" altLang="zh-CN" sz="2400" dirty="0" smtClean="0"/>
              <a:t>Introduction of noise sources, which affects reliability</a:t>
            </a:r>
          </a:p>
          <a:p>
            <a:endParaRPr lang="fr-FR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660226" y="5959177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71476" y="5775027"/>
            <a:ext cx="6184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>
              <a:spcBef>
                <a:spcPct val="0"/>
              </a:spcBef>
            </a:pP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</a:rPr>
              <a:t>To evaluate the effect of interconnects on design </a:t>
            </a:r>
          </a:p>
          <a:p>
            <a:pPr algn="l">
              <a:spcBef>
                <a:spcPct val="0"/>
              </a:spcBef>
            </a:pP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</a:rPr>
              <a:t>performance we have to model them</a:t>
            </a:r>
          </a:p>
        </p:txBody>
      </p:sp>
    </p:spTree>
    <p:extLst>
      <p:ext uri="{BB962C8B-B14F-4D97-AF65-F5344CB8AC3E}">
        <p14:creationId xmlns:p14="http://schemas.microsoft.com/office/powerpoint/2010/main" val="16970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InterConnect </a:t>
            </a:r>
            <a:r>
              <a:rPr lang="fr-FR" dirty="0" err="1" smtClean="0"/>
              <a:t>modeling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wire is a distributed circuit with a resistance and capacitance per unit length</a:t>
            </a:r>
          </a:p>
          <a:p>
            <a:r>
              <a:rPr lang="en-US" dirty="0" smtClean="0"/>
              <a:t>Its behavior can be approximated with a number of lumped elements</a:t>
            </a:r>
          </a:p>
          <a:p>
            <a:endParaRPr lang="en-US" dirty="0"/>
          </a:p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869779"/>
            <a:ext cx="41910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4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765</Words>
  <Application>Microsoft Office PowerPoint</Application>
  <PresentationFormat>Affichage à l'écran (4:3)</PresentationFormat>
  <Paragraphs>157</Paragraphs>
  <Slides>24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27" baseType="lpstr">
      <vt:lpstr>Thème Office</vt:lpstr>
      <vt:lpstr>MathType 6.0 Equation</vt:lpstr>
      <vt:lpstr>MathType 5.0 Equation</vt:lpstr>
      <vt:lpstr>Présentation PowerPoint</vt:lpstr>
      <vt:lpstr>Introduction</vt:lpstr>
      <vt:lpstr>Présentation PowerPoint</vt:lpstr>
      <vt:lpstr>Interconnect modeling</vt:lpstr>
      <vt:lpstr>Présentation PowerPoint</vt:lpstr>
      <vt:lpstr>Outline</vt:lpstr>
      <vt:lpstr>Introduction</vt:lpstr>
      <vt:lpstr>Présentation PowerPoint</vt:lpstr>
      <vt:lpstr>InterConnect modeling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Impact</vt:lpstr>
      <vt:lpstr>Impact</vt:lpstr>
      <vt:lpstr>Capacitance Extraction</vt:lpstr>
      <vt:lpstr>Capacitance extraction</vt:lpstr>
      <vt:lpstr>Présentation PowerPoint</vt:lpstr>
      <vt:lpstr>Effect of interconnect Scaling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</dc:creator>
  <cp:lastModifiedBy>Patrice</cp:lastModifiedBy>
  <cp:revision>33</cp:revision>
  <dcterms:created xsi:type="dcterms:W3CDTF">2015-04-16T19:10:14Z</dcterms:created>
  <dcterms:modified xsi:type="dcterms:W3CDTF">2015-04-16T21:42:29Z</dcterms:modified>
</cp:coreProperties>
</file>