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Override PartName="/ppt/slides/slide8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gif" ContentType="image/gif"/>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notesMasterIdLst>
    <p:notesMasterId r:id="rId87"/>
  </p:notesMasterIdLst>
  <p:sldIdLst>
    <p:sldId id="256" r:id="rId2"/>
    <p:sldId id="257" r:id="rId3"/>
    <p:sldId id="385" r:id="rId4"/>
    <p:sldId id="295" r:id="rId5"/>
    <p:sldId id="258" r:id="rId6"/>
    <p:sldId id="259" r:id="rId7"/>
    <p:sldId id="301" r:id="rId8"/>
    <p:sldId id="303" r:id="rId9"/>
    <p:sldId id="306" r:id="rId10"/>
    <p:sldId id="304" r:id="rId11"/>
    <p:sldId id="305" r:id="rId12"/>
    <p:sldId id="384" r:id="rId13"/>
    <p:sldId id="387" r:id="rId14"/>
    <p:sldId id="381" r:id="rId15"/>
    <p:sldId id="383" r:id="rId16"/>
    <p:sldId id="302" r:id="rId17"/>
    <p:sldId id="307" r:id="rId18"/>
    <p:sldId id="332" r:id="rId19"/>
    <p:sldId id="388" r:id="rId20"/>
    <p:sldId id="389" r:id="rId21"/>
    <p:sldId id="391" r:id="rId22"/>
    <p:sldId id="392" r:id="rId23"/>
    <p:sldId id="393" r:id="rId24"/>
    <p:sldId id="351" r:id="rId25"/>
    <p:sldId id="352" r:id="rId26"/>
    <p:sldId id="353" r:id="rId27"/>
    <p:sldId id="333" r:id="rId28"/>
    <p:sldId id="395" r:id="rId29"/>
    <p:sldId id="396" r:id="rId30"/>
    <p:sldId id="397" r:id="rId31"/>
    <p:sldId id="334" r:id="rId32"/>
    <p:sldId id="394" r:id="rId33"/>
    <p:sldId id="309" r:id="rId34"/>
    <p:sldId id="343" r:id="rId35"/>
    <p:sldId id="335" r:id="rId36"/>
    <p:sldId id="340" r:id="rId37"/>
    <p:sldId id="339" r:id="rId38"/>
    <p:sldId id="341" r:id="rId39"/>
    <p:sldId id="336" r:id="rId40"/>
    <p:sldId id="342" r:id="rId41"/>
    <p:sldId id="344" r:id="rId42"/>
    <p:sldId id="345" r:id="rId43"/>
    <p:sldId id="308" r:id="rId44"/>
    <p:sldId id="310" r:id="rId45"/>
    <p:sldId id="365" r:id="rId46"/>
    <p:sldId id="327" r:id="rId47"/>
    <p:sldId id="366" r:id="rId48"/>
    <p:sldId id="370" r:id="rId49"/>
    <p:sldId id="354" r:id="rId50"/>
    <p:sldId id="355" r:id="rId51"/>
    <p:sldId id="367" r:id="rId52"/>
    <p:sldId id="368" r:id="rId53"/>
    <p:sldId id="369" r:id="rId54"/>
    <p:sldId id="319" r:id="rId55"/>
    <p:sldId id="322" r:id="rId56"/>
    <p:sldId id="398" r:id="rId57"/>
    <p:sldId id="323" r:id="rId58"/>
    <p:sldId id="399" r:id="rId59"/>
    <p:sldId id="324" r:id="rId60"/>
    <p:sldId id="325" r:id="rId61"/>
    <p:sldId id="400" r:id="rId62"/>
    <p:sldId id="326" r:id="rId63"/>
    <p:sldId id="314" r:id="rId64"/>
    <p:sldId id="321" r:id="rId65"/>
    <p:sldId id="316" r:id="rId66"/>
    <p:sldId id="320" r:id="rId67"/>
    <p:sldId id="317" r:id="rId68"/>
    <p:sldId id="318" r:id="rId69"/>
    <p:sldId id="348" r:id="rId70"/>
    <p:sldId id="356" r:id="rId71"/>
    <p:sldId id="357" r:id="rId72"/>
    <p:sldId id="358" r:id="rId73"/>
    <p:sldId id="359" r:id="rId74"/>
    <p:sldId id="360" r:id="rId75"/>
    <p:sldId id="371" r:id="rId76"/>
    <p:sldId id="375" r:id="rId77"/>
    <p:sldId id="376" r:id="rId78"/>
    <p:sldId id="377" r:id="rId79"/>
    <p:sldId id="378" r:id="rId80"/>
    <p:sldId id="379" r:id="rId81"/>
    <p:sldId id="374" r:id="rId82"/>
    <p:sldId id="363" r:id="rId83"/>
    <p:sldId id="362" r:id="rId84"/>
    <p:sldId id="361" r:id="rId85"/>
    <p:sldId id="380" r:id="rId8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5515" autoAdjust="0"/>
    <p:restoredTop sz="86380" autoAdjust="0"/>
  </p:normalViewPr>
  <p:slideViewPr>
    <p:cSldViewPr>
      <p:cViewPr>
        <p:scale>
          <a:sx n="66" d="100"/>
          <a:sy n="66" d="100"/>
        </p:scale>
        <p:origin x="-1422" y="-174"/>
      </p:cViewPr>
      <p:guideLst>
        <p:guide orient="horz" pos="2160"/>
        <p:guide pos="2880"/>
      </p:guideLst>
    </p:cSldViewPr>
  </p:slideViewPr>
  <p:outlineViewPr>
    <p:cViewPr>
      <p:scale>
        <a:sx n="33" d="100"/>
        <a:sy n="33" d="100"/>
      </p:scale>
      <p:origin x="0" y="13296"/>
    </p:cViewPr>
  </p:outlineViewPr>
  <p:notesTextViewPr>
    <p:cViewPr>
      <p:scale>
        <a:sx n="100" d="100"/>
        <a:sy n="100" d="100"/>
      </p:scale>
      <p:origin x="0" y="0"/>
    </p:cViewPr>
  </p:notesTextViewPr>
  <p:sorterViewPr>
    <p:cViewPr>
      <p:scale>
        <a:sx n="45" d="100"/>
        <a:sy n="45"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8D1276-1C4C-4A7B-A927-9858599D294B}" type="datetimeFigureOut">
              <a:rPr lang="en-US" smtClean="0"/>
              <a:pPr/>
              <a:t>2/22/2014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37C6D1-AFA3-4786-B3CC-F30CF3E0E5A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6E27395-A3F8-4A87-92D5-471DB72FD683}" type="datetimeFigureOut">
              <a:rPr lang="en-US" smtClean="0"/>
              <a:pPr/>
              <a:t>2/22/2014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EBFC9DD2-F62C-4A27-9E9D-5311BB288B0E}" type="slidenum">
              <a:rPr lang="en-US" smtClean="0"/>
              <a:pPr/>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E27395-A3F8-4A87-92D5-471DB72FD68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C9DD2-F62C-4A27-9E9D-5311BB288B0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E27395-A3F8-4A87-92D5-471DB72FD68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C9DD2-F62C-4A27-9E9D-5311BB288B0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6E27395-A3F8-4A87-92D5-471DB72FD683}" type="datetimeFigureOut">
              <a:rPr lang="en-US" smtClean="0"/>
              <a:pPr/>
              <a:t>2/22/2014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FC9DD2-F62C-4A27-9E9D-5311BB288B0E}" type="slidenum">
              <a:rPr lang="en-US" smtClean="0"/>
              <a:pPr/>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6E27395-A3F8-4A87-92D5-471DB72FD683}" type="datetimeFigureOut">
              <a:rPr lang="en-US" smtClean="0"/>
              <a:pPr/>
              <a:t>2/22/2014</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EBFC9DD2-F62C-4A27-9E9D-5311BB288B0E}"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6E27395-A3F8-4A87-92D5-471DB72FD683}" type="datetimeFigureOut">
              <a:rPr lang="en-US" smtClean="0"/>
              <a:pPr/>
              <a:t>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C9DD2-F62C-4A27-9E9D-5311BB288B0E}" type="slidenum">
              <a:rPr lang="en-US" smtClean="0"/>
              <a:pPr/>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6E27395-A3F8-4A87-92D5-471DB72FD683}" type="datetimeFigureOut">
              <a:rPr lang="en-US" smtClean="0"/>
              <a:pPr/>
              <a:t>2/22/2014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FC9DD2-F62C-4A27-9E9D-5311BB288B0E}" type="slidenum">
              <a:rPr lang="en-US" smtClean="0"/>
              <a:pPr/>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6E27395-A3F8-4A87-92D5-471DB72FD683}" type="datetimeFigureOut">
              <a:rPr lang="en-US" smtClean="0"/>
              <a:pPr/>
              <a:t>2/22/2014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FC9DD2-F62C-4A27-9E9D-5311BB288B0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E27395-A3F8-4A87-92D5-471DB72FD683}" type="datetimeFigureOut">
              <a:rPr lang="en-US" smtClean="0"/>
              <a:pPr/>
              <a:t>2/22/2014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FC9DD2-F62C-4A27-9E9D-5311BB288B0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6E27395-A3F8-4A87-92D5-471DB72FD683}" type="datetimeFigureOut">
              <a:rPr lang="en-US" smtClean="0"/>
              <a:pPr/>
              <a:t>2/22/2014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FC9DD2-F62C-4A27-9E9D-5311BB288B0E}" type="slidenum">
              <a:rPr lang="en-US" smtClean="0"/>
              <a:pPr/>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6E27395-A3F8-4A87-92D5-471DB72FD683}" type="datetimeFigureOut">
              <a:rPr lang="en-US" smtClean="0"/>
              <a:pPr/>
              <a:t>2/22/2014</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EBFC9DD2-F62C-4A27-9E9D-5311BB288B0E}" type="slidenum">
              <a:rPr lang="en-US" smtClean="0"/>
              <a:pPr/>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E6E27395-A3F8-4A87-92D5-471DB72FD683}" type="datetimeFigureOut">
              <a:rPr lang="en-US" smtClean="0"/>
              <a:pPr/>
              <a:t>2/22/2014</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EBFC9DD2-F62C-4A27-9E9D-5311BB288B0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20.gi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22.gif"/><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24.gif"/><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Mohamed </a:t>
            </a:r>
            <a:r>
              <a:rPr lang="en-US" dirty="0" err="1" smtClean="0"/>
              <a:t>Rayan</a:t>
            </a:r>
            <a:endParaRPr lang="en-US" dirty="0"/>
          </a:p>
        </p:txBody>
      </p:sp>
      <p:sp>
        <p:nvSpPr>
          <p:cNvPr id="2" name="Title 1"/>
          <p:cNvSpPr>
            <a:spLocks noGrp="1"/>
          </p:cNvSpPr>
          <p:nvPr>
            <p:ph type="ctrTitle"/>
          </p:nvPr>
        </p:nvSpPr>
        <p:spPr/>
        <p:txBody>
          <a:bodyPr/>
          <a:lstStyle/>
          <a:p>
            <a:r>
              <a:rPr smtClean="0"/>
              <a:t>Digital Design Crash Course</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5715000"/>
          </a:xfrm>
        </p:spPr>
        <p:txBody>
          <a:bodyPr>
            <a:normAutofit lnSpcReduction="10000"/>
          </a:bodyPr>
          <a:lstStyle/>
          <a:p>
            <a:r>
              <a:rPr lang="en-US" sz="2400" dirty="0" smtClean="0"/>
              <a:t>Typically, a combination of top-down and bottom-up flows is used. Design architects define the specifications of the top-level block. </a:t>
            </a:r>
          </a:p>
          <a:p>
            <a:pPr>
              <a:buNone/>
            </a:pPr>
            <a:endParaRPr lang="en-US" sz="1050" dirty="0" smtClean="0"/>
          </a:p>
          <a:p>
            <a:r>
              <a:rPr lang="en-US" sz="2400" dirty="0" smtClean="0"/>
              <a:t>Logic designers decide how the design should be structured by breaking up the functionality into blocks and sub-blocks. </a:t>
            </a:r>
          </a:p>
          <a:p>
            <a:pPr>
              <a:buNone/>
            </a:pPr>
            <a:endParaRPr lang="en-US" sz="1050" dirty="0" smtClean="0"/>
          </a:p>
          <a:p>
            <a:r>
              <a:rPr lang="en-US" sz="2400" dirty="0" smtClean="0"/>
              <a:t>At the same time, circuit designers are designing optimized circuits for leaf-level cells. They build higher-level cells by using these leaf cells. </a:t>
            </a:r>
          </a:p>
          <a:p>
            <a:endParaRPr lang="en-US" sz="1000" dirty="0" smtClean="0"/>
          </a:p>
          <a:p>
            <a:r>
              <a:rPr lang="en-US" sz="2400" dirty="0" smtClean="0"/>
              <a:t>The flow meets at an intermediate point where the switch-level circuit designers have created a library of leaf cells by using switches, and the logic level designers have designed from top-down until all modules are defined in terms of leaf cells.</a:t>
            </a:r>
          </a:p>
          <a:p>
            <a:pPr>
              <a:buNone/>
            </a:pPr>
            <a:endParaRPr lang="en-US" sz="1050" dirty="0" smtClean="0"/>
          </a:p>
          <a:p>
            <a:r>
              <a:rPr lang="en-US" sz="2400" dirty="0" smtClean="0"/>
              <a:t>Every time this intermediate point goes to abstracted level and this helps to cut the design cycle and reduce time of design due to designs complexity.</a:t>
            </a:r>
          </a:p>
          <a:p>
            <a:endParaRPr lang="en-US" sz="2400" dirty="0" smtClean="0"/>
          </a:p>
          <a:p>
            <a:pPr>
              <a:buNone/>
            </a:pP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5715000"/>
          </a:xfrm>
        </p:spPr>
        <p:txBody>
          <a:bodyPr>
            <a:normAutofit/>
          </a:bodyPr>
          <a:lstStyle/>
          <a:p>
            <a:r>
              <a:rPr lang="en-US" sz="2400" b="1" dirty="0" smtClean="0"/>
              <a:t>Example : 4-bit ripple carry counter.</a:t>
            </a:r>
          </a:p>
          <a:p>
            <a:pPr>
              <a:buNone/>
            </a:pPr>
            <a:endParaRPr lang="en-US" sz="1050" dirty="0" smtClean="0"/>
          </a:p>
          <a:p>
            <a:endParaRPr lang="en-US" sz="2400" dirty="0" smtClean="0"/>
          </a:p>
          <a:p>
            <a:pPr>
              <a:buNone/>
            </a:pPr>
            <a:endParaRPr lang="en-US" sz="2400" dirty="0" smtClean="0"/>
          </a:p>
          <a:p>
            <a:pPr>
              <a:buNone/>
            </a:pPr>
            <a:endParaRPr lang="en-US" dirty="0"/>
          </a:p>
        </p:txBody>
      </p:sp>
      <p:pic>
        <p:nvPicPr>
          <p:cNvPr id="1026" name="Picture 2"/>
          <p:cNvPicPr>
            <a:picLocks noChangeAspect="1" noChangeArrowheads="1"/>
          </p:cNvPicPr>
          <p:nvPr/>
        </p:nvPicPr>
        <p:blipFill>
          <a:blip r:embed="rId2"/>
          <a:srcRect/>
          <a:stretch>
            <a:fillRect/>
          </a:stretch>
        </p:blipFill>
        <p:spPr bwMode="auto">
          <a:xfrm rot="16200000">
            <a:off x="1866902" y="-342901"/>
            <a:ext cx="5334000" cy="81534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09800"/>
            <a:ext cx="7772400" cy="1143000"/>
          </a:xfrm>
        </p:spPr>
        <p:txBody>
          <a:bodyPr>
            <a:normAutofit fontScale="90000"/>
          </a:bodyPr>
          <a:lstStyle/>
          <a:p>
            <a:pPr algn="ctr"/>
            <a:r>
              <a:rPr lang="en-US" dirty="0" smtClean="0"/>
              <a:t>Difference between C/C++ and HDL</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itle 1"/>
          <p:cNvSpPr txBox="1">
            <a:spLocks/>
          </p:cNvSpPr>
          <p:nvPr/>
        </p:nvSpPr>
        <p:spPr>
          <a:xfrm>
            <a:off x="914400" y="274638"/>
            <a:ext cx="7772400" cy="792162"/>
          </a:xfrm>
          <a:prstGeom prst="rect">
            <a:avLst/>
          </a:prstGeom>
        </p:spPr>
        <p:txBody>
          <a:bodyPr bIns="91440" anchor="b" anchorCtr="0">
            <a:normAutofit fontScale="8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4000" b="1" i="0" u="none" strike="noStrike" kern="1200" cap="none" spc="0" normalizeH="0" baseline="0" noProof="0" dirty="0" smtClean="0">
                <a:ln>
                  <a:noFill/>
                </a:ln>
                <a:solidFill>
                  <a:schemeClr val="tx2"/>
                </a:solidFill>
                <a:effectLst/>
                <a:uLnTx/>
                <a:uFillTx/>
                <a:latin typeface="Perpetua (Body)"/>
                <a:ea typeface="+mj-ea"/>
                <a:cs typeface="+mj-cs"/>
              </a:rPr>
              <a:t>Difference between C/C++</a:t>
            </a:r>
            <a:r>
              <a:rPr kumimoji="0" lang="en-US" sz="4000" b="1" i="0" u="none" strike="noStrike" kern="1200" cap="none" spc="0" normalizeH="0" noProof="0" dirty="0" smtClean="0">
                <a:ln>
                  <a:noFill/>
                </a:ln>
                <a:solidFill>
                  <a:schemeClr val="tx2"/>
                </a:solidFill>
                <a:effectLst/>
                <a:uLnTx/>
                <a:uFillTx/>
                <a:latin typeface="Perpetua (Body)"/>
                <a:ea typeface="+mj-ea"/>
                <a:cs typeface="+mj-cs"/>
              </a:rPr>
              <a:t> </a:t>
            </a:r>
            <a:r>
              <a:rPr kumimoji="0" lang="en-US" sz="4000" b="1" i="0" u="none" strike="noStrike" kern="1200" cap="none" spc="0" normalizeH="0" baseline="0" noProof="0" dirty="0" smtClean="0">
                <a:ln>
                  <a:noFill/>
                </a:ln>
                <a:solidFill>
                  <a:schemeClr val="tx2"/>
                </a:solidFill>
                <a:effectLst/>
                <a:uLnTx/>
                <a:uFillTx/>
                <a:latin typeface="Perpetua (Body)"/>
                <a:ea typeface="+mj-ea"/>
                <a:cs typeface="+mj-cs"/>
              </a:rPr>
              <a:t>and HDL</a:t>
            </a:r>
            <a:endParaRPr kumimoji="0" lang="en-US" sz="4000" b="0" i="0" u="none" strike="noStrike" kern="1200" cap="none" spc="0" normalizeH="0" baseline="0" noProof="0" dirty="0">
              <a:ln>
                <a:noFill/>
              </a:ln>
              <a:solidFill>
                <a:schemeClr val="tx2"/>
              </a:solidFill>
              <a:effectLst/>
              <a:uLnTx/>
              <a:uFillTx/>
              <a:latin typeface="+mj-lt"/>
              <a:ea typeface="+mj-ea"/>
              <a:cs typeface="+mj-cs"/>
            </a:endParaRPr>
          </a:p>
        </p:txBody>
      </p:sp>
      <p:sp>
        <p:nvSpPr>
          <p:cNvPr id="53" name="Folded Corner 52"/>
          <p:cNvSpPr/>
          <p:nvPr/>
        </p:nvSpPr>
        <p:spPr>
          <a:xfrm>
            <a:off x="228600" y="1280976"/>
            <a:ext cx="990600" cy="9906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 Program</a:t>
            </a:r>
          </a:p>
          <a:p>
            <a:pPr algn="ctr"/>
            <a:r>
              <a:rPr lang="en-US" dirty="0" err="1" smtClean="0"/>
              <a:t>Foo.c</a:t>
            </a:r>
            <a:endParaRPr lang="en-US" dirty="0"/>
          </a:p>
        </p:txBody>
      </p:sp>
      <p:sp>
        <p:nvSpPr>
          <p:cNvPr id="54" name="Right Arrow 53"/>
          <p:cNvSpPr/>
          <p:nvPr/>
        </p:nvSpPr>
        <p:spPr>
          <a:xfrm>
            <a:off x="1371600" y="1509576"/>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2209800" y="1280976"/>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Compiler</a:t>
            </a:r>
            <a:endParaRPr lang="en-US" dirty="0"/>
          </a:p>
        </p:txBody>
      </p:sp>
      <p:sp>
        <p:nvSpPr>
          <p:cNvPr id="56" name="Right Arrow 55"/>
          <p:cNvSpPr/>
          <p:nvPr/>
        </p:nvSpPr>
        <p:spPr>
          <a:xfrm>
            <a:off x="3886200" y="1433376"/>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Folded Corner 56"/>
          <p:cNvSpPr/>
          <p:nvPr/>
        </p:nvSpPr>
        <p:spPr>
          <a:xfrm>
            <a:off x="4724400" y="1204776"/>
            <a:ext cx="990600" cy="9906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Assembly</a:t>
            </a:r>
          </a:p>
          <a:p>
            <a:pPr algn="ctr"/>
            <a:r>
              <a:rPr lang="en-US" dirty="0" smtClean="0"/>
              <a:t>Foo.asm</a:t>
            </a:r>
            <a:endParaRPr lang="en-US" dirty="0"/>
          </a:p>
        </p:txBody>
      </p:sp>
      <p:sp>
        <p:nvSpPr>
          <p:cNvPr id="58" name="Rectangle 57"/>
          <p:cNvSpPr/>
          <p:nvPr/>
        </p:nvSpPr>
        <p:spPr>
          <a:xfrm>
            <a:off x="6858000" y="1280976"/>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Assembler</a:t>
            </a:r>
            <a:endParaRPr lang="en-US" dirty="0"/>
          </a:p>
        </p:txBody>
      </p:sp>
      <p:sp>
        <p:nvSpPr>
          <p:cNvPr id="59" name="Right Arrow 58"/>
          <p:cNvSpPr/>
          <p:nvPr/>
        </p:nvSpPr>
        <p:spPr>
          <a:xfrm>
            <a:off x="5943600" y="1433376"/>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Curved Left Arrow 59"/>
          <p:cNvSpPr/>
          <p:nvPr/>
        </p:nvSpPr>
        <p:spPr>
          <a:xfrm>
            <a:off x="8305800" y="1585776"/>
            <a:ext cx="685800" cy="1447800"/>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1" name="Flowchart: Multidocument 60"/>
          <p:cNvSpPr/>
          <p:nvPr/>
        </p:nvSpPr>
        <p:spPr>
          <a:xfrm>
            <a:off x="7086600" y="2500176"/>
            <a:ext cx="1143000" cy="1066800"/>
          </a:xfrm>
          <a:prstGeom prst="flowChartMulti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Machine language</a:t>
            </a:r>
          </a:p>
          <a:p>
            <a:pPr algn="ctr"/>
            <a:r>
              <a:rPr lang="en-US" dirty="0" err="1" smtClean="0"/>
              <a:t>Foo.o</a:t>
            </a:r>
            <a:endParaRPr lang="en-US" dirty="0"/>
          </a:p>
        </p:txBody>
      </p:sp>
      <p:sp>
        <p:nvSpPr>
          <p:cNvPr id="62" name="Right Arrow 61"/>
          <p:cNvSpPr/>
          <p:nvPr/>
        </p:nvSpPr>
        <p:spPr>
          <a:xfrm rot="10800000">
            <a:off x="6324600" y="2881176"/>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Rectangle 63"/>
          <p:cNvSpPr/>
          <p:nvPr/>
        </p:nvSpPr>
        <p:spPr>
          <a:xfrm>
            <a:off x="4834596" y="2728776"/>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Linker</a:t>
            </a:r>
            <a:endParaRPr lang="en-US" dirty="0"/>
          </a:p>
        </p:txBody>
      </p:sp>
      <p:sp>
        <p:nvSpPr>
          <p:cNvPr id="65" name="Folded Corner 64"/>
          <p:cNvSpPr/>
          <p:nvPr/>
        </p:nvSpPr>
        <p:spPr>
          <a:xfrm>
            <a:off x="2895600" y="2652576"/>
            <a:ext cx="990600" cy="9906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Machine Language</a:t>
            </a:r>
          </a:p>
          <a:p>
            <a:pPr algn="ctr"/>
            <a:r>
              <a:rPr lang="en-US" dirty="0" smtClean="0"/>
              <a:t>Foo.exe</a:t>
            </a:r>
            <a:endParaRPr lang="en-US" dirty="0"/>
          </a:p>
        </p:txBody>
      </p:sp>
      <p:sp>
        <p:nvSpPr>
          <p:cNvPr id="66" name="Right Arrow 65"/>
          <p:cNvSpPr/>
          <p:nvPr/>
        </p:nvSpPr>
        <p:spPr>
          <a:xfrm rot="10800000">
            <a:off x="4024532" y="2957376"/>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Folded Corner 66"/>
          <p:cNvSpPr/>
          <p:nvPr/>
        </p:nvSpPr>
        <p:spPr>
          <a:xfrm>
            <a:off x="290286" y="5638800"/>
            <a:ext cx="990600" cy="9906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Design Specs</a:t>
            </a:r>
            <a:endParaRPr lang="en-US" dirty="0"/>
          </a:p>
        </p:txBody>
      </p:sp>
      <p:sp>
        <p:nvSpPr>
          <p:cNvPr id="71" name="Right Arrow 70"/>
          <p:cNvSpPr/>
          <p:nvPr/>
        </p:nvSpPr>
        <p:spPr>
          <a:xfrm rot="10800000">
            <a:off x="6019800" y="43434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Rectangle 71"/>
          <p:cNvSpPr/>
          <p:nvPr/>
        </p:nvSpPr>
        <p:spPr>
          <a:xfrm>
            <a:off x="4419600" y="5715000"/>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Synthesis Tool</a:t>
            </a:r>
            <a:endParaRPr lang="en-US" dirty="0"/>
          </a:p>
        </p:txBody>
      </p:sp>
      <p:sp>
        <p:nvSpPr>
          <p:cNvPr id="73" name="Right Arrow 72"/>
          <p:cNvSpPr/>
          <p:nvPr/>
        </p:nvSpPr>
        <p:spPr>
          <a:xfrm>
            <a:off x="1447800" y="59436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olded Corner 73"/>
          <p:cNvSpPr/>
          <p:nvPr/>
        </p:nvSpPr>
        <p:spPr>
          <a:xfrm>
            <a:off x="2286000" y="5638800"/>
            <a:ext cx="990600" cy="9906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HDL </a:t>
            </a:r>
          </a:p>
          <a:p>
            <a:pPr algn="ctr"/>
            <a:r>
              <a:rPr lang="en-US" dirty="0" err="1" smtClean="0"/>
              <a:t>Design.v</a:t>
            </a:r>
            <a:endParaRPr lang="en-US" dirty="0"/>
          </a:p>
        </p:txBody>
      </p:sp>
      <p:sp>
        <p:nvSpPr>
          <p:cNvPr id="76" name="Right Arrow 75"/>
          <p:cNvSpPr/>
          <p:nvPr/>
        </p:nvSpPr>
        <p:spPr>
          <a:xfrm>
            <a:off x="3505200" y="59436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ight Arrow 76"/>
          <p:cNvSpPr/>
          <p:nvPr/>
        </p:nvSpPr>
        <p:spPr>
          <a:xfrm>
            <a:off x="6096000" y="58674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9" name="Picture 78" descr="300px-Full-adder.svg.png"/>
          <p:cNvPicPr>
            <a:picLocks noChangeAspect="1"/>
          </p:cNvPicPr>
          <p:nvPr/>
        </p:nvPicPr>
        <p:blipFill>
          <a:blip r:embed="rId2"/>
          <a:stretch>
            <a:fillRect/>
          </a:stretch>
        </p:blipFill>
        <p:spPr>
          <a:xfrm>
            <a:off x="6629400" y="3886200"/>
            <a:ext cx="1687284" cy="1133475"/>
          </a:xfrm>
          <a:prstGeom prst="rect">
            <a:avLst/>
          </a:prstGeom>
        </p:spPr>
      </p:pic>
      <p:sp>
        <p:nvSpPr>
          <p:cNvPr id="80" name="Folded Corner 79"/>
          <p:cNvSpPr/>
          <p:nvPr/>
        </p:nvSpPr>
        <p:spPr>
          <a:xfrm>
            <a:off x="7010400" y="5715000"/>
            <a:ext cx="990600" cy="609600"/>
          </a:xfrm>
          <a:prstGeom prst="foldedCorne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t>Gate level Description</a:t>
            </a:r>
            <a:endParaRPr lang="en-US" sz="1400" dirty="0"/>
          </a:p>
        </p:txBody>
      </p:sp>
      <p:sp>
        <p:nvSpPr>
          <p:cNvPr id="82" name="Curved Right Arrow 81"/>
          <p:cNvSpPr/>
          <p:nvPr/>
        </p:nvSpPr>
        <p:spPr>
          <a:xfrm rot="10800000">
            <a:off x="8305800" y="4463140"/>
            <a:ext cx="609600" cy="155665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83" name="Rectangle 82"/>
          <p:cNvSpPr/>
          <p:nvPr/>
        </p:nvSpPr>
        <p:spPr>
          <a:xfrm>
            <a:off x="4419600" y="4114800"/>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Layout &amp; </a:t>
            </a:r>
            <a:r>
              <a:rPr lang="en-US" dirty="0" err="1" smtClean="0"/>
              <a:t>Fab</a:t>
            </a:r>
            <a:r>
              <a:rPr lang="en-US" dirty="0" smtClean="0"/>
              <a:t>.</a:t>
            </a:r>
            <a:endParaRPr lang="en-US" dirty="0"/>
          </a:p>
        </p:txBody>
      </p:sp>
      <p:sp>
        <p:nvSpPr>
          <p:cNvPr id="84" name="Right Arrow 83"/>
          <p:cNvSpPr/>
          <p:nvPr/>
        </p:nvSpPr>
        <p:spPr>
          <a:xfrm rot="10800000">
            <a:off x="3657600" y="43434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ight Arrow 84"/>
          <p:cNvSpPr/>
          <p:nvPr/>
        </p:nvSpPr>
        <p:spPr>
          <a:xfrm rot="10800000">
            <a:off x="2133600" y="2971800"/>
            <a:ext cx="609600" cy="304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694008" y="2743200"/>
            <a:ext cx="13716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Loader</a:t>
            </a:r>
            <a:endParaRPr lang="en-US" dirty="0"/>
          </a:p>
        </p:txBody>
      </p:sp>
      <p:pic>
        <p:nvPicPr>
          <p:cNvPr id="87" name="Picture 86" descr="download.jpg"/>
          <p:cNvPicPr>
            <a:picLocks noChangeAspect="1"/>
          </p:cNvPicPr>
          <p:nvPr/>
        </p:nvPicPr>
        <p:blipFill>
          <a:blip r:embed="rId3"/>
          <a:stretch>
            <a:fillRect/>
          </a:stretch>
        </p:blipFill>
        <p:spPr>
          <a:xfrm>
            <a:off x="914400" y="3733800"/>
            <a:ext cx="2667000" cy="1600200"/>
          </a:xfrm>
          <a:prstGeom prst="rect">
            <a:avLst/>
          </a:prstGeom>
        </p:spPr>
      </p:pic>
      <p:sp>
        <p:nvSpPr>
          <p:cNvPr id="88" name="Curved Right Arrow 87"/>
          <p:cNvSpPr/>
          <p:nvPr/>
        </p:nvSpPr>
        <p:spPr>
          <a:xfrm>
            <a:off x="118404" y="3048000"/>
            <a:ext cx="533400" cy="1556659"/>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792162"/>
          </a:xfrm>
        </p:spPr>
        <p:txBody>
          <a:bodyPr>
            <a:normAutofit fontScale="90000"/>
          </a:bodyPr>
          <a:lstStyle/>
          <a:p>
            <a:pPr algn="ctr"/>
            <a:r>
              <a:rPr lang="en-US" b="1" dirty="0" smtClean="0">
                <a:latin typeface="Perpetua (Body)"/>
              </a:rPr>
              <a:t>Difference between C/C++ and HDL</a:t>
            </a:r>
            <a:endParaRPr lang="en-US" dirty="0"/>
          </a:p>
        </p:txBody>
      </p:sp>
      <p:sp>
        <p:nvSpPr>
          <p:cNvPr id="3" name="Content Placeholder 2"/>
          <p:cNvSpPr>
            <a:spLocks noGrp="1"/>
          </p:cNvSpPr>
          <p:nvPr>
            <p:ph sz="quarter" idx="1"/>
          </p:nvPr>
        </p:nvSpPr>
        <p:spPr>
          <a:xfrm>
            <a:off x="457200" y="1219200"/>
            <a:ext cx="7772400" cy="5181600"/>
          </a:xfrm>
        </p:spPr>
        <p:txBody>
          <a:bodyPr>
            <a:normAutofit lnSpcReduction="10000"/>
          </a:bodyPr>
          <a:lstStyle/>
          <a:p>
            <a:r>
              <a:rPr lang="en-US" dirty="0" smtClean="0"/>
              <a:t>In C Program we have a series of instructions loaded into memory and to be executed by microprocessor in order (Sequentially) .</a:t>
            </a:r>
          </a:p>
          <a:p>
            <a:r>
              <a:rPr lang="en-US" dirty="0" smtClean="0"/>
              <a:t>In C program we don’t have timing control to control its operation because the next statement will not be executed till finishing execution of the current statement.</a:t>
            </a:r>
          </a:p>
          <a:p>
            <a:r>
              <a:rPr lang="en-US" dirty="0" err="1" smtClean="0"/>
              <a:t>Verilog</a:t>
            </a:r>
            <a:r>
              <a:rPr lang="en-US" dirty="0" smtClean="0"/>
              <a:t> Code will configure Hardware to do certain function. Statements in </a:t>
            </a:r>
            <a:r>
              <a:rPr lang="en-US" dirty="0" err="1" smtClean="0"/>
              <a:t>Verilog</a:t>
            </a:r>
            <a:r>
              <a:rPr lang="en-US" dirty="0" smtClean="0"/>
              <a:t> may have parallel </a:t>
            </a:r>
            <a:r>
              <a:rPr lang="en-US" dirty="0" smtClean="0">
                <a:solidFill>
                  <a:srgbClr val="FF0000"/>
                </a:solidFill>
              </a:rPr>
              <a:t>“Concurrency”</a:t>
            </a:r>
            <a:r>
              <a:rPr lang="en-US" dirty="0" smtClean="0"/>
              <a:t> or sequential execution or both. </a:t>
            </a:r>
            <a:r>
              <a:rPr lang="en-US" dirty="0" err="1" smtClean="0"/>
              <a:t>Verilog</a:t>
            </a:r>
            <a:r>
              <a:rPr lang="en-US" dirty="0" smtClean="0"/>
              <a:t> Code must be synthesizable </a:t>
            </a:r>
            <a:r>
              <a:rPr lang="en-US" dirty="0" err="1" smtClean="0"/>
              <a:t>i.e</a:t>
            </a:r>
            <a:r>
              <a:rPr lang="en-US" dirty="0" smtClean="0"/>
              <a:t> the compiler must be able to generate logic that fits the description.</a:t>
            </a:r>
          </a:p>
          <a:p>
            <a:r>
              <a:rPr lang="en-US" dirty="0" smtClean="0"/>
              <a:t>In </a:t>
            </a:r>
            <a:r>
              <a:rPr lang="en-US" dirty="0" err="1" smtClean="0"/>
              <a:t>Verilog</a:t>
            </a:r>
            <a:r>
              <a:rPr lang="en-US" dirty="0" smtClean="0"/>
              <a:t> we have </a:t>
            </a:r>
            <a:r>
              <a:rPr lang="en-US" dirty="0" smtClean="0">
                <a:solidFill>
                  <a:srgbClr val="FF0000"/>
                </a:solidFill>
              </a:rPr>
              <a:t>timing control </a:t>
            </a:r>
            <a:r>
              <a:rPr lang="en-US" dirty="0" smtClean="0"/>
              <a:t>as we have gate delays and statements that may be executed in parallel.</a:t>
            </a:r>
          </a:p>
          <a:p>
            <a:endParaRPr lang="en-US"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8001000" cy="792162"/>
          </a:xfrm>
        </p:spPr>
        <p:txBody>
          <a:bodyPr>
            <a:normAutofit fontScale="90000"/>
          </a:bodyPr>
          <a:lstStyle/>
          <a:p>
            <a:pPr algn="ctr"/>
            <a:r>
              <a:rPr lang="en-US" b="1" dirty="0" smtClean="0">
                <a:latin typeface="Perpetua (Body)"/>
              </a:rPr>
              <a:t>Difference between C/C++ and HDL</a:t>
            </a: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5" name="Picture 4" descr="Figure4.3-MIPSarch2.gif"/>
          <p:cNvPicPr>
            <a:picLocks noChangeAspect="1"/>
          </p:cNvPicPr>
          <p:nvPr/>
        </p:nvPicPr>
        <p:blipFill>
          <a:blip r:embed="rId2"/>
          <a:stretch>
            <a:fillRect/>
          </a:stretch>
        </p:blipFill>
        <p:spPr>
          <a:xfrm>
            <a:off x="304800" y="1143001"/>
            <a:ext cx="8534399" cy="541020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09800"/>
            <a:ext cx="7772400" cy="1143000"/>
          </a:xfrm>
        </p:spPr>
        <p:txBody>
          <a:bodyPr>
            <a:normAutofit fontScale="90000"/>
          </a:bodyPr>
          <a:lstStyle/>
          <a:p>
            <a:pPr algn="ctr"/>
            <a:r>
              <a:rPr lang="en-US" dirty="0" err="1" smtClean="0"/>
              <a:t>Verilog</a:t>
            </a:r>
            <a:r>
              <a:rPr lang="en-US" dirty="0" smtClean="0"/>
              <a:t> HDL</a:t>
            </a:r>
            <a:br>
              <a:rPr lang="en-US" dirty="0" smtClean="0"/>
            </a:br>
            <a:r>
              <a:rPr lang="en-US" dirty="0" smtClean="0"/>
              <a:t>(</a:t>
            </a:r>
            <a:r>
              <a:rPr lang="en-US" b="1" dirty="0" smtClean="0"/>
              <a:t>HARDWARE DESCRIPTION LANGUAGE</a:t>
            </a:r>
            <a:r>
              <a:rPr lang="en-US" dirty="0" smtClean="0"/>
              <a:t>)</a:t>
            </a:r>
            <a:endParaRPr lang="en-US" dirty="0"/>
          </a:p>
        </p:txBody>
      </p:sp>
      <p:pic>
        <p:nvPicPr>
          <p:cNvPr id="4" name="Picture 3" descr="images (1).jpg"/>
          <p:cNvPicPr>
            <a:picLocks noChangeAspect="1"/>
          </p:cNvPicPr>
          <p:nvPr/>
        </p:nvPicPr>
        <p:blipFill>
          <a:blip r:embed="rId2"/>
          <a:stretch>
            <a:fillRect/>
          </a:stretch>
        </p:blipFill>
        <p:spPr>
          <a:xfrm>
            <a:off x="1905000" y="3810000"/>
            <a:ext cx="5105400" cy="2743200"/>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6096000"/>
          </a:xfrm>
        </p:spPr>
        <p:txBody>
          <a:bodyPr>
            <a:normAutofit fontScale="92500" lnSpcReduction="20000"/>
          </a:bodyPr>
          <a:lstStyle/>
          <a:p>
            <a:r>
              <a:rPr lang="en-US" sz="2400" dirty="0" err="1" smtClean="0"/>
              <a:t>Verilog</a:t>
            </a:r>
            <a:r>
              <a:rPr lang="en-US" sz="2400" dirty="0" smtClean="0"/>
              <a:t> is a  hardware description language is a language used to describe a digital system: for example, a network switch, a microprocessor or a memory or a simple flip-flop. This just means that, by using a HDL, one can describe any (digital) hardware at </a:t>
            </a:r>
            <a:r>
              <a:rPr lang="en-US" sz="2400" dirty="0" smtClean="0">
                <a:solidFill>
                  <a:srgbClr val="FF0000"/>
                </a:solidFill>
              </a:rPr>
              <a:t>any level.</a:t>
            </a:r>
          </a:p>
          <a:p>
            <a:pPr>
              <a:buNone/>
            </a:pPr>
            <a:endParaRPr lang="en-US" sz="1000" dirty="0" smtClean="0">
              <a:solidFill>
                <a:srgbClr val="FF0000"/>
              </a:solidFill>
            </a:endParaRPr>
          </a:p>
          <a:p>
            <a:r>
              <a:rPr lang="en-US" sz="2400" dirty="0" smtClean="0"/>
              <a:t>HDLs have two objectives</a:t>
            </a:r>
          </a:p>
          <a:p>
            <a:pPr marL="525463" indent="-273050">
              <a:buFont typeface="Wingdings" pitchFamily="2" charset="2"/>
              <a:buChar char="Ø"/>
            </a:pPr>
            <a:r>
              <a:rPr lang="en-US" sz="2400" dirty="0" smtClean="0"/>
              <a:t>Allow for testing/verification using computer simulation</a:t>
            </a:r>
          </a:p>
          <a:p>
            <a:pPr>
              <a:buNone/>
            </a:pPr>
            <a:r>
              <a:rPr lang="en-US" sz="2400" dirty="0" smtClean="0"/>
              <a:t>         » Includes syntax for timing, delays</a:t>
            </a:r>
          </a:p>
          <a:p>
            <a:pPr marL="463550" indent="-238125">
              <a:buFont typeface="Wingdings" pitchFamily="2" charset="2"/>
              <a:buChar char="Ø"/>
            </a:pPr>
            <a:r>
              <a:rPr lang="en-US" sz="2400" dirty="0" smtClean="0"/>
              <a:t> Allow for synthesis</a:t>
            </a:r>
          </a:p>
          <a:p>
            <a:pPr>
              <a:buNone/>
            </a:pPr>
            <a:r>
              <a:rPr lang="en-US" sz="2400" dirty="0" smtClean="0"/>
              <a:t>         » Synthesizable HDL</a:t>
            </a:r>
            <a:endParaRPr lang="en-US" sz="2400" dirty="0" smtClean="0">
              <a:solidFill>
                <a:srgbClr val="FF0000"/>
              </a:solidFill>
            </a:endParaRPr>
          </a:p>
          <a:p>
            <a:pPr>
              <a:buNone/>
            </a:pPr>
            <a:endParaRPr lang="en-US" sz="600" dirty="0" smtClean="0">
              <a:solidFill>
                <a:srgbClr val="FF0000"/>
              </a:solidFill>
            </a:endParaRPr>
          </a:p>
          <a:p>
            <a:r>
              <a:rPr lang="en-US" sz="2400" dirty="0" smtClean="0"/>
              <a:t>It allows us to design a Digital design at </a:t>
            </a:r>
            <a:r>
              <a:rPr lang="en-US" sz="2400" dirty="0" smtClean="0">
                <a:solidFill>
                  <a:srgbClr val="FF0000"/>
                </a:solidFill>
              </a:rPr>
              <a:t>Behavior Level, Register Transfer Level (RTL), Gate level and Switch(Transistor) level</a:t>
            </a:r>
            <a:r>
              <a:rPr lang="en-US" sz="2400" dirty="0" smtClean="0"/>
              <a:t>. </a:t>
            </a:r>
          </a:p>
          <a:p>
            <a:pPr>
              <a:buNone/>
            </a:pPr>
            <a:endParaRPr lang="en-US" sz="2400" dirty="0" smtClean="0"/>
          </a:p>
          <a:p>
            <a:r>
              <a:rPr lang="en-US" sz="2400" dirty="0" err="1" smtClean="0"/>
              <a:t>Verilog</a:t>
            </a:r>
            <a:r>
              <a:rPr lang="en-US" sz="2400" dirty="0" smtClean="0"/>
              <a:t> allows hardware designers to express their designs with behavioral constructs, deferring the details of implementation to a later stage in the final design.</a:t>
            </a:r>
          </a:p>
          <a:p>
            <a:pPr>
              <a:buNone/>
            </a:pPr>
            <a:endParaRPr lang="en-US" sz="2400" dirty="0" smtClean="0"/>
          </a:p>
          <a:p>
            <a:r>
              <a:rPr lang="en-US" sz="2400" dirty="0" err="1" smtClean="0"/>
              <a:t>Verilog</a:t>
            </a:r>
            <a:r>
              <a:rPr lang="en-US" sz="2400" dirty="0" smtClean="0"/>
              <a:t> HDL is case sensitive</a:t>
            </a:r>
          </a:p>
          <a:p>
            <a:r>
              <a:rPr lang="en-US" sz="2400" dirty="0" smtClean="0"/>
              <a:t>All </a:t>
            </a:r>
            <a:r>
              <a:rPr lang="en-US" sz="2400" dirty="0" err="1" smtClean="0"/>
              <a:t>Verilog</a:t>
            </a:r>
            <a:r>
              <a:rPr lang="en-US" sz="2400" dirty="0" smtClean="0"/>
              <a:t> keywords are lower case</a:t>
            </a:r>
          </a:p>
          <a:p>
            <a:endParaRPr lang="en-US" sz="2400" dirty="0" smtClean="0"/>
          </a:p>
          <a:p>
            <a:endParaRPr lang="en-US" sz="1000" dirty="0" smtClean="0"/>
          </a:p>
          <a:p>
            <a:pPr>
              <a:buNone/>
            </a:pPr>
            <a:endParaRPr lang="en-US" sz="1050" dirty="0" smtClean="0"/>
          </a:p>
          <a:p>
            <a:endParaRPr lang="en-US" sz="2400" dirty="0" smtClean="0"/>
          </a:p>
          <a:p>
            <a:pPr>
              <a:buNone/>
            </a:pPr>
            <a:endParaRPr lang="en-US" sz="2400" dirty="0" smtClean="0"/>
          </a:p>
          <a:p>
            <a:pPr>
              <a:buNone/>
            </a:pP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Module in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219200"/>
            <a:ext cx="7772400" cy="914400"/>
          </a:xfrm>
        </p:spPr>
        <p:txBody>
          <a:bodyPr>
            <a:normAutofit lnSpcReduction="10000"/>
          </a:bodyPr>
          <a:lstStyle/>
          <a:p>
            <a:r>
              <a:rPr lang="en-US" dirty="0" smtClean="0"/>
              <a:t>Modules are the building blocks of </a:t>
            </a:r>
            <a:r>
              <a:rPr lang="en-US" dirty="0" err="1" smtClean="0"/>
              <a:t>Verilog</a:t>
            </a:r>
            <a:r>
              <a:rPr lang="en-US" dirty="0" smtClean="0"/>
              <a:t> designs.</a:t>
            </a:r>
          </a:p>
          <a:p>
            <a:r>
              <a:rPr lang="en-US" dirty="0" smtClean="0"/>
              <a:t>The following figure shows </a:t>
            </a:r>
            <a:r>
              <a:rPr lang="en-US" dirty="0" err="1" smtClean="0"/>
              <a:t>starcture</a:t>
            </a:r>
            <a:r>
              <a:rPr lang="en-US" dirty="0" smtClean="0"/>
              <a:t> of any </a:t>
            </a:r>
            <a:r>
              <a:rPr lang="en-US" dirty="0" err="1" smtClean="0"/>
              <a:t>Verilog</a:t>
            </a:r>
            <a:r>
              <a:rPr lang="en-US" dirty="0" smtClean="0"/>
              <a:t> module :</a:t>
            </a:r>
          </a:p>
          <a:p>
            <a:pPr>
              <a:buNone/>
            </a:pPr>
            <a:endParaRPr lang="en-US" dirty="0" smtClean="0"/>
          </a:p>
          <a:p>
            <a:pPr>
              <a:buNone/>
            </a:pPr>
            <a:endParaRPr lang="en-US" dirty="0" smtClean="0"/>
          </a:p>
          <a:p>
            <a:pPr>
              <a:buNone/>
            </a:pPr>
            <a:endParaRPr lang="en-US" dirty="0"/>
          </a:p>
        </p:txBody>
      </p:sp>
      <p:sp>
        <p:nvSpPr>
          <p:cNvPr id="4" name="Rectangle 3"/>
          <p:cNvSpPr/>
          <p:nvPr/>
        </p:nvSpPr>
        <p:spPr>
          <a:xfrm>
            <a:off x="609600" y="2209800"/>
            <a:ext cx="8153400" cy="42672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p:cNvSpPr/>
          <p:nvPr/>
        </p:nvSpPr>
        <p:spPr>
          <a:xfrm>
            <a:off x="1371600" y="2354928"/>
            <a:ext cx="6477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Module name,</a:t>
            </a:r>
          </a:p>
          <a:p>
            <a:pPr algn="ctr"/>
            <a:r>
              <a:rPr lang="en-US" dirty="0" smtClean="0"/>
              <a:t>Port list, port delectation (if ports present),</a:t>
            </a:r>
          </a:p>
          <a:p>
            <a:pPr algn="ctr"/>
            <a:r>
              <a:rPr lang="en-US" dirty="0" smtClean="0"/>
              <a:t>Parameters (optional) </a:t>
            </a:r>
            <a:endParaRPr lang="en-US" dirty="0"/>
          </a:p>
        </p:txBody>
      </p:sp>
      <p:sp>
        <p:nvSpPr>
          <p:cNvPr id="7" name="Rectangle 6"/>
          <p:cNvSpPr/>
          <p:nvPr/>
        </p:nvSpPr>
        <p:spPr>
          <a:xfrm>
            <a:off x="838200" y="3497928"/>
            <a:ext cx="2971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Declare Wires and Registers of variables used in the design.</a:t>
            </a:r>
            <a:endParaRPr lang="en-US" dirty="0"/>
          </a:p>
        </p:txBody>
      </p:sp>
      <p:sp>
        <p:nvSpPr>
          <p:cNvPr id="8" name="Rectangle 7"/>
          <p:cNvSpPr/>
          <p:nvPr/>
        </p:nvSpPr>
        <p:spPr>
          <a:xfrm>
            <a:off x="838200" y="4640928"/>
            <a:ext cx="29718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smtClean="0"/>
              <a:t>Instantiation of lower level modules</a:t>
            </a:r>
            <a:endParaRPr lang="en-US" dirty="0"/>
          </a:p>
        </p:txBody>
      </p:sp>
      <p:sp>
        <p:nvSpPr>
          <p:cNvPr id="9" name="Rectangle 8"/>
          <p:cNvSpPr/>
          <p:nvPr/>
        </p:nvSpPr>
        <p:spPr>
          <a:xfrm>
            <a:off x="4953000" y="3726528"/>
            <a:ext cx="29718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err="1" smtClean="0"/>
              <a:t>Verilog</a:t>
            </a:r>
            <a:r>
              <a:rPr lang="en-US" dirty="0" smtClean="0"/>
              <a:t> code that  describe operations of the module :</a:t>
            </a:r>
          </a:p>
          <a:p>
            <a:r>
              <a:rPr lang="en-US" dirty="0" smtClean="0"/>
              <a:t>Always and Initial blocks </a:t>
            </a:r>
          </a:p>
          <a:p>
            <a:r>
              <a:rPr lang="en-US" dirty="0" smtClean="0"/>
              <a:t>(having behavioral statements </a:t>
            </a:r>
          </a:p>
          <a:p>
            <a:r>
              <a:rPr lang="en-US" dirty="0" err="1" smtClean="0"/>
              <a:t>e.g</a:t>
            </a:r>
            <a:r>
              <a:rPr lang="en-US" dirty="0" smtClean="0"/>
              <a:t> if and case )</a:t>
            </a:r>
            <a:endParaRPr lang="en-US" dirty="0"/>
          </a:p>
        </p:txBody>
      </p:sp>
      <p:sp>
        <p:nvSpPr>
          <p:cNvPr id="10" name="Rectangle 9"/>
          <p:cNvSpPr/>
          <p:nvPr/>
        </p:nvSpPr>
        <p:spPr>
          <a:xfrm>
            <a:off x="1447800" y="5638794"/>
            <a:ext cx="6477000" cy="762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End Module</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Module in </a:t>
            </a:r>
            <a:r>
              <a:rPr lang="en-US" b="1" dirty="0" err="1" smtClean="0">
                <a:latin typeface="Perpetua (Body)"/>
              </a:rPr>
              <a:t>Verilog</a:t>
            </a:r>
            <a:endParaRPr lang="en-US" dirty="0"/>
          </a:p>
        </p:txBody>
      </p:sp>
      <p:sp>
        <p:nvSpPr>
          <p:cNvPr id="7" name="Content Placeholder 2"/>
          <p:cNvSpPr>
            <a:spLocks noGrp="1"/>
          </p:cNvSpPr>
          <p:nvPr>
            <p:ph sz="quarter" idx="1"/>
          </p:nvPr>
        </p:nvSpPr>
        <p:spPr>
          <a:xfrm>
            <a:off x="685800" y="1219200"/>
            <a:ext cx="7772400" cy="5181600"/>
          </a:xfrm>
        </p:spPr>
        <p:txBody>
          <a:bodyPr>
            <a:normAutofit/>
          </a:bodyPr>
          <a:lstStyle/>
          <a:p>
            <a:r>
              <a:rPr lang="en-US" dirty="0" smtClean="0"/>
              <a:t>Definition of Full adder will be as follow : </a:t>
            </a:r>
          </a:p>
          <a:p>
            <a:pPr>
              <a:spcBef>
                <a:spcPts val="0"/>
              </a:spcBef>
              <a:buNone/>
            </a:pPr>
            <a:r>
              <a:rPr lang="en-US" sz="2800" i="1" dirty="0" smtClean="0"/>
              <a:t>module </a:t>
            </a:r>
            <a:r>
              <a:rPr lang="en-US" sz="2800" i="1" dirty="0" err="1" smtClean="0"/>
              <a:t>FullAdder</a:t>
            </a:r>
            <a:r>
              <a:rPr lang="en-US" sz="2800" i="1" dirty="0" smtClean="0"/>
              <a:t>(</a:t>
            </a:r>
            <a:r>
              <a:rPr lang="en-US" sz="2800" i="1" dirty="0" err="1" smtClean="0"/>
              <a:t>A,B,Cin,Cout,S</a:t>
            </a:r>
            <a:r>
              <a:rPr lang="en-US" sz="2800" i="1" dirty="0" smtClean="0"/>
              <a:t>);</a:t>
            </a:r>
          </a:p>
          <a:p>
            <a:pPr>
              <a:spcBef>
                <a:spcPts val="0"/>
              </a:spcBef>
              <a:buNone/>
            </a:pPr>
            <a:r>
              <a:rPr lang="en-US" sz="2800" i="1" dirty="0" smtClean="0"/>
              <a:t>// Design Body</a:t>
            </a:r>
          </a:p>
          <a:p>
            <a:pPr>
              <a:spcBef>
                <a:spcPts val="0"/>
              </a:spcBef>
              <a:buNone/>
            </a:pPr>
            <a:r>
              <a:rPr lang="en-US" sz="2800" i="1" dirty="0" err="1" smtClean="0"/>
              <a:t>endmodule</a:t>
            </a:r>
            <a:endParaRPr lang="en-US" sz="2800" dirty="0" smtClean="0"/>
          </a:p>
          <a:p>
            <a:pPr>
              <a:buNone/>
            </a:pPr>
            <a:endParaRPr lang="en-US" dirty="0" smtClean="0"/>
          </a:p>
          <a:p>
            <a:r>
              <a:rPr lang="en-US" sz="2800" b="1" u="sng" dirty="0" smtClean="0"/>
              <a:t>Ports :</a:t>
            </a:r>
          </a:p>
          <a:p>
            <a:pPr>
              <a:buNone/>
            </a:pPr>
            <a:r>
              <a:rPr lang="en-US" sz="2000" dirty="0" smtClean="0"/>
              <a:t>     Ports provide the interface by which a module can communicate with its environment. For example, the input/output pins of an IC chip are its ports. The environment can interact with the module only through its ports.</a:t>
            </a:r>
            <a:endParaRPr lang="en-US" b="1" u="sng" dirty="0" smtClean="0"/>
          </a:p>
          <a:p>
            <a:pPr>
              <a:buNone/>
            </a:pPr>
            <a:endParaRPr lang="en-US" dirty="0" smtClean="0"/>
          </a:p>
          <a:p>
            <a:pPr>
              <a:buNone/>
            </a:pPr>
            <a:endParaRPr lang="en-US" dirty="0"/>
          </a:p>
        </p:txBody>
      </p:sp>
      <p:pic>
        <p:nvPicPr>
          <p:cNvPr id="4" name="Picture 3" descr="300px-Full-adder.svg.png"/>
          <p:cNvPicPr>
            <a:picLocks noChangeAspect="1"/>
          </p:cNvPicPr>
          <p:nvPr/>
        </p:nvPicPr>
        <p:blipFill>
          <a:blip r:embed="rId2"/>
          <a:stretch>
            <a:fillRect/>
          </a:stretch>
        </p:blipFill>
        <p:spPr>
          <a:xfrm>
            <a:off x="5257800" y="1524000"/>
            <a:ext cx="3657600" cy="2057400"/>
          </a:xfrm>
          <a:prstGeom prst="rect">
            <a:avLst/>
          </a:prstGeom>
        </p:spPr>
      </p:pic>
      <p:graphicFrame>
        <p:nvGraphicFramePr>
          <p:cNvPr id="5" name="Table 4"/>
          <p:cNvGraphicFramePr>
            <a:graphicFrameLocks noGrp="1"/>
          </p:cNvGraphicFramePr>
          <p:nvPr/>
        </p:nvGraphicFramePr>
        <p:xfrm>
          <a:off x="1295400" y="5029200"/>
          <a:ext cx="6096000" cy="1483360"/>
        </p:xfrm>
        <a:graphic>
          <a:graphicData uri="http://schemas.openxmlformats.org/drawingml/2006/table">
            <a:tbl>
              <a:tblPr firstRow="1" bandRow="1">
                <a:tableStyleId>{5C22544A-7EE6-4342-B048-85BDC9FD1C3A}</a:tableStyleId>
              </a:tblPr>
              <a:tblGrid>
                <a:gridCol w="3048000"/>
                <a:gridCol w="3048000"/>
              </a:tblGrid>
              <a:tr h="370840">
                <a:tc>
                  <a:txBody>
                    <a:bodyPr/>
                    <a:lstStyle/>
                    <a:p>
                      <a:pPr algn="ctr"/>
                      <a:r>
                        <a:rPr lang="en-US" dirty="0" err="1" smtClean="0"/>
                        <a:t>Verilog</a:t>
                      </a:r>
                      <a:r>
                        <a:rPr lang="en-US" dirty="0" smtClean="0"/>
                        <a:t> Keyword</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Type of Port</a:t>
                      </a:r>
                    </a:p>
                  </a:txBody>
                  <a:tcPr/>
                </a:tc>
              </a:tr>
              <a:tr h="370840">
                <a:tc>
                  <a:txBody>
                    <a:bodyPr/>
                    <a:lstStyle/>
                    <a:p>
                      <a:pPr algn="ctr"/>
                      <a:r>
                        <a:rPr lang="en-US" dirty="0"/>
                        <a:t>input</a:t>
                      </a:r>
                    </a:p>
                  </a:txBody>
                  <a:tcPr marL="47625" marR="47625" marT="47625" marB="47625"/>
                </a:tc>
                <a:tc>
                  <a:txBody>
                    <a:bodyPr/>
                    <a:lstStyle/>
                    <a:p>
                      <a:pPr algn="ctr"/>
                      <a:r>
                        <a:rPr lang="en-US"/>
                        <a:t>Input port</a:t>
                      </a:r>
                    </a:p>
                  </a:txBody>
                  <a:tcPr marL="47625" marR="47625" marT="47625" marB="47625"/>
                </a:tc>
              </a:tr>
              <a:tr h="370840">
                <a:tc>
                  <a:txBody>
                    <a:bodyPr/>
                    <a:lstStyle/>
                    <a:p>
                      <a:pPr algn="ctr"/>
                      <a:r>
                        <a:rPr lang="en-US"/>
                        <a:t>output</a:t>
                      </a:r>
                    </a:p>
                  </a:txBody>
                  <a:tcPr marL="47625" marR="47625" marT="47625" marB="47625"/>
                </a:tc>
                <a:tc>
                  <a:txBody>
                    <a:bodyPr/>
                    <a:lstStyle/>
                    <a:p>
                      <a:pPr algn="ctr"/>
                      <a:r>
                        <a:rPr lang="en-US"/>
                        <a:t>Output port</a:t>
                      </a:r>
                    </a:p>
                  </a:txBody>
                  <a:tcPr marL="47625" marR="47625" marT="47625" marB="47625"/>
                </a:tc>
              </a:tr>
              <a:tr h="370840">
                <a:tc>
                  <a:txBody>
                    <a:bodyPr/>
                    <a:lstStyle/>
                    <a:p>
                      <a:pPr algn="ctr"/>
                      <a:r>
                        <a:rPr lang="en-US"/>
                        <a:t>inout</a:t>
                      </a:r>
                    </a:p>
                  </a:txBody>
                  <a:tcPr marL="47625" marR="47625" marT="47625" marB="47625"/>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Bidirectional port</a:t>
                      </a:r>
                    </a:p>
                  </a:txBody>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Overview</a:t>
            </a:r>
            <a:endParaRPr lang="en-US" dirty="0"/>
          </a:p>
        </p:txBody>
      </p:sp>
      <p:sp>
        <p:nvSpPr>
          <p:cNvPr id="3" name="Content Placeholder 2"/>
          <p:cNvSpPr>
            <a:spLocks noGrp="1"/>
          </p:cNvSpPr>
          <p:nvPr>
            <p:ph sz="quarter" idx="1"/>
          </p:nvPr>
        </p:nvSpPr>
        <p:spPr/>
        <p:txBody>
          <a:bodyPr/>
          <a:lstStyle/>
          <a:p>
            <a:r>
              <a:rPr lang="en-US" dirty="0" smtClean="0"/>
              <a:t>Quick review</a:t>
            </a:r>
          </a:p>
          <a:p>
            <a:r>
              <a:rPr lang="en-US" dirty="0" smtClean="0"/>
              <a:t>Design Methodologies.</a:t>
            </a:r>
          </a:p>
          <a:p>
            <a:r>
              <a:rPr lang="en-US" dirty="0" smtClean="0"/>
              <a:t>Difference between C/C++ and HDL.</a:t>
            </a:r>
          </a:p>
          <a:p>
            <a:r>
              <a:rPr lang="en-US" dirty="0" err="1" smtClean="0"/>
              <a:t>Verilog</a:t>
            </a:r>
            <a:r>
              <a:rPr lang="en-US" dirty="0" smtClean="0"/>
              <a:t> HDL.</a:t>
            </a:r>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Module in </a:t>
            </a:r>
            <a:r>
              <a:rPr lang="en-US" b="1" dirty="0" err="1" smtClean="0">
                <a:latin typeface="Perpetua (Body)"/>
              </a:rPr>
              <a:t>Verilog</a:t>
            </a:r>
            <a:endParaRPr lang="en-US" dirty="0"/>
          </a:p>
        </p:txBody>
      </p:sp>
      <p:sp>
        <p:nvSpPr>
          <p:cNvPr id="7" name="Content Placeholder 2"/>
          <p:cNvSpPr>
            <a:spLocks noGrp="1"/>
          </p:cNvSpPr>
          <p:nvPr>
            <p:ph sz="quarter" idx="1"/>
          </p:nvPr>
        </p:nvSpPr>
        <p:spPr>
          <a:xfrm>
            <a:off x="685800" y="1219200"/>
            <a:ext cx="7772400" cy="5181600"/>
          </a:xfrm>
        </p:spPr>
        <p:txBody>
          <a:bodyPr>
            <a:normAutofit fontScale="85000" lnSpcReduction="20000"/>
          </a:bodyPr>
          <a:lstStyle/>
          <a:p>
            <a:r>
              <a:rPr lang="en-US" dirty="0" smtClean="0"/>
              <a:t>input [</a:t>
            </a:r>
            <a:r>
              <a:rPr lang="en-US" dirty="0" err="1" smtClean="0"/>
              <a:t>range_val:range_var</a:t>
            </a:r>
            <a:r>
              <a:rPr lang="en-US" dirty="0" smtClean="0"/>
              <a:t>] </a:t>
            </a:r>
            <a:r>
              <a:rPr lang="en-US" dirty="0" err="1" smtClean="0"/>
              <a:t>list_of_identifiers</a:t>
            </a:r>
            <a:r>
              <a:rPr lang="en-US" dirty="0" smtClean="0"/>
              <a:t>;</a:t>
            </a:r>
          </a:p>
          <a:p>
            <a:pPr>
              <a:buNone/>
            </a:pPr>
            <a:r>
              <a:rPr lang="en-US" dirty="0" smtClean="0"/>
              <a:t>     output [</a:t>
            </a:r>
            <a:r>
              <a:rPr lang="en-US" dirty="0" err="1" smtClean="0"/>
              <a:t>range_val:range_var</a:t>
            </a:r>
            <a:r>
              <a:rPr lang="en-US" dirty="0" smtClean="0"/>
              <a:t>] </a:t>
            </a:r>
            <a:r>
              <a:rPr lang="en-US" dirty="0" err="1" smtClean="0"/>
              <a:t>list_of_identifiers</a:t>
            </a:r>
            <a:r>
              <a:rPr lang="en-US" dirty="0" smtClean="0"/>
              <a:t>;</a:t>
            </a:r>
          </a:p>
          <a:p>
            <a:pPr>
              <a:buNone/>
            </a:pPr>
            <a:r>
              <a:rPr lang="en-US" dirty="0" smtClean="0"/>
              <a:t>      </a:t>
            </a:r>
            <a:r>
              <a:rPr lang="en-US" dirty="0" err="1" smtClean="0"/>
              <a:t>inout</a:t>
            </a:r>
            <a:r>
              <a:rPr lang="en-US" dirty="0" smtClean="0"/>
              <a:t> [</a:t>
            </a:r>
            <a:r>
              <a:rPr lang="en-US" dirty="0" err="1" smtClean="0"/>
              <a:t>range_val:range_var</a:t>
            </a:r>
            <a:r>
              <a:rPr lang="en-US" dirty="0" smtClean="0"/>
              <a:t>] </a:t>
            </a:r>
            <a:r>
              <a:rPr lang="en-US" dirty="0" err="1" smtClean="0"/>
              <a:t>list_of_identifiers</a:t>
            </a:r>
            <a:r>
              <a:rPr lang="en-US" dirty="0" smtClean="0"/>
              <a:t>;</a:t>
            </a:r>
          </a:p>
          <a:p>
            <a:pPr>
              <a:buNone/>
            </a:pPr>
            <a:endParaRPr lang="en-US" sz="900" dirty="0" smtClean="0"/>
          </a:p>
          <a:p>
            <a:r>
              <a:rPr lang="en-US" dirty="0" smtClean="0"/>
              <a:t>Definition of 1-bit Full adder will be as follow : </a:t>
            </a:r>
          </a:p>
          <a:p>
            <a:pPr>
              <a:spcBef>
                <a:spcPts val="0"/>
              </a:spcBef>
              <a:buNone/>
            </a:pPr>
            <a:r>
              <a:rPr lang="en-US" sz="2400" i="1" dirty="0" smtClean="0"/>
              <a:t>     module </a:t>
            </a:r>
            <a:r>
              <a:rPr lang="en-US" sz="2400" i="1" dirty="0" err="1" smtClean="0"/>
              <a:t>FullAdder</a:t>
            </a:r>
            <a:r>
              <a:rPr lang="en-US" sz="2400" i="1" dirty="0" smtClean="0"/>
              <a:t>(</a:t>
            </a:r>
            <a:r>
              <a:rPr lang="en-US" sz="2400" i="1" dirty="0" err="1" smtClean="0"/>
              <a:t>A,B,Cin,Cout,S</a:t>
            </a:r>
            <a:r>
              <a:rPr lang="en-US" sz="2400" i="1" dirty="0" smtClean="0"/>
              <a:t>);</a:t>
            </a:r>
          </a:p>
          <a:p>
            <a:pPr>
              <a:spcBef>
                <a:spcPts val="0"/>
              </a:spcBef>
              <a:buNone/>
            </a:pPr>
            <a:r>
              <a:rPr lang="en-US" sz="2400" i="1" dirty="0" smtClean="0"/>
              <a:t>      input    A, B, </a:t>
            </a:r>
            <a:r>
              <a:rPr lang="en-US" sz="2400" i="1" dirty="0" err="1" smtClean="0"/>
              <a:t>Cin</a:t>
            </a:r>
            <a:r>
              <a:rPr lang="en-US" sz="2400" i="1" dirty="0" smtClean="0"/>
              <a:t>;  </a:t>
            </a:r>
          </a:p>
          <a:p>
            <a:pPr>
              <a:spcBef>
                <a:spcPts val="0"/>
              </a:spcBef>
              <a:buNone/>
            </a:pPr>
            <a:r>
              <a:rPr lang="en-US" sz="2400" i="1" dirty="0" smtClean="0"/>
              <a:t>      output  </a:t>
            </a:r>
            <a:r>
              <a:rPr lang="en-US" sz="2400" i="1" dirty="0" err="1" smtClean="0"/>
              <a:t>Cout</a:t>
            </a:r>
            <a:r>
              <a:rPr lang="en-US" sz="2400" i="1" dirty="0" smtClean="0"/>
              <a:t>, S; </a:t>
            </a:r>
          </a:p>
          <a:p>
            <a:pPr>
              <a:spcBef>
                <a:spcPts val="0"/>
              </a:spcBef>
              <a:buNone/>
            </a:pPr>
            <a:r>
              <a:rPr lang="en-US" sz="2400" i="1" dirty="0" smtClean="0"/>
              <a:t>     // Design Body</a:t>
            </a:r>
          </a:p>
          <a:p>
            <a:pPr>
              <a:spcBef>
                <a:spcPts val="0"/>
              </a:spcBef>
              <a:buNone/>
            </a:pPr>
            <a:r>
              <a:rPr lang="en-US" sz="2400" i="1" dirty="0" smtClean="0"/>
              <a:t>     </a:t>
            </a:r>
            <a:r>
              <a:rPr lang="en-US" sz="2400" i="1" dirty="0" err="1" smtClean="0"/>
              <a:t>endmodule</a:t>
            </a:r>
            <a:endParaRPr lang="en-US" sz="2400" i="1" dirty="0" smtClean="0"/>
          </a:p>
          <a:p>
            <a:pPr>
              <a:spcBef>
                <a:spcPts val="0"/>
              </a:spcBef>
              <a:buNone/>
            </a:pPr>
            <a:endParaRPr lang="en-US" sz="1300" i="1" dirty="0" smtClean="0"/>
          </a:p>
          <a:p>
            <a:r>
              <a:rPr lang="en-US" dirty="0" smtClean="0"/>
              <a:t>Definition of  4-bit Full adder will be as follow : </a:t>
            </a:r>
          </a:p>
          <a:p>
            <a:pPr>
              <a:spcBef>
                <a:spcPts val="0"/>
              </a:spcBef>
              <a:buNone/>
            </a:pPr>
            <a:r>
              <a:rPr lang="en-US" sz="2400" i="1" dirty="0" smtClean="0"/>
              <a:t>     module </a:t>
            </a:r>
            <a:r>
              <a:rPr lang="en-US" sz="2400" i="1" dirty="0" err="1" smtClean="0"/>
              <a:t>FullAdder</a:t>
            </a:r>
            <a:r>
              <a:rPr lang="en-US" sz="2400" i="1" dirty="0" smtClean="0"/>
              <a:t>(</a:t>
            </a:r>
            <a:r>
              <a:rPr lang="en-US" sz="2400" i="1" dirty="0" err="1" smtClean="0"/>
              <a:t>A,B,Cin,Cout,S</a:t>
            </a:r>
            <a:r>
              <a:rPr lang="en-US" sz="2400" i="1" dirty="0" smtClean="0"/>
              <a:t>);</a:t>
            </a:r>
          </a:p>
          <a:p>
            <a:pPr>
              <a:spcBef>
                <a:spcPts val="0"/>
              </a:spcBef>
              <a:buNone/>
            </a:pPr>
            <a:r>
              <a:rPr lang="en-US" sz="2400" i="1" dirty="0" smtClean="0"/>
              <a:t>      input[3:0]      A, B; </a:t>
            </a:r>
          </a:p>
          <a:p>
            <a:pPr>
              <a:spcBef>
                <a:spcPts val="0"/>
              </a:spcBef>
              <a:buNone/>
            </a:pPr>
            <a:r>
              <a:rPr lang="en-US" sz="2400" i="1" dirty="0" smtClean="0"/>
              <a:t>      input              </a:t>
            </a:r>
            <a:r>
              <a:rPr lang="en-US" sz="2400" i="1" dirty="0" err="1" smtClean="0"/>
              <a:t>Cin</a:t>
            </a:r>
            <a:r>
              <a:rPr lang="en-US" sz="2400" i="1" dirty="0" smtClean="0"/>
              <a:t>;  </a:t>
            </a:r>
          </a:p>
          <a:p>
            <a:pPr>
              <a:spcBef>
                <a:spcPts val="0"/>
              </a:spcBef>
              <a:buNone/>
            </a:pPr>
            <a:r>
              <a:rPr lang="en-US" sz="2400" i="1" dirty="0" smtClean="0"/>
              <a:t>      output            </a:t>
            </a:r>
            <a:r>
              <a:rPr lang="en-US" sz="2400" i="1" dirty="0" err="1" smtClean="0"/>
              <a:t>Cout</a:t>
            </a:r>
            <a:r>
              <a:rPr lang="en-US" sz="2400" i="1" dirty="0" smtClean="0"/>
              <a:t>,;</a:t>
            </a:r>
          </a:p>
          <a:p>
            <a:pPr>
              <a:spcBef>
                <a:spcPts val="0"/>
              </a:spcBef>
              <a:buNone/>
            </a:pPr>
            <a:r>
              <a:rPr lang="en-US" sz="2400" i="1" dirty="0" smtClean="0"/>
              <a:t>      output [3:0]  S; </a:t>
            </a:r>
          </a:p>
          <a:p>
            <a:pPr>
              <a:spcBef>
                <a:spcPts val="0"/>
              </a:spcBef>
              <a:buNone/>
            </a:pPr>
            <a:r>
              <a:rPr lang="en-US" sz="2400" i="1" dirty="0" smtClean="0"/>
              <a:t>     // Design Body</a:t>
            </a:r>
          </a:p>
          <a:p>
            <a:pPr>
              <a:spcBef>
                <a:spcPts val="0"/>
              </a:spcBef>
              <a:buNone/>
            </a:pPr>
            <a:r>
              <a:rPr lang="en-US" sz="2400" i="1" dirty="0" smtClean="0"/>
              <a:t>     </a:t>
            </a:r>
            <a:r>
              <a:rPr lang="en-US" sz="2400" i="1" dirty="0" err="1" smtClean="0"/>
              <a:t>endmodule</a:t>
            </a:r>
            <a:endParaRPr lang="en-US" dirty="0" smtClean="0"/>
          </a:p>
          <a:p>
            <a:pPr>
              <a:spcBef>
                <a:spcPts val="0"/>
              </a:spcBef>
              <a:buNone/>
            </a:pPr>
            <a:endParaRPr lang="en-US" dirty="0"/>
          </a:p>
        </p:txBody>
      </p:sp>
      <p:pic>
        <p:nvPicPr>
          <p:cNvPr id="6" name="Picture 5" descr="300px-Full-adder.svg.png"/>
          <p:cNvPicPr>
            <a:picLocks noChangeAspect="1"/>
          </p:cNvPicPr>
          <p:nvPr/>
        </p:nvPicPr>
        <p:blipFill>
          <a:blip r:embed="rId2"/>
          <a:stretch>
            <a:fillRect/>
          </a:stretch>
        </p:blipFill>
        <p:spPr>
          <a:xfrm>
            <a:off x="5943600" y="2209800"/>
            <a:ext cx="3048000" cy="2057400"/>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Module in </a:t>
            </a:r>
            <a:r>
              <a:rPr lang="en-US" b="1" dirty="0" err="1" smtClean="0">
                <a:latin typeface="Perpetua (Body)"/>
              </a:rPr>
              <a:t>Verilog</a:t>
            </a:r>
            <a:endParaRPr lang="en-US" dirty="0"/>
          </a:p>
        </p:txBody>
      </p:sp>
      <p:sp>
        <p:nvSpPr>
          <p:cNvPr id="7" name="Content Placeholder 2"/>
          <p:cNvSpPr>
            <a:spLocks noGrp="1"/>
          </p:cNvSpPr>
          <p:nvPr>
            <p:ph sz="quarter" idx="1"/>
          </p:nvPr>
        </p:nvSpPr>
        <p:spPr>
          <a:xfrm>
            <a:off x="685800" y="1219200"/>
            <a:ext cx="8077200" cy="5181600"/>
          </a:xfrm>
        </p:spPr>
        <p:txBody>
          <a:bodyPr>
            <a:normAutofit/>
          </a:bodyPr>
          <a:lstStyle/>
          <a:p>
            <a:r>
              <a:rPr lang="en-US" sz="2800" b="1" u="sng" dirty="0" smtClean="0"/>
              <a:t>Instantiating a module</a:t>
            </a:r>
            <a:r>
              <a:rPr lang="en-US" sz="4000" b="1" u="sng" dirty="0" smtClean="0"/>
              <a:t>:</a:t>
            </a:r>
          </a:p>
          <a:p>
            <a:pPr marL="406400" indent="-290513">
              <a:buFont typeface="Wingdings" pitchFamily="2" charset="2"/>
              <a:buChar char="Ø"/>
            </a:pPr>
            <a:r>
              <a:rPr lang="en-US" sz="2400" dirty="0" smtClean="0"/>
              <a:t>A module may be consisting of logic and some lower level modules, </a:t>
            </a:r>
            <a:r>
              <a:rPr lang="en-US" sz="2400" dirty="0" err="1" smtClean="0"/>
              <a:t>e.g</a:t>
            </a:r>
            <a:r>
              <a:rPr lang="en-US" sz="2400" dirty="0" smtClean="0"/>
              <a:t>: Full adder of 4-bit needs to be designed using 1-bit Full adder, in the top level  of 4-bit adder we will instantiate 4 1-bit adders.</a:t>
            </a:r>
          </a:p>
          <a:p>
            <a:pPr marL="406400" indent="-290513">
              <a:buFont typeface="Wingdings" pitchFamily="2" charset="2"/>
              <a:buChar char="Ø"/>
            </a:pPr>
            <a:r>
              <a:rPr lang="en-US" sz="2400" dirty="0" smtClean="0"/>
              <a:t> </a:t>
            </a:r>
            <a:r>
              <a:rPr lang="en-US" sz="2400" dirty="0" err="1" smtClean="0"/>
              <a:t>module_name</a:t>
            </a:r>
            <a:r>
              <a:rPr lang="en-US" sz="2400" dirty="0" smtClean="0"/>
              <a:t>   </a:t>
            </a:r>
            <a:r>
              <a:rPr lang="en-US" sz="2400" dirty="0" err="1" smtClean="0"/>
              <a:t>instance_name</a:t>
            </a:r>
            <a:r>
              <a:rPr lang="en-US" sz="2400" dirty="0" smtClean="0"/>
              <a:t> ( connecting ports);</a:t>
            </a:r>
          </a:p>
          <a:p>
            <a:pPr marL="406400" indent="-290513">
              <a:buNone/>
            </a:pPr>
            <a:r>
              <a:rPr lang="en-US" sz="1800" i="1" dirty="0" smtClean="0"/>
              <a:t> </a:t>
            </a:r>
            <a:r>
              <a:rPr lang="en-US" sz="1800" i="1" dirty="0" err="1" smtClean="0"/>
              <a:t>e.g</a:t>
            </a:r>
            <a:r>
              <a:rPr lang="en-US" sz="1800" i="1" dirty="0" smtClean="0"/>
              <a:t> : </a:t>
            </a:r>
            <a:r>
              <a:rPr lang="en-US" sz="2000" i="1" dirty="0" err="1" smtClean="0"/>
              <a:t>FullAdder</a:t>
            </a:r>
            <a:r>
              <a:rPr lang="pl-PL" sz="2000" i="1" dirty="0" smtClean="0"/>
              <a:t> </a:t>
            </a:r>
            <a:r>
              <a:rPr lang="en-US" sz="2000" i="1" dirty="0" smtClean="0"/>
              <a:t>Bit0</a:t>
            </a:r>
            <a:r>
              <a:rPr lang="pl-PL" sz="2000" i="1" dirty="0" smtClean="0"/>
              <a:t> (  .</a:t>
            </a:r>
            <a:r>
              <a:rPr lang="en-US" sz="2000" i="1" dirty="0" smtClean="0"/>
              <a:t>A</a:t>
            </a:r>
            <a:r>
              <a:rPr lang="pl-PL" sz="2000" i="1" dirty="0" smtClean="0"/>
              <a:t> (</a:t>
            </a:r>
            <a:r>
              <a:rPr lang="en-US" sz="2000" i="1" dirty="0" smtClean="0"/>
              <a:t>A</a:t>
            </a:r>
            <a:r>
              <a:rPr lang="pl-PL" sz="2000" i="1" dirty="0" smtClean="0"/>
              <a:t>[0]) , </a:t>
            </a:r>
            <a:endParaRPr lang="en-US" sz="2000" i="1" dirty="0" smtClean="0"/>
          </a:p>
          <a:p>
            <a:pPr marL="406400" indent="-290513">
              <a:buNone/>
            </a:pPr>
            <a:r>
              <a:rPr lang="en-US" sz="2000" i="1" dirty="0" smtClean="0"/>
              <a:t>                                     </a:t>
            </a:r>
            <a:r>
              <a:rPr lang="pl-PL" sz="2000" i="1" dirty="0" smtClean="0"/>
              <a:t>.</a:t>
            </a:r>
            <a:r>
              <a:rPr lang="en-US" sz="2000" i="1" dirty="0" smtClean="0"/>
              <a:t>B</a:t>
            </a:r>
            <a:r>
              <a:rPr lang="pl-PL" sz="2000" i="1" dirty="0" smtClean="0"/>
              <a:t> (</a:t>
            </a:r>
            <a:r>
              <a:rPr lang="en-US" sz="2000" i="1" dirty="0" smtClean="0"/>
              <a:t>B</a:t>
            </a:r>
            <a:r>
              <a:rPr lang="pl-PL" sz="2000" i="1" dirty="0" smtClean="0"/>
              <a:t>[0]) , </a:t>
            </a:r>
            <a:endParaRPr lang="en-US" sz="2000" i="1" dirty="0" smtClean="0"/>
          </a:p>
          <a:p>
            <a:pPr marL="406400" indent="-290513">
              <a:buNone/>
            </a:pPr>
            <a:r>
              <a:rPr lang="en-US" sz="2000" i="1" dirty="0" smtClean="0"/>
              <a:t>                                  </a:t>
            </a:r>
            <a:r>
              <a:rPr lang="pl-PL" sz="2000" i="1" dirty="0" smtClean="0"/>
              <a:t> </a:t>
            </a:r>
            <a:r>
              <a:rPr lang="en-US" sz="2000" i="1" dirty="0" smtClean="0"/>
              <a:t> </a:t>
            </a:r>
            <a:r>
              <a:rPr lang="pl-PL" sz="2000" i="1" dirty="0" smtClean="0"/>
              <a:t>.</a:t>
            </a:r>
            <a:r>
              <a:rPr lang="en-US" sz="2000" i="1" dirty="0" smtClean="0"/>
              <a:t>C</a:t>
            </a:r>
            <a:r>
              <a:rPr lang="pl-PL" sz="2000" i="1" dirty="0" smtClean="0"/>
              <a:t>i</a:t>
            </a:r>
            <a:r>
              <a:rPr lang="en-US" sz="2000" i="1" dirty="0" smtClean="0"/>
              <a:t>n</a:t>
            </a:r>
            <a:r>
              <a:rPr lang="pl-PL" sz="2000" i="1" dirty="0" smtClean="0"/>
              <a:t> (</a:t>
            </a:r>
            <a:r>
              <a:rPr lang="en-US" sz="2000" i="1" dirty="0" smtClean="0"/>
              <a:t>C</a:t>
            </a:r>
            <a:r>
              <a:rPr lang="pl-PL" sz="2000" i="1" dirty="0" smtClean="0"/>
              <a:t>i</a:t>
            </a:r>
            <a:r>
              <a:rPr lang="en-US" sz="2000" i="1" dirty="0" smtClean="0"/>
              <a:t>n</a:t>
            </a:r>
            <a:r>
              <a:rPr lang="pl-PL" sz="2000" i="1" dirty="0" smtClean="0"/>
              <a:t>) , </a:t>
            </a:r>
            <a:endParaRPr lang="en-US" sz="2000" i="1" dirty="0" smtClean="0"/>
          </a:p>
          <a:p>
            <a:pPr marL="406400" indent="-290513">
              <a:buNone/>
            </a:pPr>
            <a:r>
              <a:rPr lang="en-US" sz="2000" i="1" dirty="0" smtClean="0"/>
              <a:t>                                    </a:t>
            </a:r>
            <a:r>
              <a:rPr lang="pl-PL" sz="2000" i="1" dirty="0" smtClean="0"/>
              <a:t>.</a:t>
            </a:r>
            <a:r>
              <a:rPr lang="en-US" sz="2000" i="1" dirty="0" smtClean="0"/>
              <a:t>S</a:t>
            </a:r>
            <a:r>
              <a:rPr lang="pl-PL" sz="2000" i="1" dirty="0" smtClean="0"/>
              <a:t> (result[0]) , </a:t>
            </a:r>
            <a:endParaRPr lang="en-US" sz="2000" i="1" dirty="0" smtClean="0"/>
          </a:p>
          <a:p>
            <a:pPr marL="406400" indent="-290513">
              <a:buNone/>
            </a:pPr>
            <a:r>
              <a:rPr lang="en-US" sz="2000" i="1" dirty="0" smtClean="0"/>
              <a:t>                                    </a:t>
            </a:r>
            <a:r>
              <a:rPr lang="pl-PL" sz="2000" i="1" dirty="0" smtClean="0"/>
              <a:t>.co (c1)</a:t>
            </a:r>
            <a:endParaRPr lang="en-US" sz="2000" i="1" dirty="0" smtClean="0"/>
          </a:p>
          <a:p>
            <a:pPr marL="406400" indent="-290513">
              <a:buNone/>
            </a:pPr>
            <a:r>
              <a:rPr lang="en-US" sz="2000" i="1" dirty="0" smtClean="0"/>
              <a:t>                                   </a:t>
            </a:r>
            <a:r>
              <a:rPr lang="pl-PL" sz="2000" i="1" dirty="0" smtClean="0"/>
              <a:t>);</a:t>
            </a:r>
            <a:r>
              <a:rPr lang="en-US" sz="2000" i="1" dirty="0" smtClean="0"/>
              <a:t> </a:t>
            </a:r>
          </a:p>
          <a:p>
            <a:pPr marL="406400" indent="-290513">
              <a:buFont typeface="Wingdings" pitchFamily="2" charset="2"/>
              <a:buChar char="Ø"/>
            </a:pPr>
            <a:r>
              <a:rPr lang="en-US" sz="2400" dirty="0" smtClean="0">
                <a:solidFill>
                  <a:srgbClr val="FF0000"/>
                </a:solidFill>
              </a:rPr>
              <a:t> A module may be instantiated multiple times within top module.</a:t>
            </a:r>
          </a:p>
          <a:p>
            <a:pPr marL="406400" indent="-290513">
              <a:buNone/>
            </a:pPr>
            <a:endParaRPr lang="en-US" sz="2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Module in </a:t>
            </a:r>
            <a:r>
              <a:rPr lang="en-US" b="1" dirty="0" err="1" smtClean="0">
                <a:latin typeface="Perpetua (Body)"/>
              </a:rPr>
              <a:t>Verilog</a:t>
            </a:r>
            <a:endParaRPr lang="en-US" dirty="0"/>
          </a:p>
        </p:txBody>
      </p:sp>
      <p:sp>
        <p:nvSpPr>
          <p:cNvPr id="7" name="Content Placeholder 2"/>
          <p:cNvSpPr>
            <a:spLocks noGrp="1"/>
          </p:cNvSpPr>
          <p:nvPr>
            <p:ph sz="quarter" idx="1"/>
          </p:nvPr>
        </p:nvSpPr>
        <p:spPr>
          <a:xfrm>
            <a:off x="685800" y="1219200"/>
            <a:ext cx="8077200" cy="5105400"/>
          </a:xfrm>
        </p:spPr>
        <p:txBody>
          <a:bodyPr>
            <a:normAutofit fontScale="70000" lnSpcReduction="20000"/>
          </a:bodyPr>
          <a:lstStyle/>
          <a:p>
            <a:r>
              <a:rPr lang="en-US" sz="3400" b="1" u="sng" dirty="0" smtClean="0"/>
              <a:t>Connecting Ports to External Signals :</a:t>
            </a:r>
            <a:endParaRPr lang="en-US" dirty="0" smtClean="0"/>
          </a:p>
          <a:p>
            <a:pPr marL="406400" indent="-290513">
              <a:buFont typeface="Wingdings" pitchFamily="2" charset="2"/>
              <a:buChar char="Ø"/>
            </a:pPr>
            <a:r>
              <a:rPr lang="en-US" sz="2400" dirty="0" smtClean="0"/>
              <a:t>There are two methods of making connections between signals specified in the module instantiation and the ports in a module definition. These two methods cannot be mixed:</a:t>
            </a:r>
          </a:p>
          <a:p>
            <a:pPr marL="406400" indent="-290513">
              <a:buNone/>
            </a:pPr>
            <a:r>
              <a:rPr lang="en-US" dirty="0" smtClean="0"/>
              <a:t>  </a:t>
            </a:r>
            <a:r>
              <a:rPr lang="en-US" b="1" u="sng" dirty="0" smtClean="0"/>
              <a:t>1-</a:t>
            </a:r>
            <a:r>
              <a:rPr lang="en-US" u="sng" dirty="0" smtClean="0"/>
              <a:t> </a:t>
            </a:r>
            <a:r>
              <a:rPr lang="en-US" b="1" u="sng" dirty="0" smtClean="0"/>
              <a:t>Connecting by ordered list (Implicit):</a:t>
            </a:r>
          </a:p>
          <a:p>
            <a:pPr marL="406400" indent="-290513">
              <a:buNone/>
            </a:pPr>
            <a:r>
              <a:rPr lang="en-US" sz="2400" dirty="0" smtClean="0"/>
              <a:t>      all module ports is connected by order without defining the actual ports of the instantiated modules </a:t>
            </a:r>
          </a:p>
          <a:p>
            <a:pPr marL="406400" indent="-290513">
              <a:buNone/>
            </a:pPr>
            <a:r>
              <a:rPr lang="en-US" sz="2000" i="1" dirty="0" smtClean="0"/>
              <a:t> </a:t>
            </a:r>
            <a:r>
              <a:rPr lang="en-US" sz="2000" i="1" dirty="0" err="1" smtClean="0"/>
              <a:t>e.g</a:t>
            </a:r>
            <a:r>
              <a:rPr lang="en-US" sz="2000" i="1" dirty="0" smtClean="0"/>
              <a:t> : </a:t>
            </a:r>
            <a:r>
              <a:rPr lang="en-US" sz="2400" i="1" dirty="0" err="1" smtClean="0"/>
              <a:t>FullAdder</a:t>
            </a:r>
            <a:r>
              <a:rPr lang="pl-PL" sz="2400" i="1" dirty="0" smtClean="0"/>
              <a:t> </a:t>
            </a:r>
            <a:r>
              <a:rPr lang="en-US" sz="2400" i="1" dirty="0" smtClean="0"/>
              <a:t>Bit0</a:t>
            </a:r>
            <a:r>
              <a:rPr lang="pl-PL" sz="2400" i="1" dirty="0" smtClean="0"/>
              <a:t> (</a:t>
            </a:r>
            <a:r>
              <a:rPr lang="en-US" sz="2400" i="1" dirty="0" smtClean="0"/>
              <a:t>A</a:t>
            </a:r>
            <a:r>
              <a:rPr lang="pl-PL" sz="2400" i="1" dirty="0" smtClean="0"/>
              <a:t>[0] , </a:t>
            </a:r>
            <a:endParaRPr lang="en-US" sz="2400" i="1" dirty="0" smtClean="0"/>
          </a:p>
          <a:p>
            <a:pPr marL="406400" indent="-290513">
              <a:buNone/>
            </a:pPr>
            <a:r>
              <a:rPr lang="en-US" sz="2400" i="1" dirty="0" smtClean="0"/>
              <a:t>                              B</a:t>
            </a:r>
            <a:r>
              <a:rPr lang="pl-PL" sz="2400" i="1" dirty="0" smtClean="0"/>
              <a:t>[0] , </a:t>
            </a:r>
            <a:endParaRPr lang="en-US" sz="2400" i="1" dirty="0" smtClean="0"/>
          </a:p>
          <a:p>
            <a:pPr marL="406400" indent="-290513">
              <a:buNone/>
            </a:pPr>
            <a:r>
              <a:rPr lang="en-US" sz="2400" i="1" dirty="0" smtClean="0"/>
              <a:t>                              C</a:t>
            </a:r>
            <a:r>
              <a:rPr lang="pl-PL" sz="2400" i="1" dirty="0" smtClean="0"/>
              <a:t>i</a:t>
            </a:r>
            <a:r>
              <a:rPr lang="en-US" sz="2400" i="1" dirty="0" smtClean="0"/>
              <a:t>n</a:t>
            </a:r>
            <a:r>
              <a:rPr lang="pl-PL" sz="2400" i="1" dirty="0" smtClean="0"/>
              <a:t> , </a:t>
            </a:r>
            <a:endParaRPr lang="en-US" sz="2400" i="1" dirty="0" smtClean="0"/>
          </a:p>
          <a:p>
            <a:pPr marL="406400" indent="-290513">
              <a:buNone/>
            </a:pPr>
            <a:r>
              <a:rPr lang="en-US" sz="2400" i="1" dirty="0" smtClean="0"/>
              <a:t>                              </a:t>
            </a:r>
            <a:r>
              <a:rPr lang="pl-PL" sz="2400" i="1" dirty="0" smtClean="0"/>
              <a:t>result[0], </a:t>
            </a:r>
            <a:endParaRPr lang="en-US" sz="2400" i="1" dirty="0" smtClean="0"/>
          </a:p>
          <a:p>
            <a:pPr marL="406400" indent="-290513">
              <a:buNone/>
            </a:pPr>
            <a:r>
              <a:rPr lang="en-US" sz="2400" i="1" dirty="0" smtClean="0"/>
              <a:t>                              </a:t>
            </a:r>
            <a:r>
              <a:rPr lang="pl-PL" sz="2400" i="1" dirty="0" smtClean="0"/>
              <a:t>c1);</a:t>
            </a:r>
            <a:r>
              <a:rPr lang="en-US" sz="2400" i="1" dirty="0" smtClean="0"/>
              <a:t> </a:t>
            </a:r>
            <a:endParaRPr lang="en-US" sz="2400" dirty="0" smtClean="0"/>
          </a:p>
          <a:p>
            <a:pPr marL="406400" indent="-290513">
              <a:buNone/>
            </a:pPr>
            <a:r>
              <a:rPr lang="en-US" b="1" dirty="0" smtClean="0"/>
              <a:t>  </a:t>
            </a:r>
            <a:r>
              <a:rPr lang="en-US" b="1" u="sng" dirty="0" smtClean="0"/>
              <a:t>2- Connecting ports by name (Explicit):</a:t>
            </a:r>
          </a:p>
          <a:p>
            <a:pPr marL="406400" indent="-290513">
              <a:buNone/>
            </a:pPr>
            <a:r>
              <a:rPr lang="en-US" sz="2400" dirty="0" smtClean="0"/>
              <a:t>     all module ports is defined with its connected port </a:t>
            </a:r>
          </a:p>
          <a:p>
            <a:pPr marL="406400" indent="-290513">
              <a:buNone/>
            </a:pPr>
            <a:r>
              <a:rPr lang="en-US" sz="2000" i="1" dirty="0" smtClean="0"/>
              <a:t> </a:t>
            </a:r>
            <a:r>
              <a:rPr lang="en-US" sz="2000" i="1" dirty="0" err="1" smtClean="0"/>
              <a:t>e.g</a:t>
            </a:r>
            <a:r>
              <a:rPr lang="en-US" sz="2000" i="1" dirty="0" smtClean="0"/>
              <a:t> : </a:t>
            </a:r>
            <a:r>
              <a:rPr lang="en-US" sz="2400" i="1" dirty="0" err="1" smtClean="0"/>
              <a:t>FullAdder</a:t>
            </a:r>
            <a:r>
              <a:rPr lang="pl-PL" sz="2400" i="1" dirty="0" smtClean="0"/>
              <a:t> </a:t>
            </a:r>
            <a:r>
              <a:rPr lang="en-US" sz="2400" i="1" dirty="0" smtClean="0"/>
              <a:t>Bit0</a:t>
            </a:r>
            <a:r>
              <a:rPr lang="pl-PL" sz="2400" i="1" dirty="0" smtClean="0"/>
              <a:t> (  .</a:t>
            </a:r>
            <a:r>
              <a:rPr lang="en-US" sz="2400" i="1" dirty="0" smtClean="0"/>
              <a:t>A</a:t>
            </a:r>
            <a:r>
              <a:rPr lang="pl-PL" sz="2400" i="1" dirty="0" smtClean="0"/>
              <a:t> (</a:t>
            </a:r>
            <a:r>
              <a:rPr lang="en-US" sz="2400" i="1" dirty="0" smtClean="0"/>
              <a:t>A</a:t>
            </a:r>
            <a:r>
              <a:rPr lang="pl-PL" sz="2400" i="1" dirty="0" smtClean="0"/>
              <a:t>[0]) , </a:t>
            </a:r>
            <a:endParaRPr lang="en-US" sz="2400" i="1" dirty="0" smtClean="0"/>
          </a:p>
          <a:p>
            <a:pPr marL="406400" indent="-290513">
              <a:buNone/>
            </a:pPr>
            <a:r>
              <a:rPr lang="en-US" sz="2400" i="1" dirty="0" smtClean="0"/>
              <a:t>                                     </a:t>
            </a:r>
            <a:r>
              <a:rPr lang="pl-PL" sz="2400" i="1" dirty="0" smtClean="0"/>
              <a:t>.</a:t>
            </a:r>
            <a:r>
              <a:rPr lang="en-US" sz="2400" i="1" dirty="0" smtClean="0"/>
              <a:t>B</a:t>
            </a:r>
            <a:r>
              <a:rPr lang="pl-PL" sz="2400" i="1" dirty="0" smtClean="0"/>
              <a:t> (</a:t>
            </a:r>
            <a:r>
              <a:rPr lang="en-US" sz="2400" i="1" dirty="0" smtClean="0"/>
              <a:t>B</a:t>
            </a:r>
            <a:r>
              <a:rPr lang="pl-PL" sz="2400" i="1" dirty="0" smtClean="0"/>
              <a:t>[0]) , </a:t>
            </a:r>
            <a:endParaRPr lang="en-US" sz="2400" i="1" dirty="0" smtClean="0"/>
          </a:p>
          <a:p>
            <a:pPr marL="406400" indent="-290513">
              <a:buNone/>
            </a:pPr>
            <a:r>
              <a:rPr lang="en-US" sz="2400" i="1" dirty="0" smtClean="0"/>
              <a:t>                                  </a:t>
            </a:r>
            <a:r>
              <a:rPr lang="pl-PL" sz="2400" i="1" dirty="0" smtClean="0"/>
              <a:t> </a:t>
            </a:r>
            <a:r>
              <a:rPr lang="en-US" sz="2400" i="1" dirty="0" smtClean="0"/>
              <a:t> </a:t>
            </a:r>
            <a:r>
              <a:rPr lang="pl-PL" sz="2400" i="1" dirty="0" smtClean="0"/>
              <a:t>.</a:t>
            </a:r>
            <a:r>
              <a:rPr lang="en-US" sz="2400" i="1" dirty="0" smtClean="0"/>
              <a:t>C</a:t>
            </a:r>
            <a:r>
              <a:rPr lang="pl-PL" sz="2400" i="1" dirty="0" smtClean="0"/>
              <a:t>i</a:t>
            </a:r>
            <a:r>
              <a:rPr lang="en-US" sz="2400" i="1" dirty="0" smtClean="0"/>
              <a:t>n</a:t>
            </a:r>
            <a:r>
              <a:rPr lang="pl-PL" sz="2400" i="1" dirty="0" smtClean="0"/>
              <a:t> (</a:t>
            </a:r>
            <a:r>
              <a:rPr lang="en-US" sz="2400" i="1" dirty="0" smtClean="0"/>
              <a:t>C</a:t>
            </a:r>
            <a:r>
              <a:rPr lang="pl-PL" sz="2400" i="1" dirty="0" smtClean="0"/>
              <a:t>i</a:t>
            </a:r>
            <a:r>
              <a:rPr lang="en-US" sz="2400" i="1" dirty="0" smtClean="0"/>
              <a:t>n</a:t>
            </a:r>
            <a:r>
              <a:rPr lang="pl-PL" sz="2400" i="1" dirty="0" smtClean="0"/>
              <a:t>) , </a:t>
            </a:r>
            <a:endParaRPr lang="en-US" sz="2400" i="1" dirty="0" smtClean="0"/>
          </a:p>
          <a:p>
            <a:pPr marL="406400" indent="-290513">
              <a:buNone/>
            </a:pPr>
            <a:r>
              <a:rPr lang="en-US" sz="2400" i="1" dirty="0" smtClean="0"/>
              <a:t>                                    </a:t>
            </a:r>
            <a:r>
              <a:rPr lang="pl-PL" sz="2400" i="1" dirty="0" smtClean="0"/>
              <a:t>.</a:t>
            </a:r>
            <a:r>
              <a:rPr lang="en-US" sz="2400" i="1" dirty="0" smtClean="0"/>
              <a:t>S</a:t>
            </a:r>
            <a:r>
              <a:rPr lang="pl-PL" sz="2400" i="1" dirty="0" smtClean="0"/>
              <a:t> (result[0]) , </a:t>
            </a:r>
            <a:endParaRPr lang="en-US" sz="2400" i="1" dirty="0" smtClean="0"/>
          </a:p>
          <a:p>
            <a:pPr marL="406400" indent="-290513">
              <a:buNone/>
            </a:pPr>
            <a:r>
              <a:rPr lang="en-US" sz="2400" i="1" dirty="0" smtClean="0"/>
              <a:t>                                    </a:t>
            </a:r>
            <a:r>
              <a:rPr lang="pl-PL" sz="2400" i="1" dirty="0" smtClean="0"/>
              <a:t>.co (c1)</a:t>
            </a:r>
            <a:r>
              <a:rPr lang="en-US" sz="2400" i="1" dirty="0" smtClean="0"/>
              <a:t> </a:t>
            </a:r>
            <a:r>
              <a:rPr lang="pl-PL" sz="2400" i="1" dirty="0" smtClean="0"/>
              <a:t>);</a:t>
            </a:r>
            <a:r>
              <a:rPr lang="en-US" sz="2400" i="1" dirty="0" smtClean="0"/>
              <a:t> </a:t>
            </a:r>
          </a:p>
          <a:p>
            <a:pPr marL="406400" indent="-290513">
              <a:buNone/>
            </a:pPr>
            <a:endParaRPr lang="en-US" sz="2400" dirty="0" smtClean="0"/>
          </a:p>
          <a:p>
            <a:pPr marL="406400" indent="-290513">
              <a:buNone/>
            </a:pPr>
            <a:endParaRPr lang="en-US"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Module in </a:t>
            </a:r>
            <a:r>
              <a:rPr lang="en-US" b="1" dirty="0" err="1" smtClean="0">
                <a:latin typeface="Perpetua (Body)"/>
              </a:rPr>
              <a:t>Verilog</a:t>
            </a:r>
            <a:endParaRPr lang="en-US" dirty="0"/>
          </a:p>
        </p:txBody>
      </p:sp>
      <p:sp>
        <p:nvSpPr>
          <p:cNvPr id="7" name="Content Placeholder 2"/>
          <p:cNvSpPr>
            <a:spLocks noGrp="1"/>
          </p:cNvSpPr>
          <p:nvPr>
            <p:ph sz="quarter" idx="1"/>
          </p:nvPr>
        </p:nvSpPr>
        <p:spPr>
          <a:xfrm>
            <a:off x="685800" y="1219200"/>
            <a:ext cx="8077200" cy="5181600"/>
          </a:xfrm>
        </p:spPr>
        <p:txBody>
          <a:bodyPr>
            <a:normAutofit fontScale="77500" lnSpcReduction="20000"/>
          </a:bodyPr>
          <a:lstStyle/>
          <a:p>
            <a:r>
              <a:rPr lang="en-US" sz="3600" b="1" u="sng" dirty="0" smtClean="0"/>
              <a:t>Port Connection Rules:</a:t>
            </a:r>
          </a:p>
          <a:p>
            <a:pPr>
              <a:buNone/>
            </a:pPr>
            <a:r>
              <a:rPr lang="en-US" dirty="0" smtClean="0"/>
              <a:t>     The </a:t>
            </a:r>
            <a:r>
              <a:rPr lang="en-US" dirty="0" err="1" smtClean="0"/>
              <a:t>Verilog</a:t>
            </a:r>
            <a:r>
              <a:rPr lang="en-US" dirty="0" smtClean="0"/>
              <a:t> simulator complains if any port connection rules are violated. </a:t>
            </a:r>
          </a:p>
          <a:p>
            <a:pPr marL="406400" indent="-290513">
              <a:buFont typeface="Wingdings" pitchFamily="2" charset="2"/>
              <a:buChar char="Ø"/>
            </a:pPr>
            <a:r>
              <a:rPr lang="en-US" b="1" dirty="0" smtClean="0"/>
              <a:t>Inputs :  </a:t>
            </a:r>
            <a:r>
              <a:rPr lang="en-US" dirty="0" smtClean="0"/>
              <a:t>Internally, input ports must always be of the type net. Externally, the inputs can be connected to a variable which is a </a:t>
            </a:r>
            <a:r>
              <a:rPr lang="en-US" dirty="0" err="1" smtClean="0"/>
              <a:t>reg</a:t>
            </a:r>
            <a:r>
              <a:rPr lang="en-US" dirty="0" smtClean="0"/>
              <a:t> or a net.</a:t>
            </a:r>
          </a:p>
          <a:p>
            <a:pPr marL="273050" indent="-157163">
              <a:buFont typeface="Wingdings" pitchFamily="2" charset="2"/>
              <a:buChar char="Ø"/>
            </a:pPr>
            <a:r>
              <a:rPr lang="en-US" b="1" dirty="0" smtClean="0"/>
              <a:t>  Outputs : </a:t>
            </a:r>
            <a:r>
              <a:rPr lang="en-US" dirty="0" smtClean="0"/>
              <a:t>Internally, outputs ports can be of the type </a:t>
            </a:r>
            <a:r>
              <a:rPr lang="en-US" dirty="0" err="1" smtClean="0"/>
              <a:t>reg</a:t>
            </a:r>
            <a:r>
              <a:rPr lang="en-US" dirty="0" smtClean="0"/>
              <a:t> or net. Externally,    </a:t>
            </a:r>
          </a:p>
          <a:p>
            <a:pPr marL="273050" indent="-157163">
              <a:buNone/>
            </a:pPr>
            <a:r>
              <a:rPr lang="en-US" dirty="0" smtClean="0"/>
              <a:t>      outputs must always be connected to a net. They cannot be connected to a reg.</a:t>
            </a:r>
          </a:p>
          <a:p>
            <a:pPr marL="273050" indent="-157163">
              <a:buFont typeface="Wingdings" pitchFamily="2" charset="2"/>
              <a:buChar char="Ø"/>
            </a:pPr>
            <a:r>
              <a:rPr lang="en-US" b="1" dirty="0" smtClean="0"/>
              <a:t>  </a:t>
            </a:r>
            <a:r>
              <a:rPr lang="en-US" b="1" dirty="0" err="1" smtClean="0"/>
              <a:t>Inouts</a:t>
            </a:r>
            <a:r>
              <a:rPr lang="en-US" b="1" dirty="0" smtClean="0"/>
              <a:t> : </a:t>
            </a:r>
            <a:r>
              <a:rPr lang="en-US" dirty="0" smtClean="0"/>
              <a:t>Internally, </a:t>
            </a:r>
            <a:r>
              <a:rPr lang="en-US" dirty="0" err="1" smtClean="0"/>
              <a:t>inout</a:t>
            </a:r>
            <a:r>
              <a:rPr lang="en-US" dirty="0" smtClean="0"/>
              <a:t> ports must always be of the type net. Externally, </a:t>
            </a:r>
            <a:r>
              <a:rPr lang="en-US" dirty="0" err="1" smtClean="0"/>
              <a:t>inout</a:t>
            </a:r>
            <a:r>
              <a:rPr lang="en-US" dirty="0" smtClean="0"/>
              <a:t>  </a:t>
            </a:r>
          </a:p>
          <a:p>
            <a:pPr marL="273050" indent="-157163">
              <a:buNone/>
            </a:pPr>
            <a:r>
              <a:rPr lang="en-US" dirty="0" smtClean="0"/>
              <a:t>     ports must always be connected to a net.</a:t>
            </a:r>
          </a:p>
          <a:p>
            <a:pPr marL="273050" indent="-157163">
              <a:buFont typeface="Wingdings" pitchFamily="2" charset="2"/>
              <a:buChar char="Ø"/>
            </a:pPr>
            <a:r>
              <a:rPr lang="en-US" b="1" dirty="0" smtClean="0"/>
              <a:t>   Width matching: </a:t>
            </a:r>
            <a:r>
              <a:rPr lang="en-US" dirty="0" smtClean="0"/>
              <a:t>It is legal to connect internal and external items of different </a:t>
            </a:r>
          </a:p>
          <a:p>
            <a:pPr marL="273050" indent="-157163">
              <a:buNone/>
            </a:pPr>
            <a:r>
              <a:rPr lang="en-US" dirty="0" smtClean="0"/>
              <a:t>      sizes when making inter-module port connections. However, a warning is      </a:t>
            </a:r>
          </a:p>
          <a:p>
            <a:pPr marL="273050" indent="-157163">
              <a:buNone/>
            </a:pPr>
            <a:r>
              <a:rPr lang="en-US" dirty="0" smtClean="0"/>
              <a:t>      typically issued that the widths do not match.</a:t>
            </a:r>
          </a:p>
          <a:p>
            <a:pPr marL="273050" indent="-157163">
              <a:buFont typeface="Wingdings" pitchFamily="2" charset="2"/>
              <a:buChar char="Ø"/>
            </a:pPr>
            <a:r>
              <a:rPr lang="en-US" b="1" dirty="0" smtClean="0"/>
              <a:t>  Unconnected ports : </a:t>
            </a:r>
            <a:r>
              <a:rPr lang="en-US" dirty="0" err="1" smtClean="0"/>
              <a:t>Verilog</a:t>
            </a:r>
            <a:r>
              <a:rPr lang="en-US" dirty="0" smtClean="0"/>
              <a:t> allows ports to remain unconnected. For </a:t>
            </a:r>
          </a:p>
          <a:p>
            <a:pPr marL="273050" indent="-157163">
              <a:buNone/>
            </a:pPr>
            <a:r>
              <a:rPr lang="en-US" dirty="0" smtClean="0"/>
              <a:t>     example, certain output ports might be simply for debugging, and you might not   </a:t>
            </a:r>
          </a:p>
          <a:p>
            <a:pPr marL="273050" indent="-157163">
              <a:buNone/>
            </a:pPr>
            <a:r>
              <a:rPr lang="en-US" dirty="0" smtClean="0"/>
              <a:t>     be interested in connecting them to the external signals.</a:t>
            </a:r>
          </a:p>
          <a:p>
            <a:pPr>
              <a:buNone/>
            </a:pPr>
            <a:r>
              <a:rPr lang="en-US" b="1" dirty="0" smtClean="0"/>
              <a:t>   </a:t>
            </a:r>
            <a:r>
              <a:rPr lang="en-US" b="1" dirty="0" err="1" smtClean="0"/>
              <a:t>e.g</a:t>
            </a:r>
            <a:r>
              <a:rPr lang="en-US" b="1" dirty="0" smtClean="0"/>
              <a:t> : </a:t>
            </a:r>
            <a:r>
              <a:rPr lang="en-US" dirty="0" smtClean="0"/>
              <a:t>fulladd4 fa0(SUM, , A, B, C_IN); // Output port </a:t>
            </a:r>
            <a:r>
              <a:rPr lang="en-US" dirty="0" err="1" smtClean="0"/>
              <a:t>c_out</a:t>
            </a:r>
            <a:r>
              <a:rPr lang="en-US" dirty="0" smtClean="0"/>
              <a:t> is unconnected </a:t>
            </a:r>
          </a:p>
          <a:p>
            <a:pPr>
              <a:buNone/>
            </a:pP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Parameterized Modules</a:t>
            </a:r>
            <a:endParaRPr lang="en-US" dirty="0"/>
          </a:p>
        </p:txBody>
      </p:sp>
      <p:sp>
        <p:nvSpPr>
          <p:cNvPr id="7" name="Content Placeholder 2"/>
          <p:cNvSpPr>
            <a:spLocks noGrp="1"/>
          </p:cNvSpPr>
          <p:nvPr>
            <p:ph sz="quarter" idx="1"/>
          </p:nvPr>
        </p:nvSpPr>
        <p:spPr>
          <a:xfrm>
            <a:off x="685800" y="1219200"/>
            <a:ext cx="7772400" cy="5181600"/>
          </a:xfrm>
        </p:spPr>
        <p:txBody>
          <a:bodyPr>
            <a:normAutofit fontScale="85000" lnSpcReduction="20000"/>
          </a:bodyPr>
          <a:lstStyle/>
          <a:p>
            <a:r>
              <a:rPr lang="en-US" dirty="0" smtClean="0"/>
              <a:t>Parameterized modules are modules that can be defined with different characteristics values </a:t>
            </a:r>
            <a:r>
              <a:rPr lang="en-US" dirty="0" err="1" smtClean="0"/>
              <a:t>e.g</a:t>
            </a:r>
            <a:r>
              <a:rPr lang="en-US" dirty="0" smtClean="0"/>
              <a:t> input/output width.</a:t>
            </a:r>
          </a:p>
          <a:p>
            <a:r>
              <a:rPr lang="en-US" dirty="0" smtClean="0"/>
              <a:t>Assume that we need counter of various widths, Instead of create counter modules every module having different width, We can define only one parameterized module and instantiate it multiple times with needed width.</a:t>
            </a:r>
          </a:p>
          <a:p>
            <a:r>
              <a:rPr lang="en-US" dirty="0" smtClean="0"/>
              <a:t>A parameter is defined by </a:t>
            </a:r>
            <a:r>
              <a:rPr lang="en-US" dirty="0" err="1" smtClean="0"/>
              <a:t>Verilog</a:t>
            </a:r>
            <a:r>
              <a:rPr lang="en-US" dirty="0" smtClean="0"/>
              <a:t> as a constant value declared within the module structure </a:t>
            </a:r>
            <a:r>
              <a:rPr lang="en-US" dirty="0" smtClean="0">
                <a:solidFill>
                  <a:srgbClr val="FF0000"/>
                </a:solidFill>
              </a:rPr>
              <a:t>(Global Constants)</a:t>
            </a:r>
            <a:r>
              <a:rPr lang="en-US" dirty="0" smtClean="0"/>
              <a:t>. </a:t>
            </a:r>
          </a:p>
          <a:p>
            <a:pPr>
              <a:buNone/>
            </a:pPr>
            <a:endParaRPr lang="en-US" sz="600" dirty="0" smtClean="0"/>
          </a:p>
          <a:p>
            <a:pPr>
              <a:spcBef>
                <a:spcPts val="0"/>
              </a:spcBef>
            </a:pPr>
            <a:r>
              <a:rPr lang="en-US" sz="2200" dirty="0" smtClean="0"/>
              <a:t>module RAM ( Reset, Clock ,  address , data , we ); </a:t>
            </a:r>
          </a:p>
          <a:p>
            <a:pPr>
              <a:spcBef>
                <a:spcPts val="0"/>
              </a:spcBef>
              <a:buNone/>
            </a:pPr>
            <a:r>
              <a:rPr lang="en-US" sz="2200" dirty="0" smtClean="0"/>
              <a:t>      parameter DATA_WIDTH = 8 ; </a:t>
            </a:r>
          </a:p>
          <a:p>
            <a:pPr>
              <a:spcBef>
                <a:spcPts val="0"/>
              </a:spcBef>
              <a:buNone/>
            </a:pPr>
            <a:r>
              <a:rPr lang="en-US" sz="2200" dirty="0" smtClean="0"/>
              <a:t>      parameter ADDR_WIDTH = 8 ;</a:t>
            </a:r>
          </a:p>
          <a:p>
            <a:pPr>
              <a:spcBef>
                <a:spcPts val="0"/>
              </a:spcBef>
              <a:buNone/>
            </a:pPr>
            <a:r>
              <a:rPr lang="en-US" sz="2200" dirty="0" smtClean="0"/>
              <a:t>      parameter RAM_DEPTH = 1 &lt;&lt; ADDR_WIDTH; </a:t>
            </a:r>
          </a:p>
          <a:p>
            <a:pPr>
              <a:spcBef>
                <a:spcPts val="0"/>
              </a:spcBef>
              <a:buNone/>
            </a:pPr>
            <a:endParaRPr lang="en-US" sz="2200" dirty="0" smtClean="0"/>
          </a:p>
          <a:p>
            <a:pPr>
              <a:spcBef>
                <a:spcPts val="0"/>
              </a:spcBef>
              <a:buNone/>
            </a:pPr>
            <a:r>
              <a:rPr lang="en-US" sz="2200" dirty="0" smtClean="0"/>
              <a:t>       // Actual code of RAM here </a:t>
            </a:r>
          </a:p>
          <a:p>
            <a:pPr>
              <a:spcBef>
                <a:spcPts val="0"/>
              </a:spcBef>
              <a:buNone/>
            </a:pPr>
            <a:endParaRPr lang="en-US" sz="2200" dirty="0" smtClean="0"/>
          </a:p>
          <a:p>
            <a:pPr>
              <a:spcBef>
                <a:spcPts val="0"/>
              </a:spcBef>
              <a:buNone/>
            </a:pPr>
            <a:r>
              <a:rPr lang="en-US" sz="2200" dirty="0" smtClean="0"/>
              <a:t>      </a:t>
            </a:r>
            <a:r>
              <a:rPr lang="en-US" sz="2200" dirty="0" err="1" smtClean="0"/>
              <a:t>endmodule</a:t>
            </a:r>
            <a:endParaRPr lang="en-US" sz="2200" dirty="0" smtClean="0"/>
          </a:p>
          <a:p>
            <a:r>
              <a:rPr lang="en-US" dirty="0" smtClean="0">
                <a:solidFill>
                  <a:srgbClr val="FF0000"/>
                </a:solidFill>
              </a:rPr>
              <a:t>Reusability</a:t>
            </a:r>
            <a:r>
              <a:rPr lang="en-US" dirty="0" smtClean="0"/>
              <a:t> : Different modules can use RAM module with different data widths and address widths. </a:t>
            </a:r>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Parameterized Modules</a:t>
            </a:r>
            <a:endParaRPr lang="en-US" dirty="0"/>
          </a:p>
        </p:txBody>
      </p:sp>
      <p:sp>
        <p:nvSpPr>
          <p:cNvPr id="7" name="Content Placeholder 2"/>
          <p:cNvSpPr>
            <a:spLocks noGrp="1"/>
          </p:cNvSpPr>
          <p:nvPr>
            <p:ph sz="quarter" idx="1"/>
          </p:nvPr>
        </p:nvSpPr>
        <p:spPr>
          <a:xfrm>
            <a:off x="685800" y="1219200"/>
            <a:ext cx="8077200" cy="5638800"/>
          </a:xfrm>
        </p:spPr>
        <p:txBody>
          <a:bodyPr>
            <a:normAutofit fontScale="70000" lnSpcReduction="20000"/>
          </a:bodyPr>
          <a:lstStyle/>
          <a:p>
            <a:r>
              <a:rPr lang="en-US" sz="2900" dirty="0" smtClean="0"/>
              <a:t>The value can be used to define a set of attributes for the module which can characterize its behavior as well as its physical representation.</a:t>
            </a:r>
          </a:p>
          <a:p>
            <a:pPr>
              <a:buNone/>
            </a:pPr>
            <a:endParaRPr lang="en-US" sz="400" dirty="0" smtClean="0"/>
          </a:p>
          <a:p>
            <a:r>
              <a:rPr lang="en-US" sz="2900" dirty="0" smtClean="0"/>
              <a:t>Parameters of RAM module may be overridden at instantiation time if they declared global . If an overriding value is not specified, the default parameter declaration values are used.</a:t>
            </a:r>
          </a:p>
          <a:p>
            <a:pPr>
              <a:buNone/>
            </a:pPr>
            <a:endParaRPr lang="en-US" sz="900" dirty="0" smtClean="0"/>
          </a:p>
          <a:p>
            <a:pPr>
              <a:spcBef>
                <a:spcPts val="0"/>
              </a:spcBef>
              <a:buNone/>
            </a:pPr>
            <a:r>
              <a:rPr lang="en-US" sz="2400" dirty="0" smtClean="0"/>
              <a:t>     module </a:t>
            </a:r>
            <a:r>
              <a:rPr lang="en-US" sz="2400" dirty="0" err="1" smtClean="0"/>
              <a:t>RAM_Controller</a:t>
            </a:r>
            <a:r>
              <a:rPr lang="en-US" sz="2400" dirty="0" smtClean="0"/>
              <a:t> ();</a:t>
            </a:r>
          </a:p>
          <a:p>
            <a:pPr>
              <a:spcBef>
                <a:spcPts val="0"/>
              </a:spcBef>
              <a:buNone/>
            </a:pPr>
            <a:r>
              <a:rPr lang="en-US" sz="2400" dirty="0" smtClean="0"/>
              <a:t>     //Insatiate RAM here  </a:t>
            </a:r>
          </a:p>
          <a:p>
            <a:pPr>
              <a:spcBef>
                <a:spcPts val="0"/>
              </a:spcBef>
              <a:buNone/>
            </a:pPr>
            <a:r>
              <a:rPr lang="en-US" sz="2400" dirty="0" smtClean="0"/>
              <a:t>      RAM#( .DATA_WIDTH(16), </a:t>
            </a:r>
          </a:p>
          <a:p>
            <a:pPr>
              <a:spcBef>
                <a:spcPts val="0"/>
              </a:spcBef>
              <a:buNone/>
            </a:pPr>
            <a:r>
              <a:rPr lang="en-US" sz="2400" dirty="0" smtClean="0"/>
              <a:t>                    .ADDR_WIDTH(8), </a:t>
            </a:r>
          </a:p>
          <a:p>
            <a:pPr>
              <a:spcBef>
                <a:spcPts val="0"/>
              </a:spcBef>
              <a:buNone/>
            </a:pPr>
            <a:r>
              <a:rPr lang="en-US" sz="2400" dirty="0" smtClean="0"/>
              <a:t>                    .RAM_DEPTH(256)) </a:t>
            </a:r>
          </a:p>
          <a:p>
            <a:pPr>
              <a:spcBef>
                <a:spcPts val="0"/>
              </a:spcBef>
              <a:buNone/>
            </a:pPr>
            <a:r>
              <a:rPr lang="en-US" sz="2400" dirty="0" smtClean="0"/>
              <a:t>      </a:t>
            </a:r>
            <a:r>
              <a:rPr lang="en-US" sz="2400" dirty="0" err="1" smtClean="0"/>
              <a:t>RAM_instance</a:t>
            </a:r>
            <a:r>
              <a:rPr lang="en-US" sz="2400" dirty="0" smtClean="0"/>
              <a:t> (Reset, Clock, address, data, we); </a:t>
            </a:r>
          </a:p>
          <a:p>
            <a:pPr>
              <a:spcBef>
                <a:spcPts val="0"/>
              </a:spcBef>
              <a:buNone/>
            </a:pPr>
            <a:endParaRPr lang="en-US" sz="1000" dirty="0" smtClean="0"/>
          </a:p>
          <a:p>
            <a:pPr>
              <a:spcBef>
                <a:spcPts val="0"/>
              </a:spcBef>
              <a:buNone/>
            </a:pPr>
            <a:r>
              <a:rPr lang="en-US" sz="2400" dirty="0" smtClean="0"/>
              <a:t>        //continue code</a:t>
            </a:r>
          </a:p>
          <a:p>
            <a:pPr>
              <a:spcBef>
                <a:spcPts val="0"/>
              </a:spcBef>
              <a:buNone/>
            </a:pPr>
            <a:endParaRPr lang="en-US" sz="600" dirty="0" smtClean="0"/>
          </a:p>
          <a:p>
            <a:pPr>
              <a:spcBef>
                <a:spcPts val="0"/>
              </a:spcBef>
              <a:buNone/>
            </a:pPr>
            <a:r>
              <a:rPr lang="en-US" sz="2400" dirty="0" smtClean="0"/>
              <a:t>      </a:t>
            </a:r>
            <a:r>
              <a:rPr lang="en-US" sz="2400" dirty="0" err="1" smtClean="0"/>
              <a:t>endmodule</a:t>
            </a:r>
            <a:endParaRPr lang="en-US" sz="2400" dirty="0" smtClean="0"/>
          </a:p>
          <a:p>
            <a:pPr>
              <a:spcBef>
                <a:spcPts val="0"/>
              </a:spcBef>
              <a:buNone/>
            </a:pPr>
            <a:endParaRPr lang="en-US" sz="1000" dirty="0" smtClean="0"/>
          </a:p>
          <a:p>
            <a:r>
              <a:rPr lang="en-US" sz="2900" dirty="0" smtClean="0"/>
              <a:t>Parameter Override using </a:t>
            </a:r>
            <a:r>
              <a:rPr lang="en-US" sz="2900" dirty="0" err="1" smtClean="0"/>
              <a:t>defparam</a:t>
            </a:r>
            <a:endParaRPr lang="en-US" sz="2900" dirty="0" smtClean="0"/>
          </a:p>
          <a:p>
            <a:endParaRPr lang="en-US" sz="100" dirty="0" smtClean="0"/>
          </a:p>
          <a:p>
            <a:pPr>
              <a:spcBef>
                <a:spcPts val="0"/>
              </a:spcBef>
              <a:buNone/>
            </a:pPr>
            <a:r>
              <a:rPr lang="en-US" sz="2400" dirty="0" smtClean="0"/>
              <a:t>      module </a:t>
            </a:r>
            <a:r>
              <a:rPr lang="en-US" sz="2400" dirty="0" err="1" smtClean="0"/>
              <a:t>RAM_Controller</a:t>
            </a:r>
            <a:r>
              <a:rPr lang="en-US" sz="2400" dirty="0" smtClean="0"/>
              <a:t> ();</a:t>
            </a:r>
          </a:p>
          <a:p>
            <a:pPr>
              <a:spcBef>
                <a:spcPts val="0"/>
              </a:spcBef>
              <a:buNone/>
            </a:pPr>
            <a:r>
              <a:rPr lang="en-US" sz="2400" dirty="0" smtClean="0"/>
              <a:t>      //Insatiate RAM here  </a:t>
            </a:r>
          </a:p>
          <a:p>
            <a:pPr>
              <a:spcBef>
                <a:spcPts val="0"/>
              </a:spcBef>
              <a:buNone/>
            </a:pPr>
            <a:r>
              <a:rPr lang="en-US" sz="2400" dirty="0" smtClean="0"/>
              <a:t>       RAM  </a:t>
            </a:r>
            <a:r>
              <a:rPr lang="en-US" sz="2400" dirty="0" err="1" smtClean="0"/>
              <a:t>RAM_instance</a:t>
            </a:r>
            <a:r>
              <a:rPr lang="en-US" sz="2400" dirty="0" smtClean="0"/>
              <a:t> (Reset, Clock, address, data, we); </a:t>
            </a:r>
          </a:p>
          <a:p>
            <a:pPr>
              <a:spcBef>
                <a:spcPts val="0"/>
              </a:spcBef>
              <a:buNone/>
            </a:pPr>
            <a:endParaRPr lang="en-US" sz="1000" dirty="0" smtClean="0"/>
          </a:p>
          <a:p>
            <a:pPr>
              <a:spcBef>
                <a:spcPts val="0"/>
              </a:spcBef>
              <a:buNone/>
            </a:pPr>
            <a:r>
              <a:rPr lang="en-US" sz="2400" dirty="0" smtClean="0"/>
              <a:t>        //continue code</a:t>
            </a:r>
          </a:p>
          <a:p>
            <a:pPr>
              <a:spcBef>
                <a:spcPts val="0"/>
              </a:spcBef>
              <a:buNone/>
            </a:pPr>
            <a:r>
              <a:rPr lang="en-US" sz="2400" dirty="0" smtClean="0"/>
              <a:t>       </a:t>
            </a:r>
            <a:r>
              <a:rPr lang="en-US" sz="2400" dirty="0" err="1" smtClean="0"/>
              <a:t>defparam</a:t>
            </a:r>
            <a:r>
              <a:rPr lang="en-US" sz="2400" dirty="0" smtClean="0"/>
              <a:t> </a:t>
            </a:r>
            <a:r>
              <a:rPr lang="en-US" sz="2400" dirty="0" err="1" smtClean="0"/>
              <a:t>RAM_instance.DATA_WIDTH</a:t>
            </a:r>
            <a:r>
              <a:rPr lang="en-US" sz="2400" dirty="0" smtClean="0"/>
              <a:t> = 4;</a:t>
            </a:r>
          </a:p>
          <a:p>
            <a:pPr>
              <a:spcBef>
                <a:spcPts val="0"/>
              </a:spcBef>
              <a:buNone/>
            </a:pPr>
            <a:r>
              <a:rPr lang="en-US" sz="2400" dirty="0" smtClean="0"/>
              <a:t>       </a:t>
            </a:r>
            <a:r>
              <a:rPr lang="en-US" sz="2400" dirty="0" err="1" smtClean="0"/>
              <a:t>defparam</a:t>
            </a:r>
            <a:r>
              <a:rPr lang="en-US" sz="2400" dirty="0" smtClean="0"/>
              <a:t> </a:t>
            </a:r>
            <a:r>
              <a:rPr lang="en-US" sz="2400" dirty="0" err="1" smtClean="0"/>
              <a:t>RAM_instance</a:t>
            </a:r>
            <a:r>
              <a:rPr lang="en-US" sz="2400" dirty="0" smtClean="0"/>
              <a:t> ADDR_WIDTH = 10;</a:t>
            </a:r>
          </a:p>
          <a:p>
            <a:pPr>
              <a:spcBef>
                <a:spcPts val="0"/>
              </a:spcBef>
              <a:buNone/>
            </a:pPr>
            <a:endParaRPr lang="en-US" sz="600" dirty="0" smtClean="0"/>
          </a:p>
          <a:p>
            <a:pPr>
              <a:spcBef>
                <a:spcPts val="0"/>
              </a:spcBef>
              <a:buNone/>
            </a:pPr>
            <a:r>
              <a:rPr lang="en-US" sz="2400" dirty="0" smtClean="0"/>
              <a:t>      </a:t>
            </a:r>
            <a:r>
              <a:rPr lang="en-US" sz="2400" dirty="0" err="1" smtClean="0"/>
              <a:t>endmodule</a:t>
            </a:r>
            <a:endParaRPr lang="en-US" sz="2400" dirty="0" smtClean="0"/>
          </a:p>
          <a:p>
            <a:pPr>
              <a:buNone/>
            </a:pPr>
            <a:endParaRPr lang="en-US" sz="2400" dirty="0" smtClean="0"/>
          </a:p>
          <a:p>
            <a:pPr>
              <a:spcBef>
                <a:spcPts val="0"/>
              </a:spcBef>
              <a:buNone/>
            </a:pPr>
            <a:endParaRPr lang="en-US" sz="2000"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Parameterized Modules</a:t>
            </a:r>
            <a:endParaRPr lang="en-US" dirty="0"/>
          </a:p>
        </p:txBody>
      </p:sp>
      <p:sp>
        <p:nvSpPr>
          <p:cNvPr id="7" name="Content Placeholder 2"/>
          <p:cNvSpPr>
            <a:spLocks noGrp="1"/>
          </p:cNvSpPr>
          <p:nvPr>
            <p:ph sz="quarter" idx="1"/>
          </p:nvPr>
        </p:nvSpPr>
        <p:spPr>
          <a:xfrm>
            <a:off x="685800" y="1219200"/>
            <a:ext cx="7772400" cy="5181600"/>
          </a:xfrm>
        </p:spPr>
        <p:txBody>
          <a:bodyPr>
            <a:normAutofit/>
          </a:bodyPr>
          <a:lstStyle/>
          <a:p>
            <a:r>
              <a:rPr lang="en-US" sz="2400" dirty="0" smtClean="0"/>
              <a:t>Local parameters (constants) that will be declared only within the same module can defined as follow:</a:t>
            </a:r>
          </a:p>
          <a:p>
            <a:pPr>
              <a:spcBef>
                <a:spcPts val="0"/>
              </a:spcBef>
              <a:buNone/>
            </a:pPr>
            <a:r>
              <a:rPr lang="en-US" sz="2400" dirty="0" smtClean="0"/>
              <a:t>     module FSM ();</a:t>
            </a:r>
          </a:p>
          <a:p>
            <a:pPr>
              <a:spcBef>
                <a:spcPts val="0"/>
              </a:spcBef>
              <a:buNone/>
            </a:pPr>
            <a:r>
              <a:rPr lang="en-US" sz="2400" dirty="0" smtClean="0"/>
              <a:t>       </a:t>
            </a:r>
            <a:r>
              <a:rPr lang="en-US" sz="2400" dirty="0" err="1" smtClean="0"/>
              <a:t>localparam</a:t>
            </a:r>
            <a:r>
              <a:rPr lang="en-US" sz="2400" dirty="0" smtClean="0"/>
              <a:t> [1:0] S0 = 2’b00,</a:t>
            </a:r>
          </a:p>
          <a:p>
            <a:pPr>
              <a:spcBef>
                <a:spcPts val="0"/>
              </a:spcBef>
              <a:buNone/>
            </a:pPr>
            <a:r>
              <a:rPr lang="en-US" sz="2400" dirty="0" smtClean="0"/>
              <a:t>                                  S1 = 2’b01,</a:t>
            </a:r>
          </a:p>
          <a:p>
            <a:pPr>
              <a:spcBef>
                <a:spcPts val="0"/>
              </a:spcBef>
              <a:buNone/>
            </a:pPr>
            <a:r>
              <a:rPr lang="en-US" sz="2400" dirty="0" smtClean="0"/>
              <a:t>                                  S2 = 2’b10,</a:t>
            </a:r>
          </a:p>
          <a:p>
            <a:pPr>
              <a:spcBef>
                <a:spcPts val="0"/>
              </a:spcBef>
              <a:buNone/>
            </a:pPr>
            <a:r>
              <a:rPr lang="en-US" sz="2400" dirty="0" smtClean="0"/>
              <a:t>                                  S3 = 2’b11;</a:t>
            </a:r>
          </a:p>
          <a:p>
            <a:pPr>
              <a:spcBef>
                <a:spcPts val="0"/>
              </a:spcBef>
              <a:buNone/>
            </a:pPr>
            <a:endParaRPr lang="en-US" sz="1000" dirty="0" smtClean="0"/>
          </a:p>
          <a:p>
            <a:pPr>
              <a:spcBef>
                <a:spcPts val="0"/>
              </a:spcBef>
              <a:buNone/>
            </a:pPr>
            <a:r>
              <a:rPr lang="en-US" sz="2400" dirty="0" smtClean="0"/>
              <a:t>        //continue code</a:t>
            </a:r>
          </a:p>
          <a:p>
            <a:pPr>
              <a:spcBef>
                <a:spcPts val="0"/>
              </a:spcBef>
              <a:buNone/>
            </a:pPr>
            <a:endParaRPr lang="en-US" sz="600" dirty="0" smtClean="0"/>
          </a:p>
          <a:p>
            <a:pPr>
              <a:spcBef>
                <a:spcPts val="0"/>
              </a:spcBef>
              <a:buNone/>
            </a:pPr>
            <a:r>
              <a:rPr lang="en-US" sz="2400" dirty="0" smtClean="0"/>
              <a:t>      </a:t>
            </a:r>
            <a:r>
              <a:rPr lang="en-US" sz="2400" dirty="0" err="1" smtClean="0"/>
              <a:t>endmodule</a:t>
            </a:r>
            <a:endParaRPr lang="en-US" sz="2400" dirty="0" smtClean="0"/>
          </a:p>
          <a:p>
            <a:r>
              <a:rPr lang="en-US" sz="2400" dirty="0" smtClean="0"/>
              <a:t>In general using Parameters/Constants will lead to easy </a:t>
            </a:r>
            <a:r>
              <a:rPr lang="en-US" sz="2400" dirty="0" smtClean="0">
                <a:solidFill>
                  <a:srgbClr val="FF0000"/>
                </a:solidFill>
              </a:rPr>
              <a:t>Reusability</a:t>
            </a:r>
            <a:r>
              <a:rPr lang="en-US" sz="2400" dirty="0" smtClean="0"/>
              <a:t> and </a:t>
            </a:r>
            <a:r>
              <a:rPr lang="en-US" sz="2400" dirty="0" smtClean="0">
                <a:solidFill>
                  <a:srgbClr val="FF0000"/>
                </a:solidFill>
              </a:rPr>
              <a:t>easy later modifications</a:t>
            </a:r>
            <a:r>
              <a:rPr lang="en-US" sz="2400" dirty="0" smtClean="0"/>
              <a:t>, So it will be better if you make your design parameterized .</a:t>
            </a:r>
          </a:p>
          <a:p>
            <a:pPr>
              <a:spcBef>
                <a:spcPts val="0"/>
              </a:spcBef>
              <a:buNone/>
            </a:pPr>
            <a:endParaRPr lang="en-US" sz="2000" dirty="0" smtClean="0"/>
          </a:p>
          <a:p>
            <a:pPr>
              <a:spcBef>
                <a:spcPts val="0"/>
              </a:spcBef>
              <a:buNone/>
            </a:pPr>
            <a:endParaRPr lang="en-US" sz="2000" dirty="0" smtClean="0"/>
          </a:p>
          <a:p>
            <a:pPr>
              <a:spcBef>
                <a:spcPts val="0"/>
              </a:spcBef>
              <a:buNone/>
            </a:pPr>
            <a:endParaRPr lang="en-US" sz="2000"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Data types</a:t>
            </a:r>
            <a:endParaRPr lang="en-US" dirty="0"/>
          </a:p>
        </p:txBody>
      </p:sp>
      <p:sp>
        <p:nvSpPr>
          <p:cNvPr id="3" name="Content Placeholder 2"/>
          <p:cNvSpPr>
            <a:spLocks noGrp="1"/>
          </p:cNvSpPr>
          <p:nvPr>
            <p:ph sz="quarter" idx="1"/>
          </p:nvPr>
        </p:nvSpPr>
        <p:spPr>
          <a:xfrm>
            <a:off x="457200" y="1219200"/>
            <a:ext cx="7772400" cy="5181600"/>
          </a:xfrm>
        </p:spPr>
        <p:txBody>
          <a:bodyPr>
            <a:normAutofit/>
          </a:bodyPr>
          <a:lstStyle/>
          <a:p>
            <a:r>
              <a:rPr lang="en-US" dirty="0" err="1" smtClean="0"/>
              <a:t>Verilog</a:t>
            </a:r>
            <a:r>
              <a:rPr lang="en-US" dirty="0" smtClean="0"/>
              <a:t> Language has two primary data types:  </a:t>
            </a:r>
          </a:p>
          <a:p>
            <a:pPr marL="273050" indent="-47625">
              <a:buFont typeface="Wingdings" pitchFamily="2" charset="2"/>
              <a:buChar char="Ø"/>
            </a:pPr>
            <a:r>
              <a:rPr lang="en-US" b="1" dirty="0" smtClean="0"/>
              <a:t> Nets</a:t>
            </a:r>
            <a:r>
              <a:rPr lang="en-US" dirty="0" smtClean="0"/>
              <a:t> - represent structural connections between   </a:t>
            </a:r>
          </a:p>
          <a:p>
            <a:pPr marL="273050" indent="-47625">
              <a:buNone/>
            </a:pPr>
            <a:r>
              <a:rPr lang="en-US" dirty="0" smtClean="0"/>
              <a:t>    components.</a:t>
            </a:r>
          </a:p>
          <a:p>
            <a:pPr marL="273050" indent="-47625">
              <a:buFont typeface="Wingdings" pitchFamily="2" charset="2"/>
              <a:buChar char="Ø"/>
            </a:pPr>
            <a:r>
              <a:rPr lang="en-US" b="1" dirty="0" smtClean="0"/>
              <a:t> Registers</a:t>
            </a:r>
            <a:r>
              <a:rPr lang="en-US" dirty="0" smtClean="0"/>
              <a:t> - represent variables used to store data.</a:t>
            </a:r>
          </a:p>
          <a:p>
            <a:pPr marL="273050" indent="-47625">
              <a:buNone/>
            </a:pPr>
            <a:endParaRPr lang="en-US" sz="1050" dirty="0" smtClean="0"/>
          </a:p>
          <a:p>
            <a:r>
              <a:rPr lang="en-US" dirty="0" smtClean="0"/>
              <a:t>Every signal has a data type associated with it:  </a:t>
            </a:r>
          </a:p>
          <a:p>
            <a:pPr marL="273050" indent="-47625">
              <a:buFont typeface="Wingdings" pitchFamily="2" charset="2"/>
              <a:buChar char="Ø"/>
            </a:pPr>
            <a:r>
              <a:rPr lang="en-US" b="1" dirty="0" smtClean="0"/>
              <a:t> Explicitly declared</a:t>
            </a:r>
            <a:r>
              <a:rPr lang="en-US" dirty="0" smtClean="0"/>
              <a:t> with a declaration in your </a:t>
            </a:r>
            <a:r>
              <a:rPr lang="en-US" dirty="0" err="1" smtClean="0"/>
              <a:t>Verilog</a:t>
            </a:r>
            <a:r>
              <a:rPr lang="en-US" dirty="0" smtClean="0"/>
              <a:t>  </a:t>
            </a:r>
          </a:p>
          <a:p>
            <a:pPr marL="273050" indent="-47625">
              <a:buNone/>
            </a:pPr>
            <a:r>
              <a:rPr lang="en-US" dirty="0" smtClean="0"/>
              <a:t>     code.</a:t>
            </a:r>
          </a:p>
          <a:p>
            <a:pPr marL="273050" indent="-47625">
              <a:buFont typeface="Wingdings" pitchFamily="2" charset="2"/>
              <a:buChar char="Ø"/>
            </a:pPr>
            <a:r>
              <a:rPr lang="en-US" b="1" dirty="0" smtClean="0"/>
              <a:t> Implicitly declared</a:t>
            </a:r>
            <a:r>
              <a:rPr lang="en-US" dirty="0" smtClean="0"/>
              <a:t> with no declaration when used to </a:t>
            </a:r>
          </a:p>
          <a:p>
            <a:pPr marL="273050" indent="-47625">
              <a:buNone/>
            </a:pPr>
            <a:r>
              <a:rPr lang="en-US" dirty="0" smtClean="0"/>
              <a:t>    connect structural building blocks in your code. Implicit </a:t>
            </a:r>
          </a:p>
          <a:p>
            <a:pPr marL="273050" indent="-47625">
              <a:buNone/>
            </a:pPr>
            <a:r>
              <a:rPr lang="en-US" dirty="0" smtClean="0"/>
              <a:t>    declaration is always a net type "wire" and is one bit wide.</a:t>
            </a:r>
          </a:p>
          <a:p>
            <a:endParaRPr lang="en-US"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Register Data Types</a:t>
            </a:r>
            <a:endParaRPr lang="en-US" dirty="0"/>
          </a:p>
        </p:txBody>
      </p:sp>
      <p:sp>
        <p:nvSpPr>
          <p:cNvPr id="3" name="Content Placeholder 2"/>
          <p:cNvSpPr>
            <a:spLocks noGrp="1"/>
          </p:cNvSpPr>
          <p:nvPr>
            <p:ph sz="quarter" idx="1"/>
          </p:nvPr>
        </p:nvSpPr>
        <p:spPr>
          <a:xfrm>
            <a:off x="457200" y="1219200"/>
            <a:ext cx="8534400" cy="5181600"/>
          </a:xfrm>
        </p:spPr>
        <p:txBody>
          <a:bodyPr>
            <a:normAutofit/>
          </a:bodyPr>
          <a:lstStyle/>
          <a:p>
            <a:r>
              <a:rPr lang="en-US" sz="2400" dirty="0" smtClean="0"/>
              <a:t>Registers store the last value assigned to them until another assignment statement changes their value.</a:t>
            </a:r>
          </a:p>
          <a:p>
            <a:r>
              <a:rPr lang="en-US" sz="2400" dirty="0" smtClean="0"/>
              <a:t>Registers represent data storage constructs.</a:t>
            </a:r>
          </a:p>
          <a:p>
            <a:r>
              <a:rPr lang="en-US" sz="2400" dirty="0" smtClean="0"/>
              <a:t>You can create </a:t>
            </a:r>
            <a:r>
              <a:rPr lang="en-US" sz="2400" dirty="0" err="1" smtClean="0"/>
              <a:t>regs</a:t>
            </a:r>
            <a:r>
              <a:rPr lang="en-US" sz="2400" dirty="0" smtClean="0"/>
              <a:t> arrays called memories.</a:t>
            </a:r>
          </a:p>
          <a:p>
            <a:r>
              <a:rPr lang="en-US" sz="2400" dirty="0" smtClean="0"/>
              <a:t>register data types are used as variables in procedural blocks.</a:t>
            </a:r>
          </a:p>
          <a:p>
            <a:r>
              <a:rPr lang="en-US" sz="2400" dirty="0" smtClean="0"/>
              <a:t>A register data type is required if a signal is assigned a value within a procedural block</a:t>
            </a:r>
          </a:p>
          <a:p>
            <a:r>
              <a:rPr lang="en-US" sz="2400" dirty="0" smtClean="0"/>
              <a:t>Procedural blocks begin with keyword initial and always.</a:t>
            </a:r>
          </a:p>
          <a:p>
            <a:r>
              <a:rPr lang="en-US" sz="2400" dirty="0" smtClean="0"/>
              <a:t> </a:t>
            </a:r>
            <a:r>
              <a:rPr lang="en-US" sz="2400" dirty="0" err="1" smtClean="0"/>
              <a:t>reg</a:t>
            </a:r>
            <a:r>
              <a:rPr lang="en-US" sz="2400" dirty="0" smtClean="0"/>
              <a:t> [3:0] A;            </a:t>
            </a:r>
            <a:r>
              <a:rPr lang="en-US" sz="1800" dirty="0" smtClean="0"/>
              <a:t>// A is signal unsigned by default of width 4 bits.</a:t>
            </a:r>
            <a:endParaRPr lang="en-US" sz="2400" dirty="0" smtClean="0"/>
          </a:p>
          <a:p>
            <a:r>
              <a:rPr lang="en-US" sz="2400" dirty="0" err="1" smtClean="0"/>
              <a:t>reg</a:t>
            </a:r>
            <a:r>
              <a:rPr lang="en-US" sz="2400" dirty="0" smtClean="0"/>
              <a:t> signed[3:0] B;   </a:t>
            </a:r>
            <a:r>
              <a:rPr lang="en-US" sz="1800" dirty="0" smtClean="0"/>
              <a:t>// B is signal signed represented in 2’s complement of width 4 bits.</a:t>
            </a:r>
            <a:endParaRPr lang="en-US" sz="2400" dirty="0" smtClean="0"/>
          </a:p>
          <a:p>
            <a:r>
              <a:rPr lang="en-US" sz="2400" dirty="0" smtClean="0"/>
              <a:t>integer C;               </a:t>
            </a:r>
            <a:r>
              <a:rPr lang="en-US" sz="1800" dirty="0" smtClean="0"/>
              <a:t>//C is signed variable of 32 bits.      </a:t>
            </a:r>
          </a:p>
          <a:p>
            <a:r>
              <a:rPr lang="en-US" sz="2400" b="1" dirty="0" smtClean="0"/>
              <a:t>Note : </a:t>
            </a:r>
            <a:r>
              <a:rPr lang="en-US" sz="2400" dirty="0" smtClean="0"/>
              <a:t>Of all register types, </a:t>
            </a:r>
            <a:r>
              <a:rPr lang="en-US" sz="2400" dirty="0" err="1" smtClean="0"/>
              <a:t>reg</a:t>
            </a:r>
            <a:r>
              <a:rPr lang="en-US" sz="2400" dirty="0" smtClean="0"/>
              <a:t> is the one which is most widely used.</a:t>
            </a:r>
          </a:p>
          <a:p>
            <a:pPr>
              <a:buNone/>
            </a:pPr>
            <a:endParaRPr lang="en-US" dirty="0" smtClean="0"/>
          </a:p>
          <a:p>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839200" cy="792162"/>
          </a:xfrm>
        </p:spPr>
        <p:txBody>
          <a:bodyPr>
            <a:normAutofit fontScale="90000"/>
          </a:bodyPr>
          <a:lstStyle/>
          <a:p>
            <a:pPr algn="ctr"/>
            <a:r>
              <a:rPr lang="en-US" b="1" dirty="0" smtClean="0">
                <a:latin typeface="Perpetua (Body)"/>
              </a:rPr>
              <a:t>Signal Values and Comments in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219200"/>
            <a:ext cx="8534400" cy="5181600"/>
          </a:xfrm>
        </p:spPr>
        <p:txBody>
          <a:bodyPr>
            <a:normAutofit lnSpcReduction="10000"/>
          </a:bodyPr>
          <a:lstStyle/>
          <a:p>
            <a:pPr>
              <a:spcBef>
                <a:spcPts val="1200"/>
              </a:spcBef>
              <a:spcAft>
                <a:spcPts val="600"/>
              </a:spcAft>
            </a:pPr>
            <a:r>
              <a:rPr lang="en-US" sz="2800" dirty="0" smtClean="0">
                <a:latin typeface="Arial" pitchFamily="34" charset="0"/>
                <a:cs typeface="Arial" pitchFamily="34" charset="0"/>
              </a:rPr>
              <a:t>‘0’ represents low logic level or false condition. </a:t>
            </a:r>
          </a:p>
          <a:p>
            <a:pPr>
              <a:spcBef>
                <a:spcPts val="1200"/>
              </a:spcBef>
              <a:spcAft>
                <a:spcPts val="600"/>
              </a:spcAft>
            </a:pPr>
            <a:r>
              <a:rPr lang="en-US" sz="2800" dirty="0" smtClean="0">
                <a:latin typeface="Arial" pitchFamily="34" charset="0"/>
                <a:cs typeface="Arial" pitchFamily="34" charset="0"/>
              </a:rPr>
              <a:t>‘1’ represents high logic level or true condition.</a:t>
            </a:r>
          </a:p>
          <a:p>
            <a:pPr>
              <a:spcBef>
                <a:spcPts val="1200"/>
              </a:spcBef>
              <a:spcAft>
                <a:spcPts val="600"/>
              </a:spcAft>
            </a:pPr>
            <a:r>
              <a:rPr lang="en-US" sz="2800" dirty="0" smtClean="0">
                <a:latin typeface="Arial" pitchFamily="34" charset="0"/>
                <a:cs typeface="Arial" pitchFamily="34" charset="0"/>
              </a:rPr>
              <a:t>‘X’ represents unknown logic level. </a:t>
            </a:r>
          </a:p>
          <a:p>
            <a:pPr>
              <a:spcBef>
                <a:spcPts val="1200"/>
              </a:spcBef>
              <a:spcAft>
                <a:spcPts val="600"/>
              </a:spcAft>
            </a:pPr>
            <a:r>
              <a:rPr lang="en-US" sz="2800" dirty="0" smtClean="0">
                <a:latin typeface="Arial" pitchFamily="34" charset="0"/>
                <a:cs typeface="Arial" pitchFamily="34" charset="0"/>
              </a:rPr>
              <a:t>‘Z’ represents high impedance logic level.</a:t>
            </a:r>
          </a:p>
          <a:p>
            <a:r>
              <a:rPr lang="en-US" sz="2800" b="1" u="sng" dirty="0" smtClean="0"/>
              <a:t>Comments: </a:t>
            </a:r>
          </a:p>
          <a:p>
            <a:pPr>
              <a:buNone/>
            </a:pPr>
            <a:r>
              <a:rPr lang="en-US" sz="2800" b="1" dirty="0" smtClean="0"/>
              <a:t>     </a:t>
            </a:r>
            <a:r>
              <a:rPr lang="en-US" sz="2800" dirty="0" smtClean="0"/>
              <a:t>here are two forms to introduce comments.</a:t>
            </a:r>
          </a:p>
          <a:p>
            <a:pPr marL="273050" indent="192088">
              <a:buFont typeface="Wingdings" pitchFamily="2" charset="2"/>
              <a:buChar char="Ø"/>
            </a:pPr>
            <a:r>
              <a:rPr lang="en-US" sz="2800" dirty="0" smtClean="0"/>
              <a:t>  Single line comments begin with the token // and end with </a:t>
            </a:r>
          </a:p>
          <a:p>
            <a:pPr marL="273050" indent="192088">
              <a:buNone/>
            </a:pPr>
            <a:r>
              <a:rPr lang="en-US" sz="2800" dirty="0" smtClean="0"/>
              <a:t>  a carriage return</a:t>
            </a:r>
          </a:p>
          <a:p>
            <a:pPr marL="273050" indent="17463">
              <a:buFont typeface="Wingdings" pitchFamily="2" charset="2"/>
              <a:buChar char="Ø"/>
            </a:pPr>
            <a:r>
              <a:rPr lang="en-US" sz="2800" dirty="0" smtClean="0"/>
              <a:t> Multi line comments begin with the token /* and end with </a:t>
            </a:r>
          </a:p>
          <a:p>
            <a:pPr marL="273050" indent="17463">
              <a:buNone/>
            </a:pPr>
            <a:r>
              <a:rPr lang="en-US" sz="2800" dirty="0" smtClean="0"/>
              <a:t>    the token */</a:t>
            </a:r>
          </a:p>
          <a:p>
            <a:pPr>
              <a:spcBef>
                <a:spcPts val="1200"/>
              </a:spcBef>
              <a:spcAft>
                <a:spcPts val="600"/>
              </a:spcAft>
            </a:pPr>
            <a:endParaRPr lang="en-US" sz="2800" dirty="0" smtClean="0">
              <a:latin typeface="Arial" pitchFamily="34" charset="0"/>
              <a:cs typeface="Arial" pitchFamily="34" charset="0"/>
            </a:endParaRPr>
          </a:p>
          <a:p>
            <a:pPr>
              <a:buNone/>
            </a:pPr>
            <a:endParaRPr lang="en-US" dirty="0" smtClean="0"/>
          </a:p>
          <a:p>
            <a:endParaRPr lang="en-US" dirty="0" smtClean="0"/>
          </a:p>
          <a:p>
            <a:pPr>
              <a:buNone/>
            </a:pP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33600"/>
            <a:ext cx="7772400" cy="1143000"/>
          </a:xfrm>
        </p:spPr>
        <p:txBody>
          <a:bodyPr>
            <a:normAutofit/>
          </a:bodyPr>
          <a:lstStyle/>
          <a:p>
            <a:pPr algn="ctr"/>
            <a:r>
              <a:rPr lang="en-US" dirty="0" smtClean="0"/>
              <a:t>Quick Review</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smtClean="0">
                <a:latin typeface="Perpetua (Body)"/>
              </a:rPr>
              <a:t>Numbers in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219200"/>
            <a:ext cx="8534400" cy="5410200"/>
          </a:xfrm>
        </p:spPr>
        <p:txBody>
          <a:bodyPr>
            <a:normAutofit fontScale="70000" lnSpcReduction="20000"/>
          </a:bodyPr>
          <a:lstStyle/>
          <a:p>
            <a:r>
              <a:rPr lang="en-US" dirty="0" err="1" smtClean="0"/>
              <a:t>Verilog</a:t>
            </a:r>
            <a:r>
              <a:rPr lang="en-US" dirty="0" smtClean="0"/>
              <a:t> HDL allows integer numbers to be specified as  </a:t>
            </a:r>
          </a:p>
          <a:p>
            <a:r>
              <a:rPr lang="en-US" dirty="0" smtClean="0"/>
              <a:t>Sized or </a:t>
            </a:r>
            <a:r>
              <a:rPr lang="en-US" dirty="0" err="1" smtClean="0"/>
              <a:t>unsized</a:t>
            </a:r>
            <a:r>
              <a:rPr lang="en-US" dirty="0" smtClean="0"/>
              <a:t> numbers (</a:t>
            </a:r>
            <a:r>
              <a:rPr lang="en-US" dirty="0" err="1" smtClean="0"/>
              <a:t>Unsized</a:t>
            </a:r>
            <a:r>
              <a:rPr lang="en-US" dirty="0" smtClean="0"/>
              <a:t> size is 32 bits)</a:t>
            </a:r>
          </a:p>
          <a:p>
            <a:r>
              <a:rPr lang="en-US" dirty="0" smtClean="0"/>
              <a:t>In a radix of binary, octal, decimal, or hexadecimal</a:t>
            </a:r>
          </a:p>
          <a:p>
            <a:r>
              <a:rPr lang="en-US" dirty="0" smtClean="0"/>
              <a:t>Radix and hex digits (</a:t>
            </a:r>
            <a:r>
              <a:rPr lang="en-US" dirty="0" err="1" smtClean="0"/>
              <a:t>a,b,c,d,e,f</a:t>
            </a:r>
            <a:r>
              <a:rPr lang="en-US" dirty="0" smtClean="0"/>
              <a:t>) are case insensitive</a:t>
            </a:r>
          </a:p>
          <a:p>
            <a:r>
              <a:rPr lang="en-US" dirty="0" smtClean="0"/>
              <a:t>Spaces are allowed between the size, radix and value</a:t>
            </a:r>
          </a:p>
          <a:p>
            <a:r>
              <a:rPr lang="en-US" dirty="0" smtClean="0"/>
              <a:t>Syntax: &lt;size&gt;'&lt;radix&gt;&lt;value&gt;;</a:t>
            </a:r>
          </a:p>
          <a:p>
            <a:r>
              <a:rPr lang="en-US" dirty="0" smtClean="0"/>
              <a:t>Examples:</a:t>
            </a:r>
          </a:p>
          <a:p>
            <a:endParaRPr lang="en-US" sz="2800" dirty="0" smtClean="0"/>
          </a:p>
          <a:p>
            <a:pPr>
              <a:buNone/>
            </a:pPr>
            <a:endParaRPr lang="en-US" sz="2800" dirty="0" smtClean="0"/>
          </a:p>
          <a:p>
            <a:endParaRPr lang="en-US" sz="2800" dirty="0" smtClean="0"/>
          </a:p>
          <a:p>
            <a:endParaRPr lang="en-US" sz="2800" dirty="0" smtClean="0"/>
          </a:p>
          <a:p>
            <a:r>
              <a:rPr lang="en-US" dirty="0" err="1" smtClean="0"/>
              <a:t>Verilog</a:t>
            </a:r>
            <a:r>
              <a:rPr lang="en-US" dirty="0" smtClean="0"/>
              <a:t> expands &lt;value&gt; filling the specified &lt;size&gt; by working from right-to-left</a:t>
            </a:r>
          </a:p>
          <a:p>
            <a:r>
              <a:rPr lang="en-US" dirty="0" smtClean="0"/>
              <a:t>When &lt;size&gt; is smaller than &lt;value&gt;, then leftmost bits of &lt;value&gt; are truncated</a:t>
            </a:r>
          </a:p>
          <a:p>
            <a:r>
              <a:rPr lang="en-US" dirty="0" smtClean="0"/>
              <a:t>When &lt;size&gt; is larger than &lt;value&gt;, then leftmost bits are filled, based on the value of the leftmost bit in &lt;value&gt;.</a:t>
            </a:r>
          </a:p>
          <a:p>
            <a:pPr lvl="1"/>
            <a:r>
              <a:rPr lang="en-US" dirty="0" smtClean="0"/>
              <a:t>Leftmost '0' or '1' are filled with '0'</a:t>
            </a:r>
          </a:p>
          <a:p>
            <a:pPr lvl="1"/>
            <a:r>
              <a:rPr lang="en-US" dirty="0" smtClean="0"/>
              <a:t>Leftmost 'Z' are filled with 'Z'</a:t>
            </a:r>
          </a:p>
          <a:p>
            <a:pPr lvl="1"/>
            <a:r>
              <a:rPr lang="en-US" dirty="0" smtClean="0"/>
              <a:t>Leftmost 'X' are filled with 'X'</a:t>
            </a:r>
          </a:p>
          <a:p>
            <a:endParaRPr lang="en-US" sz="2800" dirty="0" smtClean="0"/>
          </a:p>
          <a:p>
            <a:pPr>
              <a:buNone/>
            </a:pPr>
            <a:endParaRPr lang="en-US" dirty="0" smtClean="0"/>
          </a:p>
          <a:p>
            <a:endParaRPr lang="en-US" dirty="0" smtClean="0"/>
          </a:p>
          <a:p>
            <a:pPr>
              <a:buNone/>
            </a:pPr>
            <a:endParaRPr lang="en-US" dirty="0" smtClean="0"/>
          </a:p>
          <a:p>
            <a:pPr>
              <a:buNone/>
            </a:pPr>
            <a:endParaRPr lang="en-US" dirty="0"/>
          </a:p>
        </p:txBody>
      </p:sp>
      <p:graphicFrame>
        <p:nvGraphicFramePr>
          <p:cNvPr id="4" name="Table 3"/>
          <p:cNvGraphicFramePr>
            <a:graphicFrameLocks noGrp="1"/>
          </p:cNvGraphicFramePr>
          <p:nvPr/>
        </p:nvGraphicFramePr>
        <p:xfrm>
          <a:off x="1905000" y="3124200"/>
          <a:ext cx="4800600" cy="1371600"/>
        </p:xfrm>
        <a:graphic>
          <a:graphicData uri="http://schemas.openxmlformats.org/drawingml/2006/table">
            <a:tbl>
              <a:tblPr firstRow="1" bandRow="1">
                <a:tableStyleId>{5C22544A-7EE6-4342-B048-85BDC9FD1C3A}</a:tableStyleId>
              </a:tblPr>
              <a:tblGrid>
                <a:gridCol w="1259174"/>
                <a:gridCol w="3541426"/>
              </a:tblGrid>
              <a:tr h="199333">
                <a:tc>
                  <a:txBody>
                    <a:bodyPr/>
                    <a:lstStyle/>
                    <a:p>
                      <a:pPr algn="ctr"/>
                      <a:r>
                        <a:rPr kumimoji="0" lang="en-US" sz="1200" b="1" i="0" kern="1200" dirty="0" smtClean="0">
                          <a:solidFill>
                            <a:schemeClr val="lt1"/>
                          </a:solidFill>
                          <a:latin typeface="Arial" pitchFamily="34" charset="0"/>
                          <a:ea typeface="+mn-ea"/>
                          <a:cs typeface="Arial" pitchFamily="34" charset="0"/>
                        </a:rPr>
                        <a:t>Integer</a:t>
                      </a:r>
                      <a:endParaRPr lang="en-US" sz="1200" dirty="0">
                        <a:latin typeface="Arial" pitchFamily="34" charset="0"/>
                        <a:cs typeface="Arial" pitchFamily="34" charset="0"/>
                      </a:endParaRPr>
                    </a:p>
                  </a:txBody>
                  <a:tcPr/>
                </a:tc>
                <a:tc>
                  <a:txBody>
                    <a:bodyPr/>
                    <a:lstStyle/>
                    <a:p>
                      <a:pPr algn="ctr"/>
                      <a:r>
                        <a:rPr lang="en-US" sz="1200" b="1" dirty="0">
                          <a:latin typeface="Arial"/>
                        </a:rPr>
                        <a:t>Stored as</a:t>
                      </a:r>
                      <a:endParaRPr lang="en-US" sz="1200" dirty="0"/>
                    </a:p>
                  </a:txBody>
                  <a:tcPr anchor="ctr"/>
                </a:tc>
              </a:tr>
              <a:tr h="199333">
                <a:tc>
                  <a:txBody>
                    <a:bodyPr/>
                    <a:lstStyle/>
                    <a:p>
                      <a:pPr algn="just"/>
                      <a:r>
                        <a:rPr lang="en-US" sz="1200" dirty="0"/>
                        <a:t>1</a:t>
                      </a:r>
                    </a:p>
                  </a:txBody>
                  <a:tcPr anchor="ctr"/>
                </a:tc>
                <a:tc>
                  <a:txBody>
                    <a:bodyPr/>
                    <a:lstStyle/>
                    <a:p>
                      <a:pPr algn="just"/>
                      <a:r>
                        <a:rPr lang="en-US" sz="1200" dirty="0"/>
                        <a:t>00000000000000000000000000000001</a:t>
                      </a:r>
                    </a:p>
                  </a:txBody>
                  <a:tcPr anchor="ctr"/>
                </a:tc>
              </a:tr>
              <a:tr h="199333">
                <a:tc>
                  <a:txBody>
                    <a:bodyPr/>
                    <a:lstStyle/>
                    <a:p>
                      <a:pPr algn="just"/>
                      <a:r>
                        <a:rPr lang="en-US" sz="1200"/>
                        <a:t>8'hAA</a:t>
                      </a:r>
                    </a:p>
                  </a:txBody>
                  <a:tcPr anchor="ctr"/>
                </a:tc>
                <a:tc>
                  <a:txBody>
                    <a:bodyPr/>
                    <a:lstStyle/>
                    <a:p>
                      <a:pPr algn="just"/>
                      <a:r>
                        <a:rPr lang="en-US" sz="1200" dirty="0"/>
                        <a:t>10101010</a:t>
                      </a:r>
                    </a:p>
                  </a:txBody>
                  <a:tcPr anchor="ctr"/>
                </a:tc>
              </a:tr>
              <a:tr h="199333">
                <a:tc>
                  <a:txBody>
                    <a:bodyPr/>
                    <a:lstStyle/>
                    <a:p>
                      <a:pPr algn="just"/>
                      <a:r>
                        <a:rPr lang="en-US" sz="1200"/>
                        <a:t>6'b10_0011</a:t>
                      </a:r>
                    </a:p>
                  </a:txBody>
                  <a:tcPr anchor="ctr"/>
                </a:tc>
                <a:tc>
                  <a:txBody>
                    <a:bodyPr/>
                    <a:lstStyle/>
                    <a:p>
                      <a:pPr algn="just"/>
                      <a:r>
                        <a:rPr lang="en-US" sz="1200" dirty="0"/>
                        <a:t>100011</a:t>
                      </a:r>
                    </a:p>
                  </a:txBody>
                  <a:tcPr anchor="ctr"/>
                </a:tc>
              </a:tr>
              <a:tr h="269469">
                <a:tc>
                  <a:txBody>
                    <a:bodyPr/>
                    <a:lstStyle/>
                    <a:p>
                      <a:pPr algn="just"/>
                      <a:r>
                        <a:rPr lang="en-US" sz="1200" dirty="0"/>
                        <a:t>'</a:t>
                      </a:r>
                      <a:r>
                        <a:rPr lang="en-US" sz="1200" dirty="0" err="1"/>
                        <a:t>hF</a:t>
                      </a:r>
                      <a:endParaRPr lang="en-US" sz="1200" dirty="0"/>
                    </a:p>
                  </a:txBody>
                  <a:tcPr anchor="ctr"/>
                </a:tc>
                <a:tc>
                  <a:txBody>
                    <a:bodyPr/>
                    <a:lstStyle/>
                    <a:p>
                      <a:pPr algn="just"/>
                      <a:r>
                        <a:rPr lang="en-US" sz="1200" dirty="0"/>
                        <a:t>00000000000000000000000000001111</a:t>
                      </a:r>
                    </a:p>
                  </a:txBody>
                  <a:tcPr anchor="ctr"/>
                </a:tc>
              </a:tr>
            </a:tbl>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err="1" smtClean="0">
                <a:latin typeface="Perpetua (Body)"/>
              </a:rPr>
              <a:t>Verilog</a:t>
            </a:r>
            <a:r>
              <a:rPr lang="en-US" b="1" dirty="0" smtClean="0">
                <a:latin typeface="Perpetua (Body)"/>
              </a:rPr>
              <a:t> Operators</a:t>
            </a:r>
            <a:endParaRPr lang="en-US" dirty="0"/>
          </a:p>
        </p:txBody>
      </p:sp>
      <p:sp>
        <p:nvSpPr>
          <p:cNvPr id="3" name="Content Placeholder 2"/>
          <p:cNvSpPr>
            <a:spLocks noGrp="1"/>
          </p:cNvSpPr>
          <p:nvPr>
            <p:ph sz="quarter" idx="1"/>
          </p:nvPr>
        </p:nvSpPr>
        <p:spPr>
          <a:xfrm>
            <a:off x="457200" y="1219200"/>
            <a:ext cx="7772400" cy="5181600"/>
          </a:xfrm>
        </p:spPr>
        <p:txBody>
          <a:bodyPr>
            <a:normAutofit/>
          </a:bodyPr>
          <a:lstStyle/>
          <a:p>
            <a:endParaRPr lang="en-US"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Table 4"/>
          <p:cNvGraphicFramePr>
            <a:graphicFrameLocks noGrp="1"/>
          </p:cNvGraphicFramePr>
          <p:nvPr/>
        </p:nvGraphicFramePr>
        <p:xfrm>
          <a:off x="337280" y="1113020"/>
          <a:ext cx="8534400" cy="5486400"/>
        </p:xfrm>
        <a:graphic>
          <a:graphicData uri="http://schemas.openxmlformats.org/drawingml/2006/table">
            <a:tbl>
              <a:tblPr firstRow="1" bandRow="1">
                <a:tableStyleId>{5C22544A-7EE6-4342-B048-85BDC9FD1C3A}</a:tableStyleId>
              </a:tblPr>
              <a:tblGrid>
                <a:gridCol w="1828800"/>
                <a:gridCol w="2133600"/>
                <a:gridCol w="2286000"/>
                <a:gridCol w="2286000"/>
              </a:tblGrid>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Operator Type</a:t>
                      </a: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Operator Symbol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Operation Performed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Number of Operands</a:t>
                      </a:r>
                    </a:p>
                  </a:txBody>
                  <a:tcPr/>
                </a:tc>
              </a:tr>
              <a:tr h="1295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Arithmetic</a:t>
                      </a:r>
                    </a:p>
                  </a:txBody>
                  <a:tcPr/>
                </a:tc>
                <a:tc>
                  <a:txBody>
                    <a:bodyPr/>
                    <a:lstStyle/>
                    <a:p>
                      <a:r>
                        <a:rPr lang="en-US" sz="1800" dirty="0" smtClean="0"/>
                        <a:t>*</a:t>
                      </a:r>
                    </a:p>
                    <a:p>
                      <a:r>
                        <a:rPr lang="en-US" sz="1800" dirty="0" smtClean="0"/>
                        <a:t>/</a:t>
                      </a:r>
                    </a:p>
                    <a:p>
                      <a:r>
                        <a:rPr lang="en-US" sz="1800" dirty="0" smtClean="0"/>
                        <a:t>+</a:t>
                      </a:r>
                    </a:p>
                    <a:p>
                      <a:r>
                        <a:rPr lang="en-US" sz="1800" dirty="0" smtClean="0"/>
                        <a:t>-</a:t>
                      </a:r>
                    </a:p>
                    <a:p>
                      <a:r>
                        <a:rPr lang="en-US" sz="1800" dirty="0" smtClean="0"/>
                        <a:t>%</a:t>
                      </a:r>
                    </a:p>
                    <a:p>
                      <a:r>
                        <a:rPr lang="en-US" sz="1800" dirty="0" smtClean="0"/>
                        <a:t>**</a:t>
                      </a:r>
                    </a:p>
                  </a:txBody>
                  <a:tcPr/>
                </a:tc>
                <a:tc>
                  <a:txBody>
                    <a:bodyPr/>
                    <a:lstStyle/>
                    <a:p>
                      <a:r>
                        <a:rPr lang="en-US" sz="1800" dirty="0" smtClean="0"/>
                        <a:t>multiply</a:t>
                      </a:r>
                    </a:p>
                    <a:p>
                      <a:r>
                        <a:rPr lang="en-US" sz="1800" dirty="0" smtClean="0"/>
                        <a:t>divide</a:t>
                      </a:r>
                    </a:p>
                    <a:p>
                      <a:r>
                        <a:rPr lang="en-US" sz="1800" dirty="0" smtClean="0"/>
                        <a:t>add</a:t>
                      </a:r>
                    </a:p>
                    <a:p>
                      <a:r>
                        <a:rPr lang="en-US" sz="1800" dirty="0" smtClean="0"/>
                        <a:t>subtract</a:t>
                      </a:r>
                    </a:p>
                    <a:p>
                      <a:r>
                        <a:rPr lang="en-US" sz="1800" dirty="0" smtClean="0"/>
                        <a:t>modulus</a:t>
                      </a:r>
                    </a:p>
                    <a:p>
                      <a:r>
                        <a:rPr lang="en-US" sz="1800" dirty="0" smtClean="0"/>
                        <a:t>power (exponent)</a:t>
                      </a:r>
                      <a:endParaRPr lang="en-US" sz="1800" dirty="0"/>
                    </a:p>
                  </a:txBody>
                  <a:tcPr/>
                </a:tc>
                <a:tc>
                  <a:txBody>
                    <a:bodyPr/>
                    <a:lstStyle/>
                    <a:p>
                      <a:r>
                        <a:rPr lang="en-US" sz="1800" dirty="0" smtClean="0"/>
                        <a:t>two</a:t>
                      </a:r>
                    </a:p>
                    <a:p>
                      <a:r>
                        <a:rPr lang="en-US" sz="1800" dirty="0" smtClean="0"/>
                        <a:t>two</a:t>
                      </a:r>
                    </a:p>
                    <a:p>
                      <a:r>
                        <a:rPr lang="en-US" sz="1800" dirty="0" smtClean="0"/>
                        <a:t>two</a:t>
                      </a:r>
                    </a:p>
                    <a:p>
                      <a:r>
                        <a:rPr lang="en-US" sz="1800" dirty="0" smtClean="0"/>
                        <a:t>two</a:t>
                      </a:r>
                    </a:p>
                    <a:p>
                      <a:r>
                        <a:rPr lang="en-US" sz="1800" dirty="0" smtClean="0"/>
                        <a:t>two</a:t>
                      </a:r>
                    </a:p>
                    <a:p>
                      <a:r>
                        <a:rPr lang="en-US" sz="1800" dirty="0" smtClean="0"/>
                        <a:t>two</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Logical</a:t>
                      </a:r>
                    </a:p>
                  </a:txBody>
                  <a:tcPr/>
                </a:tc>
                <a:tc>
                  <a:txBody>
                    <a:bodyPr/>
                    <a:lstStyle/>
                    <a:p>
                      <a:r>
                        <a:rPr lang="en-US" sz="1800" dirty="0" smtClean="0"/>
                        <a:t>!</a:t>
                      </a:r>
                    </a:p>
                    <a:p>
                      <a:r>
                        <a:rPr lang="en-US" sz="1800" dirty="0" smtClean="0"/>
                        <a:t>&amp;&amp;</a:t>
                      </a:r>
                    </a:p>
                    <a:p>
                      <a:r>
                        <a:rPr lang="en-US" sz="1800" dirty="0" smtClean="0"/>
                        <a:t>||</a:t>
                      </a:r>
                    </a:p>
                  </a:txBody>
                  <a:tcPr/>
                </a:tc>
                <a:tc>
                  <a:txBody>
                    <a:bodyPr/>
                    <a:lstStyle/>
                    <a:p>
                      <a:r>
                        <a:rPr lang="en-US" sz="1800" dirty="0" smtClean="0"/>
                        <a:t>logical negation</a:t>
                      </a:r>
                    </a:p>
                    <a:p>
                      <a:r>
                        <a:rPr lang="en-US" sz="1800" dirty="0" smtClean="0"/>
                        <a:t>logical and</a:t>
                      </a:r>
                    </a:p>
                    <a:p>
                      <a:r>
                        <a:rPr lang="en-US" sz="1800" dirty="0" smtClean="0"/>
                        <a:t>logical or</a:t>
                      </a:r>
                    </a:p>
                  </a:txBody>
                  <a:tcPr/>
                </a:tc>
                <a:tc>
                  <a:txBody>
                    <a:bodyPr/>
                    <a:lstStyle/>
                    <a:p>
                      <a:r>
                        <a:rPr lang="en-US" sz="1800" dirty="0" smtClean="0"/>
                        <a:t>one</a:t>
                      </a:r>
                    </a:p>
                    <a:p>
                      <a:r>
                        <a:rPr lang="en-US" sz="1800" dirty="0" smtClean="0"/>
                        <a:t>two</a:t>
                      </a:r>
                    </a:p>
                    <a:p>
                      <a:r>
                        <a:rPr lang="en-US" sz="1800" dirty="0" smtClean="0"/>
                        <a:t>two</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Relational</a:t>
                      </a:r>
                    </a:p>
                    <a:p>
                      <a:endParaRPr lang="en-US" sz="1800" dirty="0"/>
                    </a:p>
                  </a:txBody>
                  <a:tcPr/>
                </a:tc>
                <a:tc>
                  <a:txBody>
                    <a:bodyPr/>
                    <a:lstStyle/>
                    <a:p>
                      <a:r>
                        <a:rPr lang="en-US" sz="1800" dirty="0" smtClean="0"/>
                        <a:t>&gt;</a:t>
                      </a:r>
                    </a:p>
                    <a:p>
                      <a:r>
                        <a:rPr lang="en-US" sz="1800" dirty="0" smtClean="0"/>
                        <a:t>&lt;</a:t>
                      </a:r>
                    </a:p>
                    <a:p>
                      <a:r>
                        <a:rPr lang="en-US" sz="1800" dirty="0" smtClean="0"/>
                        <a:t>&gt;=</a:t>
                      </a:r>
                    </a:p>
                    <a:p>
                      <a:r>
                        <a:rPr lang="en-US" sz="1800" dirty="0" smtClean="0"/>
                        <a:t>&lt;=</a:t>
                      </a:r>
                    </a:p>
                  </a:txBody>
                  <a:tcPr/>
                </a:tc>
                <a:tc>
                  <a:txBody>
                    <a:bodyPr/>
                    <a:lstStyle/>
                    <a:p>
                      <a:r>
                        <a:rPr lang="en-US" sz="1800" dirty="0" smtClean="0"/>
                        <a:t>greater than</a:t>
                      </a:r>
                    </a:p>
                    <a:p>
                      <a:r>
                        <a:rPr lang="en-US" sz="1800" dirty="0" smtClean="0"/>
                        <a:t>less than</a:t>
                      </a:r>
                    </a:p>
                    <a:p>
                      <a:r>
                        <a:rPr lang="en-US" sz="1800" dirty="0" smtClean="0"/>
                        <a:t>greater than or equal</a:t>
                      </a:r>
                    </a:p>
                    <a:p>
                      <a:r>
                        <a:rPr lang="en-US" sz="1800" dirty="0" smtClean="0"/>
                        <a:t>less than or equal</a:t>
                      </a:r>
                    </a:p>
                  </a:txBody>
                  <a:tcPr/>
                </a:tc>
                <a:tc>
                  <a:txBody>
                    <a:bodyPr/>
                    <a:lstStyle/>
                    <a:p>
                      <a:r>
                        <a:rPr lang="en-US" sz="1800" dirty="0" smtClean="0"/>
                        <a:t>two</a:t>
                      </a:r>
                    </a:p>
                    <a:p>
                      <a:r>
                        <a:rPr lang="en-US" sz="1800" dirty="0" smtClean="0"/>
                        <a:t>two</a:t>
                      </a:r>
                    </a:p>
                    <a:p>
                      <a:r>
                        <a:rPr lang="en-US" sz="1800" dirty="0" smtClean="0"/>
                        <a:t>two</a:t>
                      </a:r>
                    </a:p>
                    <a:p>
                      <a:r>
                        <a:rPr lang="en-US" sz="1800" dirty="0" smtClean="0"/>
                        <a:t>two</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t>Equality</a:t>
                      </a:r>
                    </a:p>
                  </a:txBody>
                  <a:tcPr/>
                </a:tc>
                <a:tc>
                  <a:txBody>
                    <a:bodyPr/>
                    <a:lstStyle/>
                    <a:p>
                      <a:r>
                        <a:rPr lang="en-US" sz="1800" dirty="0" smtClean="0"/>
                        <a:t>==</a:t>
                      </a:r>
                    </a:p>
                    <a:p>
                      <a:r>
                        <a:rPr lang="en-US" sz="1800" dirty="0" smtClean="0"/>
                        <a:t>!=</a:t>
                      </a:r>
                    </a:p>
                  </a:txBody>
                  <a:tcPr/>
                </a:tc>
                <a:tc>
                  <a:txBody>
                    <a:bodyPr/>
                    <a:lstStyle/>
                    <a:p>
                      <a:r>
                        <a:rPr lang="en-US" sz="1800" dirty="0" smtClean="0"/>
                        <a:t>equality</a:t>
                      </a:r>
                    </a:p>
                    <a:p>
                      <a:r>
                        <a:rPr lang="en-US" sz="1800" dirty="0" smtClean="0"/>
                        <a:t>Inequality</a:t>
                      </a:r>
                    </a:p>
                    <a:p>
                      <a:r>
                        <a:rPr lang="en-US" dirty="0" smtClean="0"/>
                        <a:t>case equality</a:t>
                      </a:r>
                    </a:p>
                    <a:p>
                      <a:r>
                        <a:rPr lang="en-US" dirty="0" smtClean="0"/>
                        <a:t>case inequality</a:t>
                      </a:r>
                    </a:p>
                  </a:txBody>
                  <a:tcPr/>
                </a:tc>
                <a:tc>
                  <a:txBody>
                    <a:bodyPr/>
                    <a:lstStyle/>
                    <a:p>
                      <a:r>
                        <a:rPr lang="en-US" sz="1800" dirty="0" smtClean="0"/>
                        <a:t>two</a:t>
                      </a:r>
                    </a:p>
                    <a:p>
                      <a:r>
                        <a:rPr lang="en-US" sz="1800" dirty="0" smtClean="0"/>
                        <a:t>Two</a:t>
                      </a:r>
                    </a:p>
                    <a:p>
                      <a:r>
                        <a:rPr lang="en-US" dirty="0" smtClean="0"/>
                        <a:t>two</a:t>
                      </a:r>
                    </a:p>
                    <a:p>
                      <a:r>
                        <a:rPr lang="en-US" dirty="0" smtClean="0"/>
                        <a:t>two</a:t>
                      </a:r>
                    </a:p>
                  </a:txBody>
                  <a:tcPr/>
                </a:tc>
              </a:tr>
            </a:tbl>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74638"/>
            <a:ext cx="7772400" cy="792162"/>
          </a:xfrm>
        </p:spPr>
        <p:txBody>
          <a:bodyPr>
            <a:normAutofit/>
          </a:bodyPr>
          <a:lstStyle/>
          <a:p>
            <a:pPr algn="ctr"/>
            <a:r>
              <a:rPr lang="en-US" b="1" dirty="0" err="1" smtClean="0">
                <a:latin typeface="Perpetua (Body)"/>
              </a:rPr>
              <a:t>Verilog</a:t>
            </a:r>
            <a:r>
              <a:rPr lang="en-US" b="1" dirty="0" smtClean="0">
                <a:latin typeface="Perpetua (Body)"/>
              </a:rPr>
              <a:t> Operators Cont’</a:t>
            </a:r>
            <a:endParaRPr lang="en-US" dirty="0"/>
          </a:p>
        </p:txBody>
      </p:sp>
      <p:sp>
        <p:nvSpPr>
          <p:cNvPr id="3" name="Content Placeholder 2"/>
          <p:cNvSpPr>
            <a:spLocks noGrp="1"/>
          </p:cNvSpPr>
          <p:nvPr>
            <p:ph sz="quarter" idx="1"/>
          </p:nvPr>
        </p:nvSpPr>
        <p:spPr>
          <a:xfrm>
            <a:off x="457200" y="1219200"/>
            <a:ext cx="7772400" cy="5181600"/>
          </a:xfrm>
        </p:spPr>
        <p:txBody>
          <a:bodyPr>
            <a:normAutofit/>
          </a:bodyPr>
          <a:lstStyle/>
          <a:p>
            <a:endParaRPr lang="en-US"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graphicFrame>
        <p:nvGraphicFramePr>
          <p:cNvPr id="5" name="Table 4"/>
          <p:cNvGraphicFramePr>
            <a:graphicFrameLocks noGrp="1"/>
          </p:cNvGraphicFramePr>
          <p:nvPr/>
        </p:nvGraphicFramePr>
        <p:xfrm>
          <a:off x="337280" y="1036820"/>
          <a:ext cx="8534400" cy="5582920"/>
        </p:xfrm>
        <a:graphic>
          <a:graphicData uri="http://schemas.openxmlformats.org/drawingml/2006/table">
            <a:tbl>
              <a:tblPr firstRow="1" bandRow="1">
                <a:tableStyleId>{5C22544A-7EE6-4342-B048-85BDC9FD1C3A}</a:tableStyleId>
              </a:tblPr>
              <a:tblGrid>
                <a:gridCol w="1828800"/>
                <a:gridCol w="2133600"/>
                <a:gridCol w="2286000"/>
                <a:gridCol w="2286000"/>
              </a:tblGrid>
              <a:tr h="4572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Operator Type</a:t>
                      </a:r>
                    </a:p>
                  </a:txBody>
                  <a:tcPr marL="0" marR="0" marT="0" marB="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Operator Symbol</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Operation Performed</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Number of Operands</a:t>
                      </a:r>
                    </a:p>
                  </a:txBody>
                  <a:tcPr/>
                </a:tc>
              </a:tr>
              <a:tr h="1295400">
                <a:tc>
                  <a:txBody>
                    <a:bodyPr/>
                    <a:lstStyle/>
                    <a:p>
                      <a:r>
                        <a:rPr lang="en-US" dirty="0" smtClean="0"/>
                        <a:t>Bitwise</a:t>
                      </a:r>
                      <a:endParaRPr lang="en-US" dirty="0"/>
                    </a:p>
                  </a:txBody>
                  <a:tcPr/>
                </a:tc>
                <a:tc>
                  <a:txBody>
                    <a:bodyPr/>
                    <a:lstStyle/>
                    <a:p>
                      <a:r>
                        <a:rPr lang="en-US" dirty="0" smtClean="0"/>
                        <a:t>~</a:t>
                      </a:r>
                    </a:p>
                    <a:p>
                      <a:r>
                        <a:rPr lang="en-US" dirty="0" smtClean="0"/>
                        <a:t>&amp;</a:t>
                      </a:r>
                    </a:p>
                    <a:p>
                      <a:r>
                        <a:rPr lang="en-US" dirty="0" smtClean="0"/>
                        <a:t>|</a:t>
                      </a:r>
                    </a:p>
                    <a:p>
                      <a:r>
                        <a:rPr lang="en-US" dirty="0" smtClean="0"/>
                        <a:t>^</a:t>
                      </a:r>
                    </a:p>
                    <a:p>
                      <a:r>
                        <a:rPr lang="en-US" dirty="0" smtClean="0"/>
                        <a:t>^~ or ~^</a:t>
                      </a:r>
                      <a:endParaRPr lang="en-US" dirty="0"/>
                    </a:p>
                  </a:txBody>
                  <a:tcPr/>
                </a:tc>
                <a:tc>
                  <a:txBody>
                    <a:bodyPr/>
                    <a:lstStyle/>
                    <a:p>
                      <a:r>
                        <a:rPr lang="en-US" dirty="0" smtClean="0"/>
                        <a:t>bitwise negation</a:t>
                      </a:r>
                    </a:p>
                    <a:p>
                      <a:r>
                        <a:rPr lang="en-US" dirty="0" smtClean="0"/>
                        <a:t>bitwise and</a:t>
                      </a:r>
                    </a:p>
                    <a:p>
                      <a:r>
                        <a:rPr lang="en-US" dirty="0" smtClean="0"/>
                        <a:t>bitwise or</a:t>
                      </a:r>
                    </a:p>
                    <a:p>
                      <a:r>
                        <a:rPr lang="en-US" dirty="0" smtClean="0"/>
                        <a:t>bitwise </a:t>
                      </a:r>
                      <a:r>
                        <a:rPr lang="en-US" dirty="0" err="1" smtClean="0"/>
                        <a:t>xor</a:t>
                      </a:r>
                      <a:endParaRPr lang="en-US" dirty="0" smtClean="0"/>
                    </a:p>
                    <a:p>
                      <a:r>
                        <a:rPr lang="en-US" dirty="0" smtClean="0"/>
                        <a:t>bitwise </a:t>
                      </a:r>
                      <a:r>
                        <a:rPr lang="en-US" dirty="0" err="1" smtClean="0"/>
                        <a:t>xnor</a:t>
                      </a:r>
                      <a:endParaRPr lang="en-US" dirty="0"/>
                    </a:p>
                  </a:txBody>
                  <a:tcPr/>
                </a:tc>
                <a:tc>
                  <a:txBody>
                    <a:bodyPr/>
                    <a:lstStyle/>
                    <a:p>
                      <a:r>
                        <a:rPr lang="en-US" dirty="0" smtClean="0"/>
                        <a:t>one</a:t>
                      </a:r>
                    </a:p>
                    <a:p>
                      <a:r>
                        <a:rPr lang="en-US" dirty="0" smtClean="0"/>
                        <a:t>two</a:t>
                      </a:r>
                    </a:p>
                    <a:p>
                      <a:r>
                        <a:rPr lang="en-US" dirty="0" smtClean="0"/>
                        <a:t>two</a:t>
                      </a:r>
                    </a:p>
                    <a:p>
                      <a:r>
                        <a:rPr lang="en-US" dirty="0" smtClean="0"/>
                        <a:t>two</a:t>
                      </a:r>
                    </a:p>
                    <a:p>
                      <a:r>
                        <a:rPr lang="en-US" dirty="0" smtClean="0"/>
                        <a:t>two</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Reduction</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smtClean="0"/>
                    </a:p>
                  </a:txBody>
                  <a:tcPr/>
                </a:tc>
                <a:tc>
                  <a:txBody>
                    <a:bodyPr/>
                    <a:lstStyle/>
                    <a:p>
                      <a:r>
                        <a:rPr lang="en-US" dirty="0" smtClean="0"/>
                        <a:t>&amp;</a:t>
                      </a:r>
                    </a:p>
                    <a:p>
                      <a:r>
                        <a:rPr lang="en-US" dirty="0" smtClean="0"/>
                        <a:t>~&amp;</a:t>
                      </a:r>
                    </a:p>
                    <a:p>
                      <a:r>
                        <a:rPr lang="en-US" dirty="0" smtClean="0"/>
                        <a:t>|</a:t>
                      </a:r>
                    </a:p>
                    <a:p>
                      <a:r>
                        <a:rPr lang="en-US" dirty="0" smtClean="0"/>
                        <a:t>~|</a:t>
                      </a:r>
                    </a:p>
                    <a:p>
                      <a:r>
                        <a:rPr lang="en-US" dirty="0" smtClean="0"/>
                        <a:t>^</a:t>
                      </a:r>
                    </a:p>
                    <a:p>
                      <a:r>
                        <a:rPr lang="en-US" dirty="0" smtClean="0"/>
                        <a:t>^~ or ~^</a:t>
                      </a:r>
                      <a:endParaRPr lang="en-US" dirty="0"/>
                    </a:p>
                  </a:txBody>
                  <a:tcPr/>
                </a:tc>
                <a:tc>
                  <a:txBody>
                    <a:bodyPr/>
                    <a:lstStyle/>
                    <a:p>
                      <a:r>
                        <a:rPr lang="en-US" dirty="0" smtClean="0"/>
                        <a:t>reduction and</a:t>
                      </a:r>
                    </a:p>
                    <a:p>
                      <a:r>
                        <a:rPr lang="en-US" dirty="0" smtClean="0"/>
                        <a:t>reduction </a:t>
                      </a:r>
                      <a:r>
                        <a:rPr lang="en-US" dirty="0" err="1" smtClean="0"/>
                        <a:t>nand</a:t>
                      </a:r>
                      <a:endParaRPr lang="en-US" dirty="0" smtClean="0"/>
                    </a:p>
                    <a:p>
                      <a:r>
                        <a:rPr lang="en-US" dirty="0" smtClean="0"/>
                        <a:t>reduction or</a:t>
                      </a:r>
                    </a:p>
                    <a:p>
                      <a:r>
                        <a:rPr lang="en-US" dirty="0" smtClean="0"/>
                        <a:t>reduction nor</a:t>
                      </a:r>
                    </a:p>
                    <a:p>
                      <a:r>
                        <a:rPr lang="en-US" dirty="0" smtClean="0"/>
                        <a:t>reduction </a:t>
                      </a:r>
                      <a:r>
                        <a:rPr lang="en-US" dirty="0" err="1" smtClean="0"/>
                        <a:t>xor</a:t>
                      </a:r>
                      <a:endParaRPr lang="en-US" dirty="0" smtClean="0"/>
                    </a:p>
                    <a:p>
                      <a:r>
                        <a:rPr lang="en-US" dirty="0" smtClean="0"/>
                        <a:t>reduction </a:t>
                      </a:r>
                      <a:r>
                        <a:rPr lang="en-US" dirty="0" err="1" smtClean="0"/>
                        <a:t>xnor</a:t>
                      </a:r>
                      <a:endParaRPr lang="en-US" dirty="0"/>
                    </a:p>
                  </a:txBody>
                  <a:tcPr/>
                </a:tc>
                <a:tc>
                  <a:txBody>
                    <a:bodyPr/>
                    <a:lstStyle/>
                    <a:p>
                      <a:r>
                        <a:rPr lang="en-US" dirty="0" smtClean="0"/>
                        <a:t>one</a:t>
                      </a:r>
                    </a:p>
                    <a:p>
                      <a:r>
                        <a:rPr lang="en-US" dirty="0" smtClean="0"/>
                        <a:t>one</a:t>
                      </a:r>
                    </a:p>
                    <a:p>
                      <a:r>
                        <a:rPr lang="en-US" dirty="0" smtClean="0"/>
                        <a:t>one</a:t>
                      </a:r>
                    </a:p>
                    <a:p>
                      <a:r>
                        <a:rPr lang="en-US" dirty="0" smtClean="0"/>
                        <a:t>one</a:t>
                      </a:r>
                    </a:p>
                    <a:p>
                      <a:r>
                        <a:rPr lang="en-US" dirty="0" smtClean="0"/>
                        <a:t>one</a:t>
                      </a:r>
                    </a:p>
                    <a:p>
                      <a:r>
                        <a:rPr lang="en-US" dirty="0" smtClean="0"/>
                        <a:t>one</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Shift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800" dirty="0" smtClean="0"/>
                    </a:p>
                    <a:p>
                      <a:endParaRPr lang="en-US" sz="1800" dirty="0"/>
                    </a:p>
                  </a:txBody>
                  <a:tcPr/>
                </a:tc>
                <a:tc>
                  <a:txBody>
                    <a:bodyPr/>
                    <a:lstStyle/>
                    <a:p>
                      <a:r>
                        <a:rPr lang="en-US" dirty="0" smtClean="0"/>
                        <a:t>&gt;&gt;</a:t>
                      </a:r>
                    </a:p>
                    <a:p>
                      <a:r>
                        <a:rPr lang="en-US" dirty="0" smtClean="0"/>
                        <a:t>&lt;&lt;</a:t>
                      </a:r>
                    </a:p>
                    <a:p>
                      <a:r>
                        <a:rPr lang="en-US" dirty="0" smtClean="0"/>
                        <a:t>&gt;&gt;&gt;</a:t>
                      </a:r>
                    </a:p>
                    <a:p>
                      <a:r>
                        <a:rPr lang="en-US" dirty="0" smtClean="0"/>
                        <a:t>&lt;&lt;&lt;</a:t>
                      </a:r>
                      <a:endParaRPr lang="en-US" dirty="0"/>
                    </a:p>
                  </a:txBody>
                  <a:tcPr/>
                </a:tc>
                <a:tc>
                  <a:txBody>
                    <a:bodyPr/>
                    <a:lstStyle/>
                    <a:p>
                      <a:r>
                        <a:rPr lang="en-US" dirty="0" smtClean="0"/>
                        <a:t>Right shift</a:t>
                      </a:r>
                    </a:p>
                    <a:p>
                      <a:r>
                        <a:rPr lang="en-US" dirty="0" smtClean="0"/>
                        <a:t>Left shift</a:t>
                      </a:r>
                    </a:p>
                    <a:p>
                      <a:r>
                        <a:rPr lang="en-US" dirty="0" smtClean="0"/>
                        <a:t>Arithmetic right shift</a:t>
                      </a:r>
                    </a:p>
                    <a:p>
                      <a:r>
                        <a:rPr lang="en-US" dirty="0" smtClean="0"/>
                        <a:t>Arithmetic left shift</a:t>
                      </a:r>
                      <a:endParaRPr lang="en-US" dirty="0"/>
                    </a:p>
                  </a:txBody>
                  <a:tcPr/>
                </a:tc>
                <a:tc>
                  <a:txBody>
                    <a:bodyPr/>
                    <a:lstStyle/>
                    <a:p>
                      <a:r>
                        <a:rPr lang="en-US" sz="1800" dirty="0" smtClean="0"/>
                        <a:t>two</a:t>
                      </a:r>
                    </a:p>
                    <a:p>
                      <a:r>
                        <a:rPr lang="en-US" sz="1800" dirty="0" smtClean="0"/>
                        <a:t>two</a:t>
                      </a:r>
                    </a:p>
                    <a:p>
                      <a:r>
                        <a:rPr lang="en-US" sz="1800" dirty="0" smtClean="0"/>
                        <a:t>two</a:t>
                      </a:r>
                    </a:p>
                    <a:p>
                      <a:r>
                        <a:rPr lang="en-US" sz="1800" dirty="0" smtClean="0"/>
                        <a:t>two</a:t>
                      </a:r>
                    </a:p>
                  </a:txBody>
                  <a:tcPr/>
                </a:tc>
              </a:tr>
              <a:tr h="28906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Concatenation</a:t>
                      </a:r>
                    </a:p>
                  </a:txBody>
                  <a:tcPr/>
                </a:tc>
                <a:tc>
                  <a:txBody>
                    <a:bodyPr/>
                    <a:lstStyle/>
                    <a:p>
                      <a:r>
                        <a:rPr lang="en-US" dirty="0" smtClean="0"/>
                        <a:t>{ }</a:t>
                      </a:r>
                      <a:endParaRPr lang="en-US" dirty="0"/>
                    </a:p>
                  </a:txBody>
                  <a:tcPr/>
                </a:tc>
                <a:tc>
                  <a:txBody>
                    <a:bodyPr/>
                    <a:lstStyle/>
                    <a:p>
                      <a:r>
                        <a:rPr lang="en-US" dirty="0" smtClean="0"/>
                        <a:t>Concatenation</a:t>
                      </a:r>
                      <a:endParaRPr lang="en-US" dirty="0"/>
                    </a:p>
                  </a:txBody>
                  <a:tcPr/>
                </a:tc>
                <a:tc>
                  <a:txBody>
                    <a:bodyPr/>
                    <a:lstStyle/>
                    <a:p>
                      <a:r>
                        <a:rPr lang="en-US" dirty="0" smtClean="0"/>
                        <a:t>Any number</a:t>
                      </a:r>
                      <a:endParaRPr lang="en-US"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Replication</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 }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Replication</a:t>
                      </a:r>
                    </a:p>
                  </a:txBody>
                  <a:tcPr/>
                </a:tc>
                <a:tc>
                  <a:txBody>
                    <a:bodyPr/>
                    <a:lstStyle/>
                    <a:p>
                      <a:r>
                        <a:rPr lang="en-US" dirty="0" smtClean="0"/>
                        <a:t>Any number</a:t>
                      </a:r>
                      <a:endParaRPr lang="en-US" dirty="0"/>
                    </a:p>
                  </a:txBody>
                  <a:tcPr/>
                </a:tc>
              </a:tr>
            </a:tbl>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09800"/>
            <a:ext cx="7772400" cy="1143000"/>
          </a:xfrm>
        </p:spPr>
        <p:txBody>
          <a:bodyPr>
            <a:normAutofit fontScale="90000"/>
          </a:bodyPr>
          <a:lstStyle/>
          <a:p>
            <a:pPr algn="ctr"/>
            <a:r>
              <a:rPr lang="en-US" dirty="0" smtClean="0"/>
              <a:t>Abstraction levels of designs using </a:t>
            </a:r>
            <a:r>
              <a:rPr lang="en-US" dirty="0" err="1" smtClean="0"/>
              <a:t>Verilog</a:t>
            </a:r>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evel of abstract.png"/>
          <p:cNvPicPr>
            <a:picLocks noChangeAspect="1"/>
          </p:cNvPicPr>
          <p:nvPr/>
        </p:nvPicPr>
        <p:blipFill>
          <a:blip r:embed="rId2"/>
          <a:stretch>
            <a:fillRect/>
          </a:stretch>
        </p:blipFill>
        <p:spPr>
          <a:xfrm>
            <a:off x="5791200" y="381000"/>
            <a:ext cx="3124200" cy="6096000"/>
          </a:xfrm>
          <a:prstGeom prst="rect">
            <a:avLst/>
          </a:prstGeom>
        </p:spPr>
      </p:pic>
      <p:sp>
        <p:nvSpPr>
          <p:cNvPr id="6" name="Content Placeholder 2"/>
          <p:cNvSpPr>
            <a:spLocks noGrp="1"/>
          </p:cNvSpPr>
          <p:nvPr>
            <p:ph sz="quarter" idx="1"/>
          </p:nvPr>
        </p:nvSpPr>
        <p:spPr>
          <a:xfrm>
            <a:off x="228600" y="381000"/>
            <a:ext cx="5410200" cy="6096000"/>
          </a:xfrm>
        </p:spPr>
        <p:txBody>
          <a:bodyPr>
            <a:normAutofit/>
          </a:bodyPr>
          <a:lstStyle/>
          <a:p>
            <a:pPr>
              <a:spcBef>
                <a:spcPts val="0"/>
              </a:spcBef>
            </a:pPr>
            <a:r>
              <a:rPr lang="en-US" dirty="0" smtClean="0"/>
              <a:t>In complex designs the number of gates is very large. Thus, designers can design more effectively if they concentrate on implementing the function at a level of abstraction higher than gate level.</a:t>
            </a:r>
          </a:p>
          <a:p>
            <a:pPr>
              <a:spcBef>
                <a:spcPts val="0"/>
              </a:spcBef>
              <a:buNone/>
            </a:pPr>
            <a:endParaRPr lang="en-US" sz="1050" dirty="0" smtClean="0"/>
          </a:p>
          <a:p>
            <a:pPr>
              <a:spcBef>
                <a:spcPts val="0"/>
              </a:spcBef>
            </a:pPr>
            <a:r>
              <a:rPr lang="en-US" sz="2200" dirty="0" smtClean="0"/>
              <a:t>The higher abstraction level the lower details .</a:t>
            </a:r>
          </a:p>
          <a:p>
            <a:pPr>
              <a:spcBef>
                <a:spcPts val="0"/>
              </a:spcBef>
            </a:pPr>
            <a:endParaRPr lang="en-US" sz="1050" dirty="0" smtClean="0"/>
          </a:p>
          <a:p>
            <a:pPr>
              <a:spcBef>
                <a:spcPts val="0"/>
              </a:spcBef>
            </a:pPr>
            <a:r>
              <a:rPr lang="en-US" sz="2200" dirty="0" smtClean="0"/>
              <a:t>Designs with more details may have more errors hence less verification time.</a:t>
            </a:r>
          </a:p>
          <a:p>
            <a:pPr>
              <a:spcBef>
                <a:spcPts val="0"/>
              </a:spcBef>
            </a:pPr>
            <a:r>
              <a:rPr lang="en-US" sz="2200" dirty="0" smtClean="0"/>
              <a:t>Verification is about 50 – 60 %  of design time.</a:t>
            </a:r>
          </a:p>
          <a:p>
            <a:pPr>
              <a:spcBef>
                <a:spcPts val="0"/>
              </a:spcBef>
              <a:buNone/>
            </a:pPr>
            <a:endParaRPr lang="en-US" sz="2200" dirty="0">
              <a:solidFill>
                <a:srgbClr val="FF0000"/>
              </a:solidFill>
            </a:endParaRPr>
          </a:p>
        </p:txBody>
      </p:sp>
      <p:pic>
        <p:nvPicPr>
          <p:cNvPr id="7" name="Picture 6" descr="20051205185434_vlsi processor.jpg"/>
          <p:cNvPicPr>
            <a:picLocks noChangeAspect="1"/>
          </p:cNvPicPr>
          <p:nvPr/>
        </p:nvPicPr>
        <p:blipFill>
          <a:blip r:embed="rId3"/>
          <a:stretch>
            <a:fillRect/>
          </a:stretch>
        </p:blipFill>
        <p:spPr>
          <a:xfrm>
            <a:off x="381000" y="4191000"/>
            <a:ext cx="5257800" cy="2438400"/>
          </a:xfrm>
          <a:prstGeom prst="rect">
            <a:avLst/>
          </a:prstGeom>
        </p:spPr>
      </p:pic>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Gate Level Design</a:t>
            </a:r>
            <a:endParaRPr lang="en-US" dirty="0"/>
          </a:p>
        </p:txBody>
      </p:sp>
      <p:sp>
        <p:nvSpPr>
          <p:cNvPr id="3" name="Content Placeholder 2"/>
          <p:cNvSpPr>
            <a:spLocks noGrp="1"/>
          </p:cNvSpPr>
          <p:nvPr>
            <p:ph sz="quarter" idx="1"/>
          </p:nvPr>
        </p:nvSpPr>
        <p:spPr>
          <a:xfrm>
            <a:off x="457200" y="1219200"/>
            <a:ext cx="7772400" cy="5334000"/>
          </a:xfrm>
        </p:spPr>
        <p:txBody>
          <a:bodyPr>
            <a:normAutofit fontScale="92500" lnSpcReduction="20000"/>
          </a:bodyPr>
          <a:lstStyle/>
          <a:p>
            <a:r>
              <a:rPr lang="en-US" dirty="0" smtClean="0"/>
              <a:t>At gate level, the circuit is described in terms of gates </a:t>
            </a:r>
            <a:r>
              <a:rPr lang="en-US" sz="2000" dirty="0" smtClean="0"/>
              <a:t>(e.g., and, </a:t>
            </a:r>
            <a:r>
              <a:rPr lang="en-US" sz="2000" dirty="0" err="1" smtClean="0"/>
              <a:t>nand</a:t>
            </a:r>
            <a:r>
              <a:rPr lang="en-US" sz="2000" dirty="0" smtClean="0"/>
              <a:t> most commonly because any gate can be done using it and its transistor circuit is easy to fabricate ).</a:t>
            </a:r>
          </a:p>
          <a:p>
            <a:pPr>
              <a:buNone/>
            </a:pPr>
            <a:endParaRPr lang="en-US" sz="1000" dirty="0" smtClean="0"/>
          </a:p>
          <a:p>
            <a:r>
              <a:rPr lang="en-US" dirty="0" smtClean="0"/>
              <a:t>Hardware design at this level is about one-to-one correspondence between the logic circuit diagram and the </a:t>
            </a:r>
            <a:r>
              <a:rPr lang="en-US" dirty="0" err="1" smtClean="0"/>
              <a:t>Verilog</a:t>
            </a:r>
            <a:r>
              <a:rPr lang="en-US" dirty="0" smtClean="0"/>
              <a:t> description. See the following example:</a:t>
            </a:r>
          </a:p>
          <a:p>
            <a:pPr>
              <a:buNone/>
            </a:pPr>
            <a:endParaRPr lang="en-US" b="1" dirty="0" smtClean="0"/>
          </a:p>
          <a:p>
            <a:pPr>
              <a:spcBef>
                <a:spcPts val="0"/>
              </a:spcBef>
              <a:buNone/>
            </a:pPr>
            <a:r>
              <a:rPr lang="en-US" sz="2200" i="1" dirty="0" smtClean="0"/>
              <a:t>module </a:t>
            </a:r>
            <a:r>
              <a:rPr lang="en-US" sz="2200" i="1" dirty="0" err="1" smtClean="0"/>
              <a:t>FullAdder</a:t>
            </a:r>
            <a:r>
              <a:rPr lang="en-US" sz="2200" i="1" dirty="0" smtClean="0"/>
              <a:t>(</a:t>
            </a:r>
            <a:r>
              <a:rPr lang="en-US" sz="2200" i="1" dirty="0" err="1" smtClean="0"/>
              <a:t>A,B,Cin,Cout,S</a:t>
            </a:r>
            <a:r>
              <a:rPr lang="en-US" sz="2200" i="1" dirty="0" smtClean="0"/>
              <a:t>);</a:t>
            </a:r>
          </a:p>
          <a:p>
            <a:pPr>
              <a:spcBef>
                <a:spcPts val="0"/>
              </a:spcBef>
              <a:buNone/>
            </a:pPr>
            <a:r>
              <a:rPr lang="en-US" sz="2200" i="1" dirty="0" smtClean="0"/>
              <a:t>input    A, B, </a:t>
            </a:r>
            <a:r>
              <a:rPr lang="en-US" sz="2200" i="1" dirty="0" err="1" smtClean="0"/>
              <a:t>Cin</a:t>
            </a:r>
            <a:r>
              <a:rPr lang="en-US" sz="2200" i="1" dirty="0" smtClean="0"/>
              <a:t>; </a:t>
            </a:r>
          </a:p>
          <a:p>
            <a:pPr>
              <a:spcBef>
                <a:spcPts val="0"/>
              </a:spcBef>
              <a:buNone/>
            </a:pPr>
            <a:r>
              <a:rPr lang="en-US" sz="2200" i="1" dirty="0" smtClean="0"/>
              <a:t>output  </a:t>
            </a:r>
            <a:r>
              <a:rPr lang="en-US" sz="2200" i="1" dirty="0" err="1" smtClean="0"/>
              <a:t>Cout</a:t>
            </a:r>
            <a:r>
              <a:rPr lang="en-US" sz="2200" i="1" dirty="0" smtClean="0"/>
              <a:t>, S; </a:t>
            </a:r>
          </a:p>
          <a:p>
            <a:pPr>
              <a:spcBef>
                <a:spcPts val="0"/>
              </a:spcBef>
              <a:buNone/>
            </a:pPr>
            <a:r>
              <a:rPr lang="pl-PL" sz="2200" i="1" dirty="0" smtClean="0"/>
              <a:t>wire w1, w2, w3, w4; </a:t>
            </a:r>
            <a:endParaRPr lang="en-US" sz="2200" i="1" dirty="0" smtClean="0"/>
          </a:p>
          <a:p>
            <a:pPr>
              <a:spcBef>
                <a:spcPts val="0"/>
              </a:spcBef>
              <a:buNone/>
            </a:pPr>
            <a:endParaRPr lang="pl-PL" sz="500" i="1" dirty="0" smtClean="0"/>
          </a:p>
          <a:p>
            <a:pPr>
              <a:spcBef>
                <a:spcPts val="0"/>
              </a:spcBef>
              <a:buNone/>
            </a:pPr>
            <a:r>
              <a:rPr lang="en-US" sz="2200" i="1" dirty="0" err="1" smtClean="0"/>
              <a:t>xor</a:t>
            </a:r>
            <a:r>
              <a:rPr lang="en-US" sz="2200" i="1" dirty="0" smtClean="0"/>
              <a:t>   (w1, A, B); </a:t>
            </a:r>
          </a:p>
          <a:p>
            <a:pPr>
              <a:spcBef>
                <a:spcPts val="0"/>
              </a:spcBef>
              <a:buNone/>
            </a:pPr>
            <a:r>
              <a:rPr lang="en-US" sz="2200" i="1" dirty="0" smtClean="0"/>
              <a:t>and  (w2, A, B);</a:t>
            </a:r>
          </a:p>
          <a:p>
            <a:pPr>
              <a:spcBef>
                <a:spcPts val="0"/>
              </a:spcBef>
              <a:buNone/>
            </a:pPr>
            <a:r>
              <a:rPr lang="en-US" sz="2200" i="1" dirty="0" smtClean="0"/>
              <a:t>and  (w3, w1, </a:t>
            </a:r>
            <a:r>
              <a:rPr lang="en-US" sz="2200" i="1" dirty="0" err="1" smtClean="0"/>
              <a:t>Cin</a:t>
            </a:r>
            <a:r>
              <a:rPr lang="en-US" sz="2200" i="1" dirty="0" smtClean="0"/>
              <a:t>);</a:t>
            </a:r>
          </a:p>
          <a:p>
            <a:pPr>
              <a:spcBef>
                <a:spcPts val="0"/>
              </a:spcBef>
              <a:buNone/>
            </a:pPr>
            <a:r>
              <a:rPr lang="pl-PL" sz="2200" i="1" dirty="0" smtClean="0"/>
              <a:t>xor </a:t>
            </a:r>
            <a:r>
              <a:rPr lang="en-US" sz="2200" i="1" dirty="0" smtClean="0"/>
              <a:t>  </a:t>
            </a:r>
            <a:r>
              <a:rPr lang="pl-PL" sz="2200" i="1" dirty="0" smtClean="0"/>
              <a:t>(</a:t>
            </a:r>
            <a:r>
              <a:rPr lang="en-US" sz="2200" i="1" dirty="0" smtClean="0"/>
              <a:t>S</a:t>
            </a:r>
            <a:r>
              <a:rPr lang="pl-PL" sz="2200" i="1" dirty="0" smtClean="0"/>
              <a:t>, w1, </a:t>
            </a:r>
            <a:r>
              <a:rPr lang="en-US" sz="2200" i="1" dirty="0" smtClean="0"/>
              <a:t>C</a:t>
            </a:r>
            <a:r>
              <a:rPr lang="pl-PL" sz="2200" i="1" dirty="0" smtClean="0"/>
              <a:t>in);</a:t>
            </a:r>
            <a:endParaRPr lang="en-US" sz="2200" i="1" dirty="0" smtClean="0"/>
          </a:p>
          <a:p>
            <a:pPr>
              <a:spcBef>
                <a:spcPts val="0"/>
              </a:spcBef>
              <a:buNone/>
            </a:pPr>
            <a:r>
              <a:rPr lang="en-US" sz="2200" i="1" dirty="0" smtClean="0"/>
              <a:t>or    (</a:t>
            </a:r>
            <a:r>
              <a:rPr lang="en-US" sz="2200" i="1" dirty="0" err="1" smtClean="0"/>
              <a:t>Cout</a:t>
            </a:r>
            <a:r>
              <a:rPr lang="en-US" sz="2200" i="1" dirty="0" smtClean="0"/>
              <a:t>, w3, w2); </a:t>
            </a:r>
          </a:p>
          <a:p>
            <a:pPr>
              <a:spcBef>
                <a:spcPts val="0"/>
              </a:spcBef>
              <a:buNone/>
            </a:pPr>
            <a:r>
              <a:rPr lang="en-US" sz="2200" i="1" dirty="0" err="1" smtClean="0"/>
              <a:t>endmodule</a:t>
            </a:r>
            <a:endParaRPr lang="en-US" sz="2200" dirty="0" smtClean="0"/>
          </a:p>
          <a:p>
            <a:pPr>
              <a:buNone/>
            </a:pPr>
            <a:endParaRPr lang="en-US" b="1" dirty="0" smtClean="0"/>
          </a:p>
          <a:p>
            <a:pPr>
              <a:buNone/>
            </a:pPr>
            <a:endParaRPr lang="en-US" b="1"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6" name="Picture 5" descr="300px-Full-adder.svg.png"/>
          <p:cNvPicPr>
            <a:picLocks noChangeAspect="1"/>
          </p:cNvPicPr>
          <p:nvPr/>
        </p:nvPicPr>
        <p:blipFill>
          <a:blip r:embed="rId2"/>
          <a:stretch>
            <a:fillRect/>
          </a:stretch>
        </p:blipFill>
        <p:spPr>
          <a:xfrm>
            <a:off x="4267200" y="3048000"/>
            <a:ext cx="4572000" cy="3048000"/>
          </a:xfrm>
          <a:prstGeom prst="rect">
            <a:avLst/>
          </a:prstGeom>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Gate Level Design</a:t>
            </a:r>
            <a:endParaRPr lang="en-US" dirty="0"/>
          </a:p>
        </p:txBody>
      </p:sp>
      <p:sp>
        <p:nvSpPr>
          <p:cNvPr id="3" name="Content Placeholder 2"/>
          <p:cNvSpPr>
            <a:spLocks noGrp="1"/>
          </p:cNvSpPr>
          <p:nvPr>
            <p:ph sz="quarter" idx="1"/>
          </p:nvPr>
        </p:nvSpPr>
        <p:spPr>
          <a:xfrm>
            <a:off x="457200" y="1219200"/>
            <a:ext cx="7772400" cy="5257800"/>
          </a:xfrm>
        </p:spPr>
        <p:txBody>
          <a:bodyPr>
            <a:normAutofit/>
          </a:bodyPr>
          <a:lstStyle/>
          <a:p>
            <a:pPr>
              <a:buNone/>
            </a:pPr>
            <a:endParaRPr lang="en-US" b="1" dirty="0" smtClean="0"/>
          </a:p>
          <a:p>
            <a:pPr>
              <a:buNone/>
            </a:pPr>
            <a:endParaRPr lang="en-US" b="1" dirty="0" smtClean="0"/>
          </a:p>
          <a:p>
            <a:pPr>
              <a:buNone/>
            </a:pPr>
            <a:endParaRPr lang="en-US" b="1" dirty="0" smtClean="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609600" y="914400"/>
            <a:ext cx="8305800" cy="6248400"/>
          </a:xfrm>
          <a:prstGeom prst="rect">
            <a:avLst/>
          </a:prstGeom>
        </p:spPr>
        <p:txBody>
          <a:bodyPr vert="horz">
            <a:normAutofit fontScale="92500" lnSpcReduction="20000"/>
          </a:bodyPr>
          <a:lstStyle/>
          <a:p>
            <a:pPr marL="274320" lvl="0" indent="-274320">
              <a:spcBef>
                <a:spcPts val="580"/>
              </a:spcBef>
              <a:buClr>
                <a:schemeClr val="accent1"/>
              </a:buClr>
              <a:buSzPct val="85000"/>
              <a:buFont typeface="Wingdings 2"/>
              <a:buChar char=""/>
            </a:pPr>
            <a:r>
              <a:rPr lang="en-US" sz="2000" dirty="0" smtClean="0"/>
              <a:t>To define a gate in </a:t>
            </a:r>
            <a:r>
              <a:rPr lang="en-US" sz="2000" dirty="0" err="1" smtClean="0"/>
              <a:t>verilog</a:t>
            </a:r>
            <a:r>
              <a:rPr lang="en-US" sz="2000" dirty="0" smtClean="0"/>
              <a:t> :</a:t>
            </a:r>
          </a:p>
          <a:p>
            <a:pPr marL="274320" lvl="0" indent="-274320">
              <a:spcBef>
                <a:spcPts val="580"/>
              </a:spcBef>
              <a:buClr>
                <a:schemeClr val="accent1"/>
              </a:buClr>
              <a:buSzPct val="85000"/>
            </a:pPr>
            <a:r>
              <a:rPr lang="en-US" sz="2000" dirty="0" smtClean="0"/>
              <a:t>    and/</a:t>
            </a:r>
            <a:r>
              <a:rPr lang="en-US" sz="2000" dirty="0" err="1" smtClean="0"/>
              <a:t>nand</a:t>
            </a:r>
            <a:r>
              <a:rPr lang="en-US" sz="2000" dirty="0" smtClean="0"/>
              <a:t>/or/….. </a:t>
            </a:r>
            <a:r>
              <a:rPr lang="en-US" sz="2000" dirty="0" err="1" smtClean="0"/>
              <a:t>Instant_name</a:t>
            </a:r>
            <a:r>
              <a:rPr lang="en-US" sz="2000" dirty="0" smtClean="0"/>
              <a:t> (OUT, IN1, IN2,IN3,IN4,…….);</a:t>
            </a:r>
          </a:p>
          <a:p>
            <a:pPr marL="274320" indent="-274320">
              <a:spcBef>
                <a:spcPts val="580"/>
              </a:spcBef>
              <a:buClr>
                <a:schemeClr val="accent1"/>
              </a:buClr>
              <a:buSzPct val="85000"/>
            </a:pPr>
            <a:r>
              <a:rPr lang="en-US" sz="2000" dirty="0" smtClean="0"/>
              <a:t>    </a:t>
            </a:r>
            <a:r>
              <a:rPr lang="en-US" sz="2000" dirty="0" err="1" smtClean="0"/>
              <a:t>buf</a:t>
            </a:r>
            <a:r>
              <a:rPr lang="en-US" sz="2000" dirty="0" smtClean="0"/>
              <a:t>  </a:t>
            </a:r>
            <a:r>
              <a:rPr lang="en-US" sz="2000" dirty="0" err="1" smtClean="0"/>
              <a:t>instant_name</a:t>
            </a:r>
            <a:r>
              <a:rPr lang="en-US" sz="2000" dirty="0" smtClean="0"/>
              <a:t>(OUT, IN);  not n1(OUT, IN); </a:t>
            </a:r>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buFont typeface="Arial" pitchFamily="34" charset="0"/>
              <a:buChar char="•"/>
            </a:pPr>
            <a:r>
              <a:rPr lang="en-US" sz="2000" b="1" dirty="0" smtClean="0"/>
              <a:t>Gate propagation delay can be simulated in </a:t>
            </a:r>
            <a:r>
              <a:rPr lang="en-US" sz="2000" b="1" dirty="0" err="1" smtClean="0"/>
              <a:t>Verilog</a:t>
            </a:r>
            <a:r>
              <a:rPr lang="en-US" sz="2000" b="1" dirty="0" smtClean="0"/>
              <a:t> but sure it is </a:t>
            </a:r>
            <a:r>
              <a:rPr lang="en-US" sz="2000" b="1" dirty="0" smtClean="0">
                <a:solidFill>
                  <a:srgbClr val="FF0000"/>
                </a:solidFill>
              </a:rPr>
              <a:t>not Synthesizable</a:t>
            </a:r>
            <a:r>
              <a:rPr lang="en-US" sz="2000" b="1" dirty="0" smtClean="0"/>
              <a:t>, Synthesis will be done with actual delays of mapped gate in Technology library.</a:t>
            </a:r>
          </a:p>
          <a:p>
            <a:pPr marL="274320" indent="-274320">
              <a:spcBef>
                <a:spcPts val="580"/>
              </a:spcBef>
              <a:buClr>
                <a:schemeClr val="accent1"/>
              </a:buClr>
              <a:buSzPct val="85000"/>
            </a:pPr>
            <a:endParaRPr lang="en-US" sz="1000" dirty="0" smtClean="0"/>
          </a:p>
          <a:p>
            <a:pPr marL="274320" indent="-274320">
              <a:spcBef>
                <a:spcPts val="580"/>
              </a:spcBef>
              <a:buClr>
                <a:schemeClr val="accent1"/>
              </a:buClr>
              <a:buSzPct val="85000"/>
              <a:buFont typeface="Arial" pitchFamily="34" charset="0"/>
              <a:buChar char="•"/>
            </a:pPr>
            <a:r>
              <a:rPr lang="en-US" sz="2000" dirty="0" smtClean="0"/>
              <a:t>There are three types of delays from the inputs to the output of a primitive gate.</a:t>
            </a:r>
          </a:p>
          <a:p>
            <a:pPr marL="273050" indent="-104775">
              <a:spcBef>
                <a:spcPts val="580"/>
              </a:spcBef>
              <a:buClr>
                <a:schemeClr val="accent1"/>
              </a:buClr>
              <a:buSzPct val="85000"/>
              <a:buFont typeface="Wingdings" pitchFamily="2" charset="2"/>
              <a:buChar char="Ø"/>
            </a:pPr>
            <a:r>
              <a:rPr lang="en-US" sz="2000" dirty="0" smtClean="0">
                <a:solidFill>
                  <a:srgbClr val="FF0000"/>
                </a:solidFill>
              </a:rPr>
              <a:t> Rise delay</a:t>
            </a:r>
            <a:r>
              <a:rPr lang="en-US" sz="2000" dirty="0" smtClean="0"/>
              <a:t> is associated with a gate output transition to a 1 from another value.</a:t>
            </a:r>
          </a:p>
          <a:p>
            <a:pPr marL="273050" indent="-104775">
              <a:spcBef>
                <a:spcPts val="580"/>
              </a:spcBef>
              <a:buClr>
                <a:schemeClr val="accent1"/>
              </a:buClr>
              <a:buSzPct val="85000"/>
              <a:buFont typeface="Wingdings" pitchFamily="2" charset="2"/>
              <a:buChar char="Ø"/>
            </a:pPr>
            <a:r>
              <a:rPr lang="en-US" sz="2000" dirty="0" smtClean="0">
                <a:solidFill>
                  <a:srgbClr val="FF0000"/>
                </a:solidFill>
              </a:rPr>
              <a:t> Fall delay </a:t>
            </a:r>
            <a:r>
              <a:rPr lang="en-US" sz="2000" dirty="0" smtClean="0"/>
              <a:t>is associated with a gate output transition to a 0 from another value.</a:t>
            </a:r>
          </a:p>
          <a:p>
            <a:pPr marL="273050" indent="-104775">
              <a:spcBef>
                <a:spcPts val="580"/>
              </a:spcBef>
              <a:buClr>
                <a:schemeClr val="accent1"/>
              </a:buClr>
              <a:buSzPct val="85000"/>
              <a:buFont typeface="Wingdings" pitchFamily="2" charset="2"/>
              <a:buChar char="Ø"/>
            </a:pPr>
            <a:r>
              <a:rPr lang="en-US" sz="2000" dirty="0" smtClean="0">
                <a:solidFill>
                  <a:srgbClr val="FF0000"/>
                </a:solidFill>
              </a:rPr>
              <a:t> Turn-off delay </a:t>
            </a:r>
            <a:r>
              <a:rPr lang="en-US" sz="2000" dirty="0" smtClean="0"/>
              <a:t>is associated with a gate output transition to the high impedance </a:t>
            </a:r>
          </a:p>
          <a:p>
            <a:pPr marL="273050" indent="-104775">
              <a:spcBef>
                <a:spcPts val="580"/>
              </a:spcBef>
              <a:buClr>
                <a:schemeClr val="accent1"/>
              </a:buClr>
              <a:buSzPct val="85000"/>
            </a:pPr>
            <a:r>
              <a:rPr lang="en-US" sz="2000" dirty="0" smtClean="0"/>
              <a:t>    value (z) from another value.</a:t>
            </a:r>
          </a:p>
          <a:p>
            <a:pPr marL="273050" indent="-104775">
              <a:spcBef>
                <a:spcPts val="580"/>
              </a:spcBef>
              <a:buClr>
                <a:schemeClr val="accent1"/>
              </a:buClr>
              <a:buSzPct val="85000"/>
            </a:pPr>
            <a:r>
              <a:rPr lang="en-US" sz="2000" dirty="0" smtClean="0"/>
              <a:t> and #(</a:t>
            </a:r>
            <a:r>
              <a:rPr lang="en-US" sz="2000" dirty="0" err="1" smtClean="0"/>
              <a:t>rise_delay,fall_delay,turnoff_delay</a:t>
            </a:r>
            <a:r>
              <a:rPr lang="en-US" sz="2000" dirty="0" smtClean="0"/>
              <a:t>) </a:t>
            </a:r>
            <a:r>
              <a:rPr lang="en-US" sz="2000" dirty="0" err="1" smtClean="0"/>
              <a:t>and_gate</a:t>
            </a:r>
            <a:r>
              <a:rPr lang="en-US" sz="2000" dirty="0" smtClean="0"/>
              <a:t> (OUT, IN1, IN2,IN3,IN4,…….);</a:t>
            </a:r>
          </a:p>
          <a:p>
            <a:pPr marL="274320" indent="-274320">
              <a:spcBef>
                <a:spcPts val="580"/>
              </a:spcBef>
              <a:buClr>
                <a:schemeClr val="accent1"/>
              </a:buClr>
              <a:buSzPct val="85000"/>
              <a:buFont typeface="Arial" pitchFamily="34" charset="0"/>
              <a:buChar char="•"/>
            </a:pPr>
            <a:endParaRPr lang="en-US" sz="2000" dirty="0" smtClean="0"/>
          </a:p>
          <a:p>
            <a:pPr marL="274320" lvl="0" indent="-274320">
              <a:spcBef>
                <a:spcPts val="580"/>
              </a:spcBef>
              <a:buClr>
                <a:schemeClr val="accent1"/>
              </a:buClr>
              <a:buSzPct val="85000"/>
            </a:pPr>
            <a:r>
              <a:rPr lang="en-US" sz="2000" dirty="0" smtClean="0"/>
              <a:t> </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lang="en-US" sz="10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lang="en-US" sz="10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7" descr="images (1).jpg"/>
          <p:cNvPicPr>
            <a:picLocks noChangeAspect="1"/>
          </p:cNvPicPr>
          <p:nvPr/>
        </p:nvPicPr>
        <p:blipFill>
          <a:blip r:embed="rId2"/>
          <a:stretch>
            <a:fillRect/>
          </a:stretch>
        </p:blipFill>
        <p:spPr>
          <a:xfrm>
            <a:off x="533400" y="2209800"/>
            <a:ext cx="7010400" cy="1447800"/>
          </a:xfrm>
          <a:prstGeom prst="rect">
            <a:avLst/>
          </a:prstGeom>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Gate Level Design</a:t>
            </a:r>
            <a:endParaRPr lang="en-US" dirty="0"/>
          </a:p>
        </p:txBody>
      </p:sp>
      <p:sp>
        <p:nvSpPr>
          <p:cNvPr id="3" name="Content Placeholder 2"/>
          <p:cNvSpPr>
            <a:spLocks noGrp="1"/>
          </p:cNvSpPr>
          <p:nvPr>
            <p:ph sz="quarter" idx="1"/>
          </p:nvPr>
        </p:nvSpPr>
        <p:spPr>
          <a:xfrm>
            <a:off x="457200" y="1219200"/>
            <a:ext cx="7772400" cy="5257800"/>
          </a:xfrm>
        </p:spPr>
        <p:txBody>
          <a:bodyPr>
            <a:normAutofit/>
          </a:bodyPr>
          <a:lstStyle/>
          <a:p>
            <a:pPr>
              <a:buNone/>
            </a:pPr>
            <a:endParaRPr lang="en-US" b="1" dirty="0" smtClean="0"/>
          </a:p>
          <a:p>
            <a:pPr>
              <a:buNone/>
            </a:pPr>
            <a:endParaRPr lang="en-US" b="1" dirty="0" smtClean="0"/>
          </a:p>
          <a:p>
            <a:pPr>
              <a:buNone/>
            </a:pPr>
            <a:endParaRPr lang="en-US" b="1" dirty="0" smtClean="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609600" y="1066800"/>
            <a:ext cx="8305800" cy="5791200"/>
          </a:xfrm>
          <a:prstGeom prst="rect">
            <a:avLst/>
          </a:prstGeom>
        </p:spPr>
        <p:txBody>
          <a:bodyPr vert="horz">
            <a:normAutofit fontScale="92500" lnSpcReduction="20000"/>
          </a:bodyPr>
          <a:lstStyle/>
          <a:p>
            <a:r>
              <a:rPr lang="en-US" sz="2600" i="1" dirty="0" smtClean="0"/>
              <a:t>module </a:t>
            </a:r>
            <a:r>
              <a:rPr lang="en-US" sz="2600" i="1" dirty="0" err="1" smtClean="0"/>
              <a:t>FullAdder</a:t>
            </a:r>
            <a:r>
              <a:rPr lang="en-US" sz="2600" i="1" dirty="0" smtClean="0"/>
              <a:t>(</a:t>
            </a:r>
            <a:r>
              <a:rPr lang="en-US" sz="2600" i="1" dirty="0" err="1" smtClean="0"/>
              <a:t>A,B,Cin,Cout,S</a:t>
            </a:r>
            <a:r>
              <a:rPr lang="en-US" sz="2600" i="1" dirty="0" smtClean="0"/>
              <a:t>);</a:t>
            </a:r>
          </a:p>
          <a:p>
            <a:r>
              <a:rPr lang="en-US" sz="2600" i="1" dirty="0" smtClean="0"/>
              <a:t>input A, B, </a:t>
            </a:r>
            <a:r>
              <a:rPr lang="en-US" sz="2600" i="1" dirty="0" err="1" smtClean="0"/>
              <a:t>Cin</a:t>
            </a:r>
            <a:r>
              <a:rPr lang="en-US" sz="2600" i="1" dirty="0" smtClean="0"/>
              <a:t>;</a:t>
            </a:r>
          </a:p>
          <a:p>
            <a:r>
              <a:rPr lang="en-US" sz="2600" i="1" dirty="0" smtClean="0"/>
              <a:t>output </a:t>
            </a:r>
            <a:r>
              <a:rPr lang="en-US" sz="2600" i="1" dirty="0" err="1" smtClean="0"/>
              <a:t>Cout</a:t>
            </a:r>
            <a:r>
              <a:rPr lang="en-US" sz="2600" i="1" dirty="0" smtClean="0"/>
              <a:t>, S</a:t>
            </a:r>
          </a:p>
          <a:p>
            <a:r>
              <a:rPr lang="pl-PL" sz="2600" i="1" dirty="0" smtClean="0"/>
              <a:t>wire w1, w2, w3, w4; </a:t>
            </a:r>
          </a:p>
          <a:p>
            <a:r>
              <a:rPr lang="en-US" sz="2600" i="1" dirty="0" err="1" smtClean="0"/>
              <a:t>xor</a:t>
            </a:r>
            <a:r>
              <a:rPr lang="en-US" sz="2600" i="1" dirty="0" smtClean="0"/>
              <a:t> #(10) (w1, A, B); // delay time of 10 units</a:t>
            </a:r>
          </a:p>
          <a:p>
            <a:r>
              <a:rPr lang="en-US" sz="2600" i="1" dirty="0" smtClean="0"/>
              <a:t>and #(8) (w2, A, B);</a:t>
            </a:r>
          </a:p>
          <a:p>
            <a:r>
              <a:rPr lang="en-US" sz="2600" i="1" dirty="0" smtClean="0"/>
              <a:t>and #(8) (w3, A, </a:t>
            </a:r>
            <a:r>
              <a:rPr lang="en-US" sz="2600" i="1" dirty="0" err="1" smtClean="0"/>
              <a:t>Cin</a:t>
            </a:r>
            <a:r>
              <a:rPr lang="en-US" sz="2600" i="1" dirty="0" smtClean="0"/>
              <a:t>);</a:t>
            </a:r>
          </a:p>
          <a:p>
            <a:r>
              <a:rPr lang="en-US" sz="2600" i="1" dirty="0" smtClean="0"/>
              <a:t>and #(8) (w4, B, </a:t>
            </a:r>
            <a:r>
              <a:rPr lang="en-US" sz="2600" i="1" dirty="0" err="1" smtClean="0"/>
              <a:t>Cin</a:t>
            </a:r>
            <a:r>
              <a:rPr lang="en-US" sz="2600" i="1" dirty="0" smtClean="0"/>
              <a:t>);</a:t>
            </a:r>
          </a:p>
          <a:p>
            <a:r>
              <a:rPr lang="pl-PL" sz="2600" i="1" dirty="0" smtClean="0"/>
              <a:t>xor #(10) (</a:t>
            </a:r>
            <a:r>
              <a:rPr lang="en-US" sz="2600" i="1" dirty="0" smtClean="0"/>
              <a:t>S</a:t>
            </a:r>
            <a:r>
              <a:rPr lang="pl-PL" sz="2600" i="1" dirty="0" smtClean="0"/>
              <a:t>, w1, </a:t>
            </a:r>
            <a:r>
              <a:rPr lang="en-US" sz="2600" i="1" dirty="0" smtClean="0"/>
              <a:t>C</a:t>
            </a:r>
            <a:r>
              <a:rPr lang="pl-PL" sz="2600" i="1" dirty="0" smtClean="0"/>
              <a:t>in);</a:t>
            </a:r>
            <a:endParaRPr lang="en-US" sz="2600" i="1" dirty="0" smtClean="0"/>
          </a:p>
          <a:p>
            <a:r>
              <a:rPr lang="en-US" sz="2600" i="1" dirty="0" smtClean="0"/>
              <a:t>or #(10, 8)(</a:t>
            </a:r>
            <a:r>
              <a:rPr lang="en-US" sz="2600" i="1" dirty="0" err="1" smtClean="0"/>
              <a:t>Cout</a:t>
            </a:r>
            <a:r>
              <a:rPr lang="en-US" sz="2600" i="1" dirty="0" smtClean="0"/>
              <a:t>, w2, w3, w4); // (rise time of 10, fall 8)</a:t>
            </a:r>
          </a:p>
          <a:p>
            <a:r>
              <a:rPr lang="en-US" sz="2600" i="1" dirty="0" err="1" smtClean="0"/>
              <a:t>endmodule</a:t>
            </a:r>
            <a:endParaRPr lang="en-US" sz="2600" dirty="0" smtClean="0"/>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buFont typeface="Wingdings" pitchFamily="2" charset="2"/>
              <a:buChar char="Ø"/>
            </a:pPr>
            <a:r>
              <a:rPr lang="en-US" sz="2000" dirty="0" smtClean="0"/>
              <a:t>If No Delay is specified then it is assumed 0 .</a:t>
            </a:r>
          </a:p>
          <a:p>
            <a:pPr marL="274320" indent="-274320">
              <a:spcBef>
                <a:spcPts val="580"/>
              </a:spcBef>
              <a:buClr>
                <a:schemeClr val="accent1"/>
              </a:buClr>
              <a:buSzPct val="85000"/>
              <a:buFont typeface="Wingdings" pitchFamily="2" charset="2"/>
              <a:buChar char="Ø"/>
            </a:pPr>
            <a:endParaRPr lang="en-US" sz="300" dirty="0" smtClean="0"/>
          </a:p>
          <a:p>
            <a:pPr marL="274320" indent="-274320">
              <a:spcBef>
                <a:spcPts val="580"/>
              </a:spcBef>
              <a:buClr>
                <a:schemeClr val="accent1"/>
              </a:buClr>
              <a:buSzPct val="85000"/>
              <a:buFont typeface="Wingdings" pitchFamily="2" charset="2"/>
              <a:buChar char="Ø"/>
            </a:pPr>
            <a:r>
              <a:rPr lang="en-US" sz="2000" dirty="0" smtClean="0"/>
              <a:t>Every delay value may have a range minimum, maximum and typical values.</a:t>
            </a:r>
          </a:p>
          <a:p>
            <a:pPr marL="274320" indent="-274320">
              <a:spcBef>
                <a:spcPts val="580"/>
              </a:spcBef>
              <a:buClr>
                <a:schemeClr val="accent1"/>
              </a:buClr>
              <a:buSzPct val="85000"/>
            </a:pPr>
            <a:r>
              <a:rPr lang="en-US" sz="2000" dirty="0" smtClean="0"/>
              <a:t> (</a:t>
            </a:r>
            <a:r>
              <a:rPr lang="en-US" sz="2000" dirty="0" err="1" smtClean="0"/>
              <a:t>min_rise:typical_rise:maximum_rise</a:t>
            </a:r>
            <a:r>
              <a:rPr lang="en-US" sz="2000" dirty="0" smtClean="0"/>
              <a:t>, </a:t>
            </a:r>
            <a:r>
              <a:rPr lang="en-US" sz="2000" dirty="0" err="1" smtClean="0"/>
              <a:t>min_fall:typical_fall:maximum_fall</a:t>
            </a:r>
            <a:r>
              <a:rPr lang="en-US" sz="2000" dirty="0" smtClean="0"/>
              <a:t>)</a:t>
            </a:r>
          </a:p>
          <a:p>
            <a:pPr marL="274320" indent="-274320">
              <a:spcBef>
                <a:spcPts val="580"/>
              </a:spcBef>
              <a:buClr>
                <a:schemeClr val="accent1"/>
              </a:buClr>
              <a:buSzPct val="85000"/>
              <a:buFont typeface="Wingdings" pitchFamily="2" charset="2"/>
              <a:buChar char="Ø"/>
            </a:pPr>
            <a:endParaRPr lang="en-US" sz="1000" dirty="0" smtClean="0"/>
          </a:p>
          <a:p>
            <a:pPr marL="274320" indent="-274320">
              <a:spcBef>
                <a:spcPts val="580"/>
              </a:spcBef>
              <a:buClr>
                <a:schemeClr val="accent1"/>
              </a:buClr>
              <a:buSzPct val="85000"/>
              <a:buFont typeface="Arial" pitchFamily="34" charset="0"/>
              <a:buChar char="•"/>
            </a:pPr>
            <a:endParaRPr lang="en-US" sz="2000" dirty="0" smtClean="0"/>
          </a:p>
          <a:p>
            <a:pPr marL="274320" lvl="0" indent="-274320">
              <a:spcBef>
                <a:spcPts val="580"/>
              </a:spcBef>
              <a:buClr>
                <a:schemeClr val="accent1"/>
              </a:buClr>
              <a:buSzPct val="85000"/>
            </a:pPr>
            <a:r>
              <a:rPr lang="en-US" sz="2000" dirty="0" smtClean="0"/>
              <a:t> </a:t>
            </a:r>
            <a:endParaRPr kumimoji="0" lang="en-US" sz="2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lang="en-US" sz="10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lang="en-US" sz="10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10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1"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9" name="Picture 8" descr="300px-Full-adder.svg.png"/>
          <p:cNvPicPr>
            <a:picLocks noChangeAspect="1"/>
          </p:cNvPicPr>
          <p:nvPr/>
        </p:nvPicPr>
        <p:blipFill>
          <a:blip r:embed="rId2"/>
          <a:stretch>
            <a:fillRect/>
          </a:stretch>
        </p:blipFill>
        <p:spPr>
          <a:xfrm>
            <a:off x="5105400" y="1295400"/>
            <a:ext cx="3886200" cy="2286000"/>
          </a:xfrm>
          <a:prstGeom prst="rect">
            <a:avLst/>
          </a:prstGeom>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1447800"/>
          </a:xfrm>
        </p:spPr>
        <p:txBody>
          <a:bodyPr>
            <a:normAutofit fontScale="92500" lnSpcReduction="20000"/>
          </a:bodyPr>
          <a:lstStyle/>
          <a:p>
            <a:r>
              <a:rPr lang="en-US" b="1" dirty="0" smtClean="0"/>
              <a:t>Back to Q1 : Design using </a:t>
            </a:r>
            <a:r>
              <a:rPr lang="en-US" b="1" dirty="0" err="1" smtClean="0"/>
              <a:t>Verilog</a:t>
            </a:r>
            <a:r>
              <a:rPr lang="en-US" b="1" dirty="0" smtClean="0"/>
              <a:t> a combinational circuit with three inputs and one output ?</a:t>
            </a:r>
          </a:p>
          <a:p>
            <a:pPr>
              <a:buNone/>
            </a:pPr>
            <a:r>
              <a:rPr lang="en-US" dirty="0" smtClean="0"/>
              <a:t>If  The output is 1 when the binary value of the inputs is less than 3. </a:t>
            </a:r>
          </a:p>
          <a:p>
            <a:pPr>
              <a:buNone/>
            </a:pPr>
            <a:r>
              <a:rPr lang="en-US" dirty="0" smtClean="0"/>
              <a:t>The output is 0 otherwise.</a:t>
            </a:r>
          </a:p>
          <a:p>
            <a:pPr>
              <a:buNone/>
            </a:pPr>
            <a:endParaRPr lang="en-US" dirty="0"/>
          </a:p>
        </p:txBody>
      </p:sp>
      <p:pic>
        <p:nvPicPr>
          <p:cNvPr id="5" name="Picture 4" descr="question-mark.png"/>
          <p:cNvPicPr>
            <a:picLocks noChangeAspect="1"/>
          </p:cNvPicPr>
          <p:nvPr/>
        </p:nvPicPr>
        <p:blipFill>
          <a:blip r:embed="rId2"/>
          <a:stretch>
            <a:fillRect/>
          </a:stretch>
        </p:blipFill>
        <p:spPr>
          <a:xfrm>
            <a:off x="1143000" y="1928706"/>
            <a:ext cx="6705600" cy="4395893"/>
          </a:xfrm>
          <a:prstGeom prst="rect">
            <a:avLst/>
          </a:prstGeom>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Register Transfer Level Design</a:t>
            </a:r>
            <a:endParaRPr lang="en-US" dirty="0"/>
          </a:p>
        </p:txBody>
      </p:sp>
      <p:sp>
        <p:nvSpPr>
          <p:cNvPr id="3" name="Content Placeholder 2"/>
          <p:cNvSpPr>
            <a:spLocks noGrp="1"/>
          </p:cNvSpPr>
          <p:nvPr>
            <p:ph sz="quarter" idx="1"/>
          </p:nvPr>
        </p:nvSpPr>
        <p:spPr>
          <a:xfrm>
            <a:off x="457200" y="1447800"/>
            <a:ext cx="8458200" cy="5410200"/>
          </a:xfrm>
        </p:spPr>
        <p:txBody>
          <a:bodyPr>
            <a:normAutofit lnSpcReduction="10000"/>
          </a:bodyPr>
          <a:lstStyle/>
          <a:p>
            <a:r>
              <a:rPr lang="en-US" dirty="0" smtClean="0"/>
              <a:t>The modules of a digital system are best defined by a set of registers and the operations (done by some gates) that are performed on the binary information stored in them. Examples of</a:t>
            </a:r>
          </a:p>
          <a:p>
            <a:r>
              <a:rPr lang="en-US" dirty="0" smtClean="0"/>
              <a:t>Register operations are shift, count, clear, and load . Registers are assumed to be the basic components of the digital system.</a:t>
            </a:r>
          </a:p>
          <a:p>
            <a:r>
              <a:rPr lang="en-US" dirty="0" smtClean="0"/>
              <a:t>A digital system is represented at the register transfer level (RTL) when it is specified by the following three components:</a:t>
            </a:r>
          </a:p>
          <a:p>
            <a:pPr>
              <a:buNone/>
            </a:pPr>
            <a:r>
              <a:rPr lang="en-US" sz="2400" dirty="0" smtClean="0"/>
              <a:t>    1. The set of registers in the system.</a:t>
            </a:r>
          </a:p>
          <a:p>
            <a:pPr>
              <a:spcBef>
                <a:spcPts val="0"/>
              </a:spcBef>
              <a:buNone/>
            </a:pPr>
            <a:r>
              <a:rPr lang="en-US" sz="2400" dirty="0" smtClean="0"/>
              <a:t>    2. The operations that are performed on the data stored in the registers.</a:t>
            </a:r>
          </a:p>
          <a:p>
            <a:pPr>
              <a:spcBef>
                <a:spcPts val="0"/>
              </a:spcBef>
              <a:buNone/>
            </a:pPr>
            <a:r>
              <a:rPr lang="en-US" sz="2400" dirty="0" smtClean="0"/>
              <a:t>    3. The control that supervises the sequence of operations in the system.</a:t>
            </a:r>
          </a:p>
          <a:p>
            <a:pPr>
              <a:buNone/>
            </a:pPr>
            <a:r>
              <a:rPr lang="pt-BR" sz="2200" dirty="0" smtClean="0"/>
              <a:t>                    R1</a:t>
            </a:r>
            <a:r>
              <a:rPr lang="pt-BR" sz="2200" dirty="0" smtClean="0">
                <a:sym typeface="Wingdings" pitchFamily="2" charset="2"/>
              </a:rPr>
              <a:t> </a:t>
            </a:r>
            <a:r>
              <a:rPr lang="pt-BR" sz="2200" dirty="0" smtClean="0"/>
              <a:t>R1 + R2 Add contents of R2 to R1 ( R1 gets R1 + R2 )</a:t>
            </a:r>
          </a:p>
          <a:p>
            <a:pPr>
              <a:buNone/>
            </a:pPr>
            <a:r>
              <a:rPr lang="pt-BR" sz="2200" dirty="0" smtClean="0"/>
              <a:t>                    </a:t>
            </a:r>
            <a:r>
              <a:rPr lang="en-US" sz="2200" dirty="0" smtClean="0"/>
              <a:t>R3</a:t>
            </a:r>
            <a:r>
              <a:rPr lang="pt-BR" sz="2200" dirty="0" smtClean="0">
                <a:sym typeface="Wingdings" pitchFamily="2" charset="2"/>
              </a:rPr>
              <a:t>  </a:t>
            </a:r>
            <a:r>
              <a:rPr lang="en-US" sz="2200" dirty="0" smtClean="0"/>
              <a:t>R3 + 1 Increment R3 by 1 (count upwards)</a:t>
            </a:r>
          </a:p>
          <a:p>
            <a:pPr>
              <a:buNone/>
            </a:pPr>
            <a:r>
              <a:rPr lang="pt-BR" sz="2200" dirty="0" smtClean="0"/>
              <a:t>                    R4</a:t>
            </a:r>
            <a:r>
              <a:rPr lang="pt-BR" sz="2200" dirty="0" smtClean="0">
                <a:sym typeface="Wingdings" pitchFamily="2" charset="2"/>
              </a:rPr>
              <a:t>  </a:t>
            </a:r>
            <a:r>
              <a:rPr lang="pt-BR" sz="2200" dirty="0" smtClean="0"/>
              <a:t>shr R4 Shift right R4</a:t>
            </a:r>
          </a:p>
          <a:p>
            <a:pPr>
              <a:buNone/>
            </a:pPr>
            <a:r>
              <a:rPr lang="en-US" sz="2200" dirty="0" smtClean="0"/>
              <a:t>                    R5</a:t>
            </a:r>
            <a:r>
              <a:rPr lang="pt-BR" sz="2200" dirty="0" smtClean="0">
                <a:sym typeface="Wingdings" pitchFamily="2" charset="2"/>
              </a:rPr>
              <a:t>  </a:t>
            </a:r>
            <a:r>
              <a:rPr lang="en-US" sz="2200" dirty="0" smtClean="0"/>
              <a:t>0 Clear R5 to 0</a:t>
            </a:r>
          </a:p>
          <a:p>
            <a:pPr>
              <a:buNone/>
            </a:pPr>
            <a:endParaRPr lang="en-US" b="1" dirty="0" smtClean="0"/>
          </a:p>
          <a:p>
            <a:pPr>
              <a:buNone/>
            </a:pPr>
            <a:endParaRPr lang="en-US" b="1"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5334000"/>
          </a:xfrm>
        </p:spPr>
        <p:txBody>
          <a:bodyPr>
            <a:normAutofit/>
          </a:bodyPr>
          <a:lstStyle/>
          <a:p>
            <a:r>
              <a:rPr lang="en-US" b="1" dirty="0" smtClean="0"/>
              <a:t>Common rules of any digital circuit:</a:t>
            </a:r>
          </a:p>
          <a:p>
            <a:pPr>
              <a:buNone/>
            </a:pPr>
            <a:r>
              <a:rPr lang="en-US" dirty="0" smtClean="0"/>
              <a:t>1- 2’s Complement for signed operations.</a:t>
            </a:r>
          </a:p>
          <a:p>
            <a:pPr>
              <a:buNone/>
            </a:pPr>
            <a:r>
              <a:rPr lang="en-US" dirty="0" smtClean="0"/>
              <a:t>2- Sequential Logic Circuits must be Synchronous only not Asynchronous.</a:t>
            </a:r>
          </a:p>
          <a:p>
            <a:pPr>
              <a:buNone/>
            </a:pPr>
            <a:r>
              <a:rPr lang="en-US" dirty="0" smtClean="0"/>
              <a:t>3- Flip-Flops should be used not Latches.</a:t>
            </a:r>
          </a:p>
          <a:p>
            <a:pPr>
              <a:buNone/>
            </a:pPr>
            <a:r>
              <a:rPr lang="en-US" dirty="0" smtClean="0"/>
              <a:t>4- Any Sequential Circuit should have Reset.</a:t>
            </a:r>
          </a:p>
          <a:p>
            <a:pPr>
              <a:buNone/>
            </a:pP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52400" y="4419600"/>
            <a:ext cx="8839200" cy="2438400"/>
          </a:xfrm>
        </p:spPr>
        <p:txBody>
          <a:bodyPr>
            <a:normAutofit fontScale="92500" lnSpcReduction="10000"/>
          </a:bodyPr>
          <a:lstStyle/>
          <a:p>
            <a:pPr>
              <a:spcBef>
                <a:spcPts val="0"/>
              </a:spcBef>
            </a:pPr>
            <a:r>
              <a:rPr lang="en-US" dirty="0" smtClean="0"/>
              <a:t>The type of operations most often encountered in digital systems can be classified into four categories :</a:t>
            </a:r>
          </a:p>
          <a:p>
            <a:pPr>
              <a:spcBef>
                <a:spcPts val="0"/>
              </a:spcBef>
              <a:buNone/>
            </a:pPr>
            <a:r>
              <a:rPr lang="en-US" sz="2200" dirty="0" smtClean="0"/>
              <a:t>      1. Transfer operations, which transfer data from one register to another.</a:t>
            </a:r>
          </a:p>
          <a:p>
            <a:pPr>
              <a:spcBef>
                <a:spcPts val="0"/>
              </a:spcBef>
              <a:buNone/>
            </a:pPr>
            <a:r>
              <a:rPr lang="en-US" sz="2200" dirty="0" smtClean="0"/>
              <a:t>      2. Arithmetic operations, which perform arithmetic (e.g., multiplication)    </a:t>
            </a:r>
          </a:p>
          <a:p>
            <a:pPr>
              <a:spcBef>
                <a:spcPts val="0"/>
              </a:spcBef>
              <a:buNone/>
            </a:pPr>
            <a:r>
              <a:rPr lang="en-US" sz="2200" dirty="0" smtClean="0"/>
              <a:t>          on data in registers.</a:t>
            </a:r>
          </a:p>
          <a:p>
            <a:pPr>
              <a:spcBef>
                <a:spcPts val="0"/>
              </a:spcBef>
              <a:buNone/>
            </a:pPr>
            <a:r>
              <a:rPr lang="en-US" sz="2200" dirty="0" smtClean="0"/>
              <a:t>      3. Logic operations, which perform bit manipulation (e.g., logical OR) of   </a:t>
            </a:r>
          </a:p>
          <a:p>
            <a:pPr>
              <a:spcBef>
                <a:spcPts val="0"/>
              </a:spcBef>
              <a:buNone/>
            </a:pPr>
            <a:r>
              <a:rPr lang="en-US" sz="2200" dirty="0" smtClean="0"/>
              <a:t>          non numeric data in registers.</a:t>
            </a:r>
          </a:p>
          <a:p>
            <a:pPr>
              <a:spcBef>
                <a:spcPts val="0"/>
              </a:spcBef>
              <a:buNone/>
            </a:pPr>
            <a:r>
              <a:rPr lang="en-US" sz="2200" dirty="0" smtClean="0"/>
              <a:t>       4. Shift operations, which shift data between registers.</a:t>
            </a:r>
            <a:endParaRPr lang="en-US" sz="2200" dirty="0"/>
          </a:p>
        </p:txBody>
      </p:sp>
      <p:pic>
        <p:nvPicPr>
          <p:cNvPr id="4" name="Picture 3" descr="image004.jpg"/>
          <p:cNvPicPr>
            <a:picLocks noChangeAspect="1"/>
          </p:cNvPicPr>
          <p:nvPr/>
        </p:nvPicPr>
        <p:blipFill>
          <a:blip r:embed="rId2"/>
          <a:stretch>
            <a:fillRect/>
          </a:stretch>
        </p:blipFill>
        <p:spPr>
          <a:xfrm>
            <a:off x="228600" y="228600"/>
            <a:ext cx="8534400" cy="4114800"/>
          </a:xfrm>
          <a:prstGeom prst="rect">
            <a:avLst/>
          </a:prstGeom>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6019800"/>
          </a:xfrm>
        </p:spPr>
        <p:txBody>
          <a:bodyPr>
            <a:normAutofit/>
          </a:bodyPr>
          <a:lstStyle/>
          <a:p>
            <a:r>
              <a:rPr lang="en-US" b="1" dirty="0" smtClean="0"/>
              <a:t>Assign Statement : </a:t>
            </a:r>
            <a:r>
              <a:rPr lang="en-US" dirty="0" smtClean="0"/>
              <a:t>is used for modeling only combinational logic and it is executed continuously. So the assign statement is called 'continuous assignment statement' .</a:t>
            </a:r>
          </a:p>
          <a:p>
            <a:r>
              <a:rPr lang="en-US" dirty="0" smtClean="0"/>
              <a:t>Assign statement is applied for only wires.</a:t>
            </a:r>
          </a:p>
          <a:p>
            <a:pPr>
              <a:buNone/>
            </a:pPr>
            <a:endParaRPr lang="en-US" sz="200" dirty="0" smtClean="0"/>
          </a:p>
          <a:p>
            <a:r>
              <a:rPr lang="en-US" dirty="0" smtClean="0"/>
              <a:t>EX: assign Output = (enable) ? Input : 1'bz;</a:t>
            </a:r>
          </a:p>
          <a:p>
            <a:r>
              <a:rPr lang="en-US" dirty="0" smtClean="0"/>
              <a:t>assign out = data;</a:t>
            </a:r>
          </a:p>
          <a:p>
            <a:r>
              <a:rPr lang="en-US" dirty="0" smtClean="0"/>
              <a:t>assign #10 out = in1 &amp; in2; </a:t>
            </a:r>
          </a:p>
          <a:p>
            <a:pPr>
              <a:buNone/>
            </a:pPr>
            <a:endParaRPr lang="en-US" dirty="0" smtClean="0"/>
          </a:p>
          <a:p>
            <a:pPr>
              <a:spcBef>
                <a:spcPts val="0"/>
              </a:spcBef>
            </a:pPr>
            <a:r>
              <a:rPr lang="en-US" dirty="0" smtClean="0"/>
              <a:t>assign F  = ({s1,s0} == 2’b00)? I0:</a:t>
            </a:r>
          </a:p>
          <a:p>
            <a:pPr>
              <a:spcBef>
                <a:spcPts val="0"/>
              </a:spcBef>
              <a:buNone/>
            </a:pPr>
            <a:r>
              <a:rPr lang="en-US" dirty="0" smtClean="0"/>
              <a:t>                      ({s1,s0} == 2’b01)? I1:</a:t>
            </a:r>
          </a:p>
          <a:p>
            <a:pPr>
              <a:spcBef>
                <a:spcPts val="0"/>
              </a:spcBef>
              <a:buNone/>
            </a:pPr>
            <a:r>
              <a:rPr lang="en-US" dirty="0" smtClean="0"/>
              <a:t>                      ({s1,s0} == 2’b10)? I2:I3;</a:t>
            </a:r>
          </a:p>
          <a:p>
            <a:pPr>
              <a:spcBef>
                <a:spcPts val="0"/>
              </a:spcBef>
              <a:buNone/>
            </a:pPr>
            <a:endParaRPr lang="en-US" dirty="0" smtClean="0"/>
          </a:p>
          <a:p>
            <a:pPr>
              <a:spcBef>
                <a:spcPts val="0"/>
              </a:spcBef>
            </a:pPr>
            <a:r>
              <a:rPr lang="en-US" dirty="0" smtClean="0">
                <a:solidFill>
                  <a:srgbClr val="FF0000"/>
                </a:solidFill>
              </a:rPr>
              <a:t>Use assign statement to model full adder?</a:t>
            </a:r>
          </a:p>
          <a:p>
            <a:pPr>
              <a:spcBef>
                <a:spcPts val="0"/>
              </a:spcBef>
              <a:buNone/>
            </a:pPr>
            <a:endParaRPr lang="en-US" dirty="0" smtClean="0"/>
          </a:p>
          <a:p>
            <a:pPr>
              <a:spcBef>
                <a:spcPts val="0"/>
              </a:spcBef>
              <a:buNone/>
            </a:pPr>
            <a:endParaRPr lang="en-US" dirty="0" smtClean="0"/>
          </a:p>
          <a:p>
            <a:pPr>
              <a:spcBef>
                <a:spcPts val="0"/>
              </a:spcBef>
              <a:buNone/>
            </a:pPr>
            <a:endParaRPr lang="en-US" dirty="0" smtClean="0"/>
          </a:p>
        </p:txBody>
      </p:sp>
      <p:pic>
        <p:nvPicPr>
          <p:cNvPr id="4" name="Picture 3" descr="download (2).jpg"/>
          <p:cNvPicPr>
            <a:picLocks noChangeAspect="1"/>
          </p:cNvPicPr>
          <p:nvPr/>
        </p:nvPicPr>
        <p:blipFill>
          <a:blip r:embed="rId2"/>
          <a:stretch>
            <a:fillRect/>
          </a:stretch>
        </p:blipFill>
        <p:spPr>
          <a:xfrm>
            <a:off x="6296025" y="1752600"/>
            <a:ext cx="2619375" cy="1143000"/>
          </a:xfrm>
          <a:prstGeom prst="rect">
            <a:avLst/>
          </a:prstGeom>
        </p:spPr>
      </p:pic>
      <p:pic>
        <p:nvPicPr>
          <p:cNvPr id="6" name="Picture 5" descr="el_and_gate.png"/>
          <p:cNvPicPr>
            <a:picLocks noChangeAspect="1"/>
          </p:cNvPicPr>
          <p:nvPr/>
        </p:nvPicPr>
        <p:blipFill>
          <a:blip r:embed="rId3"/>
          <a:stretch>
            <a:fillRect/>
          </a:stretch>
        </p:blipFill>
        <p:spPr>
          <a:xfrm>
            <a:off x="6705600" y="2895600"/>
            <a:ext cx="2152650" cy="914400"/>
          </a:xfrm>
          <a:prstGeom prst="rect">
            <a:avLst/>
          </a:prstGeom>
        </p:spPr>
      </p:pic>
      <p:pic>
        <p:nvPicPr>
          <p:cNvPr id="7" name="Picture 6" descr="mux.png"/>
          <p:cNvPicPr>
            <a:picLocks noChangeAspect="1"/>
          </p:cNvPicPr>
          <p:nvPr/>
        </p:nvPicPr>
        <p:blipFill>
          <a:blip r:embed="rId4"/>
          <a:stretch>
            <a:fillRect/>
          </a:stretch>
        </p:blipFill>
        <p:spPr>
          <a:xfrm>
            <a:off x="6477001" y="3886201"/>
            <a:ext cx="2057400" cy="1828800"/>
          </a:xfrm>
          <a:prstGeom prst="rect">
            <a:avLst/>
          </a:prstGeom>
        </p:spPr>
      </p:pic>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2819400"/>
          </a:xfrm>
        </p:spPr>
        <p:txBody>
          <a:bodyPr>
            <a:normAutofit fontScale="92500" lnSpcReduction="20000"/>
          </a:bodyPr>
          <a:lstStyle/>
          <a:p>
            <a:r>
              <a:rPr lang="en-US" b="1" dirty="0" smtClean="0"/>
              <a:t>Q : Synthesize the following code and get the corresponding circuit?</a:t>
            </a:r>
          </a:p>
          <a:p>
            <a:pPr>
              <a:buNone/>
            </a:pPr>
            <a:endParaRPr lang="en-US" sz="100" b="1" dirty="0" smtClean="0"/>
          </a:p>
          <a:p>
            <a:pPr lvl="1">
              <a:buNone/>
            </a:pPr>
            <a:r>
              <a:rPr lang="en-US" dirty="0" smtClean="0"/>
              <a:t>module </a:t>
            </a:r>
            <a:r>
              <a:rPr lang="en-US" dirty="0" err="1" smtClean="0"/>
              <a:t>Prob</a:t>
            </a:r>
            <a:r>
              <a:rPr lang="en-US" dirty="0" smtClean="0"/>
              <a:t> (A, B, S, E, Q);</a:t>
            </a:r>
          </a:p>
          <a:p>
            <a:pPr lvl="1">
              <a:buNone/>
            </a:pPr>
            <a:r>
              <a:rPr lang="en-US" dirty="0" smtClean="0"/>
              <a:t>input [1:0] A, B;</a:t>
            </a:r>
          </a:p>
          <a:p>
            <a:pPr lvl="1">
              <a:buNone/>
            </a:pPr>
            <a:r>
              <a:rPr lang="en-US" dirty="0" smtClean="0"/>
              <a:t>input S, E;</a:t>
            </a:r>
          </a:p>
          <a:p>
            <a:pPr lvl="1">
              <a:buNone/>
            </a:pPr>
            <a:r>
              <a:rPr lang="en-US" dirty="0" smtClean="0"/>
              <a:t>output [1:0] Q;</a:t>
            </a:r>
          </a:p>
          <a:p>
            <a:pPr lvl="1">
              <a:buNone/>
            </a:pPr>
            <a:r>
              <a:rPr lang="en-US" smtClean="0"/>
              <a:t>assign Q =  </a:t>
            </a:r>
            <a:r>
              <a:rPr lang="en-US" dirty="0" smtClean="0"/>
              <a:t>E ? (S ? A : B) : '</a:t>
            </a:r>
            <a:r>
              <a:rPr lang="en-US" dirty="0" err="1" smtClean="0"/>
              <a:t>bz</a:t>
            </a:r>
            <a:r>
              <a:rPr lang="en-US" dirty="0" smtClean="0"/>
              <a:t>;</a:t>
            </a:r>
          </a:p>
          <a:p>
            <a:pPr lvl="1">
              <a:buNone/>
            </a:pPr>
            <a:r>
              <a:rPr lang="en-US" dirty="0" err="1" smtClean="0"/>
              <a:t>endmodule</a:t>
            </a:r>
            <a:endParaRPr lang="en-US" dirty="0"/>
          </a:p>
        </p:txBody>
      </p:sp>
      <p:pic>
        <p:nvPicPr>
          <p:cNvPr id="5" name="Picture 4" descr="question-mark.png"/>
          <p:cNvPicPr>
            <a:picLocks noChangeAspect="1"/>
          </p:cNvPicPr>
          <p:nvPr/>
        </p:nvPicPr>
        <p:blipFill>
          <a:blip r:embed="rId2"/>
          <a:stretch>
            <a:fillRect/>
          </a:stretch>
        </p:blipFill>
        <p:spPr>
          <a:xfrm>
            <a:off x="1143000" y="3200400"/>
            <a:ext cx="6705600" cy="3657600"/>
          </a:xfrm>
          <a:prstGeom prst="rect">
            <a:avLst/>
          </a:prstGeom>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447800"/>
            <a:ext cx="7772400" cy="5257800"/>
          </a:xfrm>
        </p:spPr>
        <p:txBody>
          <a:bodyPr>
            <a:normAutofit lnSpcReduction="10000"/>
          </a:bodyPr>
          <a:lstStyle/>
          <a:p>
            <a:r>
              <a:rPr lang="en-US" b="1" dirty="0" smtClean="0"/>
              <a:t>Design is a Black Box</a:t>
            </a:r>
          </a:p>
          <a:p>
            <a:pPr>
              <a:buNone/>
            </a:pPr>
            <a:endParaRPr lang="en-US" b="1" dirty="0" smtClean="0"/>
          </a:p>
          <a:p>
            <a:pPr>
              <a:buNone/>
            </a:pPr>
            <a:endParaRPr lang="en-US" b="1" dirty="0" smtClean="0"/>
          </a:p>
          <a:p>
            <a:pPr>
              <a:buNone/>
            </a:pPr>
            <a:endParaRPr lang="en-US" b="1" dirty="0" smtClean="0"/>
          </a:p>
          <a:p>
            <a:pPr>
              <a:buFont typeface="Wingdings" pitchFamily="2" charset="2"/>
              <a:buChar char="Ø"/>
            </a:pPr>
            <a:r>
              <a:rPr lang="en-US" dirty="0" smtClean="0"/>
              <a:t>It takes place at an algorithmic level where the designers do not necessarily think in terms of logic gates or data flow but in terms of the algorithm they wish to implement in hardware. </a:t>
            </a:r>
          </a:p>
          <a:p>
            <a:pPr>
              <a:buFont typeface="Wingdings" pitchFamily="2" charset="2"/>
              <a:buChar char="Ø"/>
            </a:pPr>
            <a:r>
              <a:rPr lang="en-US" dirty="0" smtClean="0"/>
              <a:t>They are more concerned about the behavior of the algorithm and its performance. </a:t>
            </a:r>
          </a:p>
          <a:p>
            <a:pPr>
              <a:buFont typeface="Wingdings" pitchFamily="2" charset="2"/>
              <a:buChar char="Ø"/>
            </a:pPr>
            <a:r>
              <a:rPr lang="en-US" dirty="0" smtClean="0"/>
              <a:t>Only after the high-level architecture and algorithm are finalized, do designers start focusing on building the digital circuit to implement the algorithm.</a:t>
            </a:r>
            <a:endParaRPr lang="en-US" b="1" dirty="0" smtClean="0"/>
          </a:p>
          <a:p>
            <a:pPr>
              <a:buNone/>
            </a:pPr>
            <a:endParaRPr lang="en-US" dirty="0" smtClean="0"/>
          </a:p>
          <a:p>
            <a:pPr>
              <a:buNone/>
            </a:pPr>
            <a:endParaRPr lang="en-US"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8" name="Picture 7" descr="images.jpg"/>
          <p:cNvPicPr>
            <a:picLocks noChangeAspect="1"/>
          </p:cNvPicPr>
          <p:nvPr/>
        </p:nvPicPr>
        <p:blipFill>
          <a:blip r:embed="rId2"/>
          <a:stretch>
            <a:fillRect/>
          </a:stretch>
        </p:blipFill>
        <p:spPr>
          <a:xfrm>
            <a:off x="1524000" y="1905000"/>
            <a:ext cx="5562600" cy="1371600"/>
          </a:xfrm>
          <a:prstGeom prst="rect">
            <a:avLst/>
          </a:prstGeom>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077200" cy="5638800"/>
          </a:xfrm>
        </p:spPr>
        <p:txBody>
          <a:bodyPr>
            <a:normAutofit/>
          </a:bodyPr>
          <a:lstStyle/>
          <a:p>
            <a:r>
              <a:rPr lang="en-US" sz="3100" b="1" dirty="0" smtClean="0"/>
              <a:t>Procedural Blocks</a:t>
            </a:r>
          </a:p>
          <a:p>
            <a:pPr>
              <a:buNone/>
            </a:pPr>
            <a:endParaRPr lang="en-US" sz="800" b="1" dirty="0" smtClean="0"/>
          </a:p>
          <a:p>
            <a:pPr marL="450850" indent="-273050">
              <a:buFont typeface="Wingdings" pitchFamily="2" charset="2"/>
              <a:buChar char="Ø"/>
            </a:pPr>
            <a:r>
              <a:rPr lang="en-US" sz="2000" dirty="0" err="1" smtClean="0"/>
              <a:t>Verilog</a:t>
            </a:r>
            <a:r>
              <a:rPr lang="en-US" sz="2000" dirty="0" smtClean="0"/>
              <a:t> behavioral code is inside procedure blocks, but there is an exception: some behavioral code also exist outside procedure blocks. We can see this in detail as we make progress.</a:t>
            </a:r>
          </a:p>
          <a:p>
            <a:pPr marL="398463" indent="-222250">
              <a:buFont typeface="Wingdings" pitchFamily="2" charset="2"/>
              <a:buChar char="Ø"/>
            </a:pPr>
            <a:r>
              <a:rPr lang="en-US" sz="2000" dirty="0" smtClean="0"/>
              <a:t> There are two types of procedural blocks in </a:t>
            </a:r>
            <a:r>
              <a:rPr lang="en-US" sz="2000" dirty="0" err="1" smtClean="0"/>
              <a:t>Verilog</a:t>
            </a:r>
            <a:r>
              <a:rPr lang="en-US" sz="2000" dirty="0" smtClean="0"/>
              <a:t> : </a:t>
            </a:r>
            <a:r>
              <a:rPr lang="en-US" sz="2000" dirty="0" smtClean="0">
                <a:solidFill>
                  <a:srgbClr val="FF0000"/>
                </a:solidFill>
              </a:rPr>
              <a:t>initial</a:t>
            </a:r>
            <a:r>
              <a:rPr lang="en-US" sz="2000" dirty="0" smtClean="0"/>
              <a:t> and </a:t>
            </a:r>
            <a:r>
              <a:rPr lang="en-US" sz="2000" dirty="0" smtClean="0">
                <a:solidFill>
                  <a:srgbClr val="FF0000"/>
                </a:solidFill>
              </a:rPr>
              <a:t>always</a:t>
            </a:r>
            <a:r>
              <a:rPr lang="en-US" sz="2000" dirty="0" smtClean="0"/>
              <a:t> blocks</a:t>
            </a:r>
            <a:r>
              <a:rPr lang="en-US" sz="1800" dirty="0" smtClean="0"/>
              <a:t>		                      </a:t>
            </a:r>
          </a:p>
          <a:p>
            <a:pPr marL="398463" indent="-222250">
              <a:spcBef>
                <a:spcPts val="0"/>
              </a:spcBef>
              <a:buFont typeface="Wingdings" pitchFamily="2" charset="2"/>
              <a:buChar char="Ø"/>
            </a:pPr>
            <a:r>
              <a:rPr lang="en-US" sz="2000" dirty="0" smtClean="0"/>
              <a:t>Procedural assignment statements assign values to </a:t>
            </a:r>
            <a:r>
              <a:rPr lang="en-US" sz="2000" dirty="0" err="1" smtClean="0"/>
              <a:t>reg</a:t>
            </a:r>
            <a:r>
              <a:rPr lang="en-US" sz="2000" dirty="0" smtClean="0"/>
              <a:t>, integer, real, or time variables and can not assign values to nets (wire data types).</a:t>
            </a:r>
          </a:p>
          <a:p>
            <a:pPr marL="398463" indent="-222250">
              <a:spcBef>
                <a:spcPts val="0"/>
              </a:spcBef>
              <a:buFont typeface="Wingdings" pitchFamily="2" charset="2"/>
              <a:buChar char="Ø"/>
            </a:pPr>
            <a:endParaRPr lang="en-US" sz="1000" dirty="0" smtClean="0"/>
          </a:p>
          <a:p>
            <a:pPr marL="398463" indent="-222250">
              <a:spcBef>
                <a:spcPts val="0"/>
              </a:spcBef>
              <a:buFont typeface="Wingdings" pitchFamily="2" charset="2"/>
              <a:buChar char="Ø"/>
            </a:pPr>
            <a:r>
              <a:rPr lang="en-US" sz="2000" dirty="0" smtClean="0"/>
              <a:t>Module may have more than one procedural block.</a:t>
            </a:r>
          </a:p>
          <a:p>
            <a:pPr marL="398463" indent="-222250">
              <a:spcBef>
                <a:spcPts val="0"/>
              </a:spcBef>
              <a:buFont typeface="Wingdings" pitchFamily="2" charset="2"/>
              <a:buChar char="Ø"/>
            </a:pPr>
            <a:endParaRPr lang="en-US" sz="2000" dirty="0" smtClean="0"/>
          </a:p>
          <a:p>
            <a:pPr marL="398463" indent="-222250">
              <a:spcBef>
                <a:spcPts val="0"/>
              </a:spcBef>
              <a:buFont typeface="Wingdings" pitchFamily="2" charset="2"/>
              <a:buChar char="Ø"/>
            </a:pPr>
            <a:r>
              <a:rPr lang="en-US" sz="2100" dirty="0" smtClean="0"/>
              <a:t>All behavioral statements must be inside an initial or always block only.</a:t>
            </a:r>
          </a:p>
          <a:p>
            <a:pPr marL="398463" indent="-222250">
              <a:spcBef>
                <a:spcPts val="0"/>
              </a:spcBef>
              <a:buFont typeface="Wingdings" pitchFamily="2" charset="2"/>
              <a:buChar char="Ø"/>
            </a:pPr>
            <a:endParaRPr lang="en-US" sz="2000" dirty="0" smtClean="0"/>
          </a:p>
          <a:p>
            <a:pPr marL="398463" indent="-222250">
              <a:spcBef>
                <a:spcPts val="0"/>
              </a:spcBef>
              <a:buNone/>
            </a:pPr>
            <a:r>
              <a:rPr lang="en-US" sz="1800" dirty="0" smtClean="0"/>
              <a:t>//Initialize clock at time zero 		//Toggle clock every half-cycle (time period = 20) </a:t>
            </a:r>
          </a:p>
          <a:p>
            <a:pPr marL="398463" indent="-222250">
              <a:spcBef>
                <a:spcPts val="0"/>
              </a:spcBef>
              <a:buNone/>
            </a:pPr>
            <a:r>
              <a:rPr lang="en-US" sz="1800" dirty="0" smtClean="0"/>
              <a:t>     initial clock = 1'b0;  		  always #10 clock = ~clock; </a:t>
            </a:r>
            <a:endParaRPr lang="en-US" sz="2000" dirty="0" smtClean="0"/>
          </a:p>
          <a:p>
            <a:pPr marL="398463" indent="-222250">
              <a:spcBef>
                <a:spcPts val="0"/>
              </a:spcBef>
              <a:buNone/>
            </a:pPr>
            <a:endParaRPr lang="en-US" sz="1800" dirty="0" smtClean="0"/>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r>
              <a:rPr lang="en-US" sz="3100" b="1" dirty="0" smtClean="0"/>
              <a:t>Procedural Blocks</a:t>
            </a:r>
          </a:p>
          <a:p>
            <a:pPr>
              <a:buNone/>
            </a:pPr>
            <a:endParaRPr lang="en-US" sz="800" b="1" dirty="0" smtClean="0"/>
          </a:p>
          <a:p>
            <a:pPr marL="450850" indent="-273050">
              <a:buFont typeface="Wingdings" pitchFamily="2" charset="2"/>
              <a:buChar char="Ø"/>
            </a:pPr>
            <a:r>
              <a:rPr lang="en-US" sz="1800" b="1" dirty="0" smtClean="0">
                <a:solidFill>
                  <a:srgbClr val="FF0000"/>
                </a:solidFill>
              </a:rPr>
              <a:t>initial</a:t>
            </a:r>
            <a:r>
              <a:rPr lang="en-US" sz="1800" b="1" dirty="0" smtClean="0"/>
              <a:t> :  </a:t>
            </a:r>
            <a:r>
              <a:rPr lang="en-US" sz="1800" dirty="0" smtClean="0"/>
              <a:t>initial blocks execute only once at time zero (start execution at time zero) </a:t>
            </a:r>
            <a:r>
              <a:rPr lang="en-US" sz="1800" dirty="0" smtClean="0">
                <a:solidFill>
                  <a:srgbClr val="FF0000"/>
                </a:solidFill>
              </a:rPr>
              <a:t>used in test benches</a:t>
            </a:r>
            <a:r>
              <a:rPr lang="en-US" sz="1800" dirty="0" smtClean="0"/>
              <a:t>.</a:t>
            </a:r>
          </a:p>
          <a:p>
            <a:pPr>
              <a:buNone/>
            </a:pPr>
            <a:endParaRPr lang="en-US" sz="600" dirty="0" smtClean="0"/>
          </a:p>
          <a:p>
            <a:pPr marL="273050" indent="-98425">
              <a:spcBef>
                <a:spcPts val="0"/>
              </a:spcBef>
              <a:buFont typeface="Wingdings" pitchFamily="2" charset="2"/>
              <a:buChar char="Ø"/>
            </a:pPr>
            <a:r>
              <a:rPr lang="en-US" sz="1800" b="1" dirty="0" smtClean="0">
                <a:solidFill>
                  <a:srgbClr val="FF0000"/>
                </a:solidFill>
              </a:rPr>
              <a:t>   always</a:t>
            </a:r>
            <a:r>
              <a:rPr lang="en-US" sz="1800" b="1" dirty="0" smtClean="0"/>
              <a:t> :  </a:t>
            </a:r>
            <a:r>
              <a:rPr lang="en-US" sz="1800" dirty="0" smtClean="0"/>
              <a:t>always blocks loop to execute over and over again; in other words, as the               </a:t>
            </a:r>
          </a:p>
          <a:p>
            <a:pPr>
              <a:spcBef>
                <a:spcPts val="0"/>
              </a:spcBef>
              <a:buNone/>
            </a:pPr>
            <a:r>
              <a:rPr lang="en-US" sz="1800" dirty="0" smtClean="0"/>
              <a:t>                          name suggests, it executes always.</a:t>
            </a:r>
          </a:p>
          <a:p>
            <a:pPr>
              <a:spcBef>
                <a:spcPts val="0"/>
              </a:spcBef>
              <a:buNone/>
            </a:pPr>
            <a:endParaRPr lang="en-US" sz="900" dirty="0" smtClean="0"/>
          </a:p>
          <a:p>
            <a:pPr>
              <a:spcBef>
                <a:spcPts val="0"/>
              </a:spcBef>
              <a:buNone/>
            </a:pPr>
            <a:r>
              <a:rPr lang="en-US" sz="1800" dirty="0" smtClean="0"/>
              <a:t>        module </a:t>
            </a:r>
            <a:r>
              <a:rPr lang="en-US" sz="1800" dirty="0" err="1" smtClean="0"/>
              <a:t>initial_example</a:t>
            </a:r>
            <a:r>
              <a:rPr lang="en-US" sz="1800" dirty="0" smtClean="0"/>
              <a:t>();                                        module </a:t>
            </a:r>
            <a:r>
              <a:rPr lang="en-US" sz="1800" dirty="0" err="1" smtClean="0"/>
              <a:t>always_example</a:t>
            </a:r>
            <a:r>
              <a:rPr lang="en-US" sz="1800" dirty="0" smtClean="0"/>
              <a:t>();</a:t>
            </a:r>
          </a:p>
          <a:p>
            <a:pPr>
              <a:spcBef>
                <a:spcPts val="0"/>
              </a:spcBef>
              <a:buNone/>
            </a:pPr>
            <a:r>
              <a:rPr lang="en-US" sz="1800" dirty="0" smtClean="0"/>
              <a:t>         </a:t>
            </a:r>
            <a:r>
              <a:rPr lang="en-US" sz="1800" dirty="0" err="1" smtClean="0"/>
              <a:t>reg</a:t>
            </a:r>
            <a:r>
              <a:rPr lang="en-US" sz="1800" dirty="0" smtClean="0"/>
              <a:t> </a:t>
            </a:r>
            <a:r>
              <a:rPr lang="en-US" sz="1800" dirty="0" err="1" smtClean="0"/>
              <a:t>clk,reset,enable,data</a:t>
            </a:r>
            <a:r>
              <a:rPr lang="en-US" sz="1800" dirty="0" smtClean="0"/>
              <a:t>;                                          </a:t>
            </a:r>
            <a:r>
              <a:rPr lang="en-US" sz="1800" dirty="0" err="1" smtClean="0"/>
              <a:t>reg</a:t>
            </a:r>
            <a:r>
              <a:rPr lang="en-US" sz="1800" dirty="0" smtClean="0"/>
              <a:t> </a:t>
            </a:r>
            <a:r>
              <a:rPr lang="en-US" sz="1800" dirty="0" err="1" smtClean="0"/>
              <a:t>clk,reset,enable,q_in,data</a:t>
            </a:r>
            <a:r>
              <a:rPr lang="en-US" sz="1800" dirty="0" smtClean="0"/>
              <a:t>;</a:t>
            </a:r>
          </a:p>
          <a:p>
            <a:pPr>
              <a:spcBef>
                <a:spcPts val="0"/>
              </a:spcBef>
              <a:buNone/>
            </a:pPr>
            <a:r>
              <a:rPr lang="en-US" sz="1800" dirty="0" smtClean="0"/>
              <a:t>          initial begin                                                               always @ (</a:t>
            </a:r>
            <a:r>
              <a:rPr lang="en-US" sz="1800" dirty="0" err="1" smtClean="0"/>
              <a:t>posedge</a:t>
            </a:r>
            <a:r>
              <a:rPr lang="en-US" sz="1800" dirty="0" smtClean="0"/>
              <a:t> </a:t>
            </a:r>
            <a:r>
              <a:rPr lang="en-US" sz="1800" dirty="0" err="1" smtClean="0"/>
              <a:t>clk</a:t>
            </a:r>
            <a:r>
              <a:rPr lang="en-US" sz="1800" dirty="0" smtClean="0"/>
              <a:t>) begin</a:t>
            </a:r>
          </a:p>
          <a:p>
            <a:pPr>
              <a:spcBef>
                <a:spcPts val="0"/>
              </a:spcBef>
              <a:buNone/>
            </a:pPr>
            <a:r>
              <a:rPr lang="en-US" sz="1800" dirty="0" smtClean="0"/>
              <a:t>           </a:t>
            </a:r>
            <a:r>
              <a:rPr lang="en-US" sz="1800" dirty="0" err="1" smtClean="0"/>
              <a:t>clk</a:t>
            </a:r>
            <a:r>
              <a:rPr lang="en-US" sz="1800" dirty="0" smtClean="0"/>
              <a:t> = 0;                                                                      if (reset) begin</a:t>
            </a:r>
          </a:p>
          <a:p>
            <a:pPr>
              <a:spcBef>
                <a:spcPts val="0"/>
              </a:spcBef>
              <a:buNone/>
            </a:pPr>
            <a:r>
              <a:rPr lang="en-US" sz="1800" dirty="0" smtClean="0"/>
              <a:t>           reset = 0; 	     		                       data &lt;= 0;</a:t>
            </a:r>
          </a:p>
          <a:p>
            <a:pPr>
              <a:spcBef>
                <a:spcPts val="0"/>
              </a:spcBef>
              <a:buNone/>
            </a:pPr>
            <a:r>
              <a:rPr lang="en-US" sz="1800" dirty="0" smtClean="0"/>
              <a:t>           enable = 0;			                      end else if (enable) begin</a:t>
            </a:r>
          </a:p>
          <a:p>
            <a:pPr>
              <a:spcBef>
                <a:spcPts val="0"/>
              </a:spcBef>
              <a:buNone/>
            </a:pPr>
            <a:r>
              <a:rPr lang="en-US" sz="1800" dirty="0" smtClean="0"/>
              <a:t>           data = 0;                                                                        data &lt;= </a:t>
            </a:r>
            <a:r>
              <a:rPr lang="en-US" sz="1800" dirty="0" err="1" smtClean="0"/>
              <a:t>q_in</a:t>
            </a:r>
            <a:r>
              <a:rPr lang="en-US" sz="1800" dirty="0" smtClean="0"/>
              <a:t>;</a:t>
            </a:r>
          </a:p>
          <a:p>
            <a:pPr>
              <a:spcBef>
                <a:spcPts val="0"/>
              </a:spcBef>
              <a:buNone/>
            </a:pPr>
            <a:r>
              <a:rPr lang="en-US" sz="1800" dirty="0" smtClean="0"/>
              <a:t>         end                                           		     </a:t>
            </a:r>
            <a:r>
              <a:rPr lang="en-US" sz="1800" dirty="0" err="1" smtClean="0"/>
              <a:t>end</a:t>
            </a:r>
            <a:endParaRPr lang="en-US" sz="1800" dirty="0" smtClean="0"/>
          </a:p>
          <a:p>
            <a:pPr>
              <a:spcBef>
                <a:spcPts val="0"/>
              </a:spcBef>
              <a:buNone/>
            </a:pPr>
            <a:r>
              <a:rPr lang="en-US" sz="1800" dirty="0" smtClean="0"/>
              <a:t>       </a:t>
            </a:r>
            <a:r>
              <a:rPr lang="en-US" sz="1800" dirty="0" err="1" smtClean="0"/>
              <a:t>endmodule</a:t>
            </a:r>
            <a:r>
              <a:rPr lang="en-US" sz="1800" dirty="0" smtClean="0"/>
              <a:t>       		                                       </a:t>
            </a:r>
            <a:r>
              <a:rPr lang="en-US" sz="1800" dirty="0" err="1" smtClean="0"/>
              <a:t>endmodule</a:t>
            </a:r>
            <a:endParaRPr lang="en-US" sz="1800" dirty="0" smtClean="0"/>
          </a:p>
          <a:p>
            <a:pPr>
              <a:spcBef>
                <a:spcPts val="0"/>
              </a:spcBef>
              <a:buNone/>
            </a:pPr>
            <a:endParaRPr lang="en-US" sz="1800" dirty="0" smtClean="0"/>
          </a:p>
          <a:p>
            <a:pPr marL="398463" indent="-222250">
              <a:spcBef>
                <a:spcPts val="0"/>
              </a:spcBef>
              <a:buNone/>
            </a:pPr>
            <a:endParaRPr lang="en-US" sz="1800" dirty="0" smtClean="0"/>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638800"/>
          </a:xfrm>
        </p:spPr>
        <p:txBody>
          <a:bodyPr>
            <a:normAutofit fontScale="85000" lnSpcReduction="10000"/>
          </a:bodyPr>
          <a:lstStyle/>
          <a:p>
            <a:r>
              <a:rPr lang="en-US" sz="3200" b="1" dirty="0" smtClean="0"/>
              <a:t>Always Block </a:t>
            </a:r>
            <a:endParaRPr lang="en-US" sz="3200" b="1" dirty="0" smtClean="0">
              <a:solidFill>
                <a:srgbClr val="FF0000"/>
              </a:solidFill>
            </a:endParaRPr>
          </a:p>
          <a:p>
            <a:pPr marL="349250" indent="-228600">
              <a:buFont typeface="Wingdings" pitchFamily="2" charset="2"/>
              <a:buChar char="Ø"/>
            </a:pPr>
            <a:r>
              <a:rPr lang="en-US" sz="2400" b="1" dirty="0" smtClean="0">
                <a:solidFill>
                  <a:srgbClr val="FF0000"/>
                </a:solidFill>
              </a:rPr>
              <a:t> Is the heart of Hardware modeling using </a:t>
            </a:r>
            <a:r>
              <a:rPr lang="en-US" sz="2400" b="1" dirty="0" err="1" smtClean="0">
                <a:solidFill>
                  <a:srgbClr val="FF0000"/>
                </a:solidFill>
              </a:rPr>
              <a:t>Verilog</a:t>
            </a:r>
            <a:r>
              <a:rPr lang="en-US" sz="2400" b="1" dirty="0" smtClean="0">
                <a:solidFill>
                  <a:srgbClr val="FF0000"/>
                </a:solidFill>
              </a:rPr>
              <a:t> HDL</a:t>
            </a:r>
          </a:p>
          <a:p>
            <a:pPr>
              <a:buNone/>
            </a:pPr>
            <a:endParaRPr lang="en-US" sz="200" b="1" dirty="0" smtClean="0"/>
          </a:p>
          <a:p>
            <a:pPr marL="450850" indent="-273050">
              <a:buFont typeface="Wingdings" pitchFamily="2" charset="2"/>
              <a:buChar char="Ø"/>
            </a:pPr>
            <a:r>
              <a:rPr lang="en-US" dirty="0" smtClean="0"/>
              <a:t>always @(…..sensitivity list…..)</a:t>
            </a:r>
          </a:p>
          <a:p>
            <a:pPr marL="450850" indent="-273050">
              <a:buNone/>
            </a:pPr>
            <a:r>
              <a:rPr lang="en-US" dirty="0" smtClean="0"/>
              <a:t>         begin</a:t>
            </a:r>
          </a:p>
          <a:p>
            <a:pPr marL="450850" indent="-273050">
              <a:buNone/>
            </a:pPr>
            <a:r>
              <a:rPr lang="en-US" dirty="0" smtClean="0"/>
              <a:t>        //behavioral constructs </a:t>
            </a:r>
            <a:r>
              <a:rPr lang="en-US" dirty="0" err="1" smtClean="0"/>
              <a:t>e.g</a:t>
            </a:r>
            <a:r>
              <a:rPr lang="en-US" dirty="0" smtClean="0"/>
              <a:t> if/else, case that describe needed </a:t>
            </a:r>
            <a:r>
              <a:rPr lang="en-US" dirty="0" err="1" smtClean="0"/>
              <a:t>fuctionality</a:t>
            </a:r>
            <a:endParaRPr lang="en-US" dirty="0" smtClean="0"/>
          </a:p>
          <a:p>
            <a:pPr marL="450850" indent="-273050">
              <a:buNone/>
            </a:pPr>
            <a:r>
              <a:rPr lang="en-US" dirty="0" smtClean="0"/>
              <a:t>       end</a:t>
            </a:r>
          </a:p>
          <a:p>
            <a:pPr marL="450850" indent="-273050">
              <a:buFont typeface="Wingdings" pitchFamily="2" charset="2"/>
              <a:buChar char="Ø"/>
            </a:pPr>
            <a:r>
              <a:rPr lang="en-US" b="1" dirty="0" smtClean="0">
                <a:solidFill>
                  <a:srgbClr val="FF0000"/>
                </a:solidFill>
              </a:rPr>
              <a:t>Sensitivity list :</a:t>
            </a:r>
            <a:r>
              <a:rPr lang="en-US" dirty="0" smtClean="0"/>
              <a:t>  Without any signals in it the statements inside always block </a:t>
            </a:r>
            <a:r>
              <a:rPr lang="en-US" dirty="0" err="1" smtClean="0"/>
              <a:t>i.e</a:t>
            </a:r>
            <a:r>
              <a:rPr lang="en-US" dirty="0" smtClean="0"/>
              <a:t> between begin .. end will be executed forever. If we have signals in this list then statements inside always block will be executed if and only if these signals </a:t>
            </a:r>
            <a:r>
              <a:rPr lang="en-US" dirty="0" err="1" smtClean="0"/>
              <a:t>chagned</a:t>
            </a:r>
            <a:r>
              <a:rPr lang="en-US" dirty="0" smtClean="0"/>
              <a:t> .</a:t>
            </a:r>
          </a:p>
          <a:p>
            <a:pPr marL="450850" indent="-273050">
              <a:buFont typeface="Wingdings" pitchFamily="2" charset="2"/>
              <a:buChar char="Ø"/>
            </a:pPr>
            <a:r>
              <a:rPr lang="en-US" dirty="0" smtClean="0"/>
              <a:t>Modeling Combinational Circuits </a:t>
            </a:r>
            <a:r>
              <a:rPr lang="en-US" dirty="0" err="1" smtClean="0"/>
              <a:t>e.g</a:t>
            </a:r>
            <a:r>
              <a:rPr lang="en-US" dirty="0" smtClean="0"/>
              <a:t>(</a:t>
            </a:r>
            <a:r>
              <a:rPr lang="en-US" dirty="0" err="1" smtClean="0"/>
              <a:t>Muxes</a:t>
            </a:r>
            <a:r>
              <a:rPr lang="en-US" dirty="0" smtClean="0"/>
              <a:t>, Decoders, Encoders, ……).</a:t>
            </a:r>
          </a:p>
          <a:p>
            <a:pPr marL="450850" indent="-273050">
              <a:buNone/>
            </a:pPr>
            <a:r>
              <a:rPr lang="en-US" dirty="0" smtClean="0"/>
              <a:t>    always @ (</a:t>
            </a:r>
            <a:r>
              <a:rPr lang="en-US" dirty="0" err="1" smtClean="0"/>
              <a:t>A,B,Cin</a:t>
            </a:r>
            <a:r>
              <a:rPr lang="en-US" dirty="0" smtClean="0"/>
              <a:t>) begin</a:t>
            </a:r>
          </a:p>
          <a:p>
            <a:pPr marL="450850" indent="-273050">
              <a:buNone/>
            </a:pPr>
            <a:r>
              <a:rPr lang="en-US" dirty="0" smtClean="0"/>
              <a:t>     {</a:t>
            </a:r>
            <a:r>
              <a:rPr lang="en-US" dirty="0" err="1" smtClean="0"/>
              <a:t>Cout,S</a:t>
            </a:r>
            <a:r>
              <a:rPr lang="en-US" dirty="0" smtClean="0"/>
              <a:t>} = </a:t>
            </a:r>
            <a:r>
              <a:rPr lang="en-US" dirty="0" err="1" smtClean="0"/>
              <a:t>A+B+Cin</a:t>
            </a:r>
            <a:r>
              <a:rPr lang="en-US" dirty="0" smtClean="0"/>
              <a:t>;     </a:t>
            </a:r>
          </a:p>
          <a:p>
            <a:pPr marL="450850" indent="-273050">
              <a:buNone/>
            </a:pPr>
            <a:r>
              <a:rPr lang="en-US" dirty="0" smtClean="0"/>
              <a:t>   end</a:t>
            </a:r>
          </a:p>
          <a:p>
            <a:pPr marL="450850" indent="-273050">
              <a:buNone/>
            </a:pPr>
            <a:r>
              <a:rPr lang="en-US" dirty="0" smtClean="0">
                <a:solidFill>
                  <a:srgbClr val="FF0000"/>
                </a:solidFill>
              </a:rPr>
              <a:t> All signals in Right hand side must appear in the sensitivity list .</a:t>
            </a:r>
            <a:endParaRPr lang="en-US" dirty="0" smtClean="0"/>
          </a:p>
          <a:p>
            <a:pPr marL="398463" indent="-222250">
              <a:spcBef>
                <a:spcPts val="0"/>
              </a:spcBef>
              <a:buNone/>
            </a:pPr>
            <a:endParaRPr lang="en-US" sz="1800" dirty="0" smtClean="0"/>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pic>
        <p:nvPicPr>
          <p:cNvPr id="6" name="Picture 5" descr="download.jpg"/>
          <p:cNvPicPr>
            <a:picLocks noChangeAspect="1"/>
          </p:cNvPicPr>
          <p:nvPr/>
        </p:nvPicPr>
        <p:blipFill>
          <a:blip r:embed="rId2"/>
          <a:stretch>
            <a:fillRect/>
          </a:stretch>
        </p:blipFill>
        <p:spPr>
          <a:xfrm>
            <a:off x="6629400" y="5181600"/>
            <a:ext cx="2133600" cy="1209675"/>
          </a:xfrm>
          <a:prstGeom prst="rect">
            <a:avLst/>
          </a:prstGeom>
        </p:spPr>
      </p:pic>
      <p:pic>
        <p:nvPicPr>
          <p:cNvPr id="9" name="Picture 8" descr="arrow-right.png"/>
          <p:cNvPicPr>
            <a:picLocks noChangeAspect="1"/>
          </p:cNvPicPr>
          <p:nvPr/>
        </p:nvPicPr>
        <p:blipFill>
          <a:blip r:embed="rId3"/>
          <a:stretch>
            <a:fillRect/>
          </a:stretch>
        </p:blipFill>
        <p:spPr>
          <a:xfrm>
            <a:off x="3810000" y="5638800"/>
            <a:ext cx="2743200" cy="304800"/>
          </a:xfrm>
          <a:prstGeom prst="rect">
            <a:avLst/>
          </a:prstGeom>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638800"/>
          </a:xfrm>
        </p:spPr>
        <p:txBody>
          <a:bodyPr>
            <a:normAutofit fontScale="77500" lnSpcReduction="20000"/>
          </a:bodyPr>
          <a:lstStyle/>
          <a:p>
            <a:r>
              <a:rPr lang="en-US" sz="2800" b="1" dirty="0" smtClean="0"/>
              <a:t>Always Block</a:t>
            </a:r>
          </a:p>
          <a:p>
            <a:pPr marL="450850" indent="-273050">
              <a:buFont typeface="Wingdings" pitchFamily="2" charset="2"/>
              <a:buChar char="Ø"/>
            </a:pPr>
            <a:r>
              <a:rPr lang="en-US" sz="2800" dirty="0" smtClean="0"/>
              <a:t>Modeling Sequential Circuits </a:t>
            </a:r>
            <a:r>
              <a:rPr lang="en-US" sz="2800" dirty="0" err="1" smtClean="0"/>
              <a:t>e.g</a:t>
            </a:r>
            <a:r>
              <a:rPr lang="en-US" sz="2800" dirty="0" smtClean="0"/>
              <a:t>(Registers, Counters, ……).</a:t>
            </a:r>
          </a:p>
          <a:p>
            <a:pPr marL="450850" indent="-273050">
              <a:buFont typeface="Wingdings" pitchFamily="2" charset="2"/>
              <a:buChar char="Ø"/>
            </a:pPr>
            <a:endParaRPr lang="en-US" sz="400" dirty="0" smtClean="0"/>
          </a:p>
          <a:p>
            <a:pPr marL="450850" indent="-273050">
              <a:spcBef>
                <a:spcPts val="0"/>
              </a:spcBef>
              <a:buNone/>
            </a:pPr>
            <a:r>
              <a:rPr lang="en-US" sz="2800" dirty="0" smtClean="0"/>
              <a:t>      always @ (</a:t>
            </a:r>
            <a:r>
              <a:rPr lang="en-US" sz="2800" dirty="0" err="1" smtClean="0"/>
              <a:t>posedge</a:t>
            </a:r>
            <a:r>
              <a:rPr lang="en-US" sz="2800" dirty="0" smtClean="0"/>
              <a:t> Clock, </a:t>
            </a:r>
            <a:r>
              <a:rPr lang="en-US" sz="2800" dirty="0" err="1" smtClean="0"/>
              <a:t>negedeg</a:t>
            </a:r>
            <a:r>
              <a:rPr lang="en-US" sz="2800" dirty="0" smtClean="0"/>
              <a:t> Reset) begin</a:t>
            </a:r>
          </a:p>
          <a:p>
            <a:pPr marL="450850" indent="-273050">
              <a:spcBef>
                <a:spcPts val="0"/>
              </a:spcBef>
              <a:buNone/>
            </a:pPr>
            <a:r>
              <a:rPr lang="en-US" sz="2800" dirty="0" smtClean="0"/>
              <a:t>       if( !Reset)</a:t>
            </a:r>
          </a:p>
          <a:p>
            <a:pPr marL="450850" indent="-273050">
              <a:spcBef>
                <a:spcPts val="0"/>
              </a:spcBef>
              <a:buNone/>
            </a:pPr>
            <a:r>
              <a:rPr lang="en-US" sz="2800" dirty="0" smtClean="0"/>
              <a:t>        Q &lt;= 0;</a:t>
            </a:r>
          </a:p>
          <a:p>
            <a:pPr marL="450850" indent="-273050">
              <a:spcBef>
                <a:spcPts val="0"/>
              </a:spcBef>
              <a:buNone/>
            </a:pPr>
            <a:r>
              <a:rPr lang="en-US" sz="2800" dirty="0" smtClean="0"/>
              <a:t>       else</a:t>
            </a:r>
          </a:p>
          <a:p>
            <a:pPr marL="450850" indent="-273050">
              <a:spcBef>
                <a:spcPts val="0"/>
              </a:spcBef>
              <a:buNone/>
            </a:pPr>
            <a:r>
              <a:rPr lang="en-US" sz="2800" dirty="0" smtClean="0"/>
              <a:t>        Q &lt;= D;    </a:t>
            </a:r>
          </a:p>
          <a:p>
            <a:pPr marL="450850" indent="-273050">
              <a:spcBef>
                <a:spcPts val="0"/>
              </a:spcBef>
              <a:buNone/>
            </a:pPr>
            <a:r>
              <a:rPr lang="en-US" sz="2800" dirty="0" smtClean="0"/>
              <a:t>     end</a:t>
            </a:r>
          </a:p>
          <a:p>
            <a:pPr>
              <a:buNone/>
            </a:pPr>
            <a:r>
              <a:rPr lang="en-US" sz="2400" dirty="0" smtClean="0">
                <a:solidFill>
                  <a:srgbClr val="FF0000"/>
                </a:solidFill>
              </a:rPr>
              <a:t>         Clock and Asynchronous signals must appear in the sensitivity list .</a:t>
            </a:r>
            <a:endParaRPr lang="en-US" sz="4800" dirty="0" smtClean="0"/>
          </a:p>
          <a:p>
            <a:endParaRPr lang="en-US" sz="2800" b="1" dirty="0" smtClean="0">
              <a:solidFill>
                <a:srgbClr val="FF0000"/>
              </a:solidFill>
            </a:endParaRPr>
          </a:p>
          <a:p>
            <a:pPr>
              <a:buNone/>
            </a:pPr>
            <a:endParaRPr lang="en-US" sz="200" b="1" dirty="0" smtClean="0"/>
          </a:p>
          <a:p>
            <a:pPr marL="450850" indent="-273050">
              <a:buFont typeface="Wingdings" pitchFamily="2" charset="2"/>
              <a:buChar char="Ø"/>
            </a:pPr>
            <a:r>
              <a:rPr lang="en-US" dirty="0" smtClean="0"/>
              <a:t>Design may have any number of always block </a:t>
            </a:r>
            <a:r>
              <a:rPr lang="en-US" dirty="0" err="1" smtClean="0"/>
              <a:t>e.g</a:t>
            </a:r>
            <a:r>
              <a:rPr lang="en-US" dirty="0" smtClean="0"/>
              <a:t> we can model every register in an independent always block.</a:t>
            </a:r>
          </a:p>
          <a:p>
            <a:pPr>
              <a:buNone/>
            </a:pPr>
            <a:r>
              <a:rPr lang="en-US" sz="2400" dirty="0" smtClean="0"/>
              <a:t>           always @(</a:t>
            </a:r>
            <a:r>
              <a:rPr lang="en-US" sz="2400" dirty="0" err="1" smtClean="0"/>
              <a:t>posedge</a:t>
            </a:r>
            <a:r>
              <a:rPr lang="en-US" sz="2400" dirty="0" smtClean="0"/>
              <a:t> </a:t>
            </a:r>
            <a:r>
              <a:rPr lang="en-US" sz="2400" dirty="0" err="1" smtClean="0"/>
              <a:t>clk</a:t>
            </a:r>
            <a:r>
              <a:rPr lang="en-US" sz="2400" dirty="0" smtClean="0"/>
              <a:t>)                      always @(</a:t>
            </a:r>
            <a:r>
              <a:rPr lang="en-US" sz="2400" dirty="0" err="1" smtClean="0"/>
              <a:t>posedge</a:t>
            </a:r>
            <a:r>
              <a:rPr lang="en-US" sz="2400" dirty="0" smtClean="0"/>
              <a:t> </a:t>
            </a:r>
            <a:r>
              <a:rPr lang="en-US" sz="2400" dirty="0" err="1" smtClean="0"/>
              <a:t>clk</a:t>
            </a:r>
            <a:r>
              <a:rPr lang="en-US" sz="2400" dirty="0" smtClean="0"/>
              <a:t>) </a:t>
            </a:r>
          </a:p>
          <a:p>
            <a:pPr>
              <a:buNone/>
            </a:pPr>
            <a:r>
              <a:rPr lang="en-US" sz="2400" dirty="0" smtClean="0"/>
              <a:t>             R2 = R1;                                                   R4 = R3; </a:t>
            </a:r>
          </a:p>
          <a:p>
            <a:pPr>
              <a:buNone/>
            </a:pPr>
            <a:r>
              <a:rPr lang="en-US" dirty="0" smtClean="0">
                <a:solidFill>
                  <a:srgbClr val="FF0000"/>
                </a:solidFill>
              </a:rPr>
              <a:t>        different always blocks are working independent on  each other .</a:t>
            </a:r>
          </a:p>
          <a:p>
            <a:pPr>
              <a:buNone/>
            </a:pPr>
            <a:r>
              <a:rPr lang="en-US" dirty="0" smtClean="0">
                <a:solidFill>
                  <a:srgbClr val="FF0000"/>
                </a:solidFill>
              </a:rPr>
              <a:t>        always @(</a:t>
            </a:r>
            <a:r>
              <a:rPr lang="en-US" dirty="0" err="1" smtClean="0">
                <a:solidFill>
                  <a:srgbClr val="FF0000"/>
                </a:solidFill>
              </a:rPr>
              <a:t>posedge</a:t>
            </a:r>
            <a:r>
              <a:rPr lang="en-US" dirty="0" smtClean="0">
                <a:solidFill>
                  <a:srgbClr val="FF0000"/>
                </a:solidFill>
              </a:rPr>
              <a:t> </a:t>
            </a:r>
            <a:r>
              <a:rPr lang="en-US" dirty="0" err="1" smtClean="0">
                <a:solidFill>
                  <a:srgbClr val="FF0000"/>
                </a:solidFill>
              </a:rPr>
              <a:t>clk</a:t>
            </a:r>
            <a:r>
              <a:rPr lang="en-US" dirty="0" smtClean="0">
                <a:solidFill>
                  <a:srgbClr val="FF0000"/>
                </a:solidFill>
              </a:rPr>
              <a:t>) blocks run in some undefined sequence. </a:t>
            </a:r>
          </a:p>
          <a:p>
            <a:pPr>
              <a:buNone/>
            </a:pPr>
            <a:r>
              <a:rPr lang="en-US" sz="2400" dirty="0" smtClean="0">
                <a:solidFill>
                  <a:srgbClr val="FF0000"/>
                </a:solidFill>
              </a:rPr>
              <a:t> </a:t>
            </a:r>
          </a:p>
          <a:p>
            <a:pPr marL="398463" indent="-222250">
              <a:spcBef>
                <a:spcPts val="0"/>
              </a:spcBef>
              <a:buNone/>
            </a:pPr>
            <a:endParaRPr lang="en-US" sz="1800" dirty="0" smtClean="0"/>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pic>
        <p:nvPicPr>
          <p:cNvPr id="8" name="Picture 7" descr="x8598.gif"/>
          <p:cNvPicPr>
            <a:picLocks noChangeAspect="1"/>
          </p:cNvPicPr>
          <p:nvPr/>
        </p:nvPicPr>
        <p:blipFill>
          <a:blip r:embed="rId2"/>
          <a:stretch>
            <a:fillRect/>
          </a:stretch>
        </p:blipFill>
        <p:spPr>
          <a:xfrm>
            <a:off x="6400800" y="1981200"/>
            <a:ext cx="2333625" cy="1600200"/>
          </a:xfrm>
          <a:prstGeom prst="rect">
            <a:avLst/>
          </a:prstGeom>
        </p:spPr>
      </p:pic>
      <p:pic>
        <p:nvPicPr>
          <p:cNvPr id="9" name="Picture 8" descr="arrow-right.png"/>
          <p:cNvPicPr>
            <a:picLocks noChangeAspect="1"/>
          </p:cNvPicPr>
          <p:nvPr/>
        </p:nvPicPr>
        <p:blipFill>
          <a:blip r:embed="rId3"/>
          <a:stretch>
            <a:fillRect/>
          </a:stretch>
        </p:blipFill>
        <p:spPr>
          <a:xfrm>
            <a:off x="2819400" y="2438400"/>
            <a:ext cx="2743200" cy="457200"/>
          </a:xfrm>
          <a:prstGeom prst="rect">
            <a:avLst/>
          </a:prstGeom>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381000"/>
            <a:ext cx="8229600" cy="3124200"/>
          </a:xfrm>
        </p:spPr>
        <p:txBody>
          <a:bodyPr>
            <a:normAutofit/>
          </a:bodyPr>
          <a:lstStyle/>
          <a:p>
            <a:r>
              <a:rPr lang="en-US" b="1" dirty="0" smtClean="0"/>
              <a:t>Q :  Modify the following design of  Flip-Flop to have synchronous reset instead asynchronous one?</a:t>
            </a:r>
          </a:p>
          <a:p>
            <a:pPr marL="450850" indent="-273050">
              <a:spcBef>
                <a:spcPts val="0"/>
              </a:spcBef>
              <a:buNone/>
            </a:pPr>
            <a:r>
              <a:rPr lang="en-US" sz="2400" dirty="0" smtClean="0"/>
              <a:t> always @ (</a:t>
            </a:r>
            <a:r>
              <a:rPr lang="en-US" sz="2400" dirty="0" err="1" smtClean="0"/>
              <a:t>posedge</a:t>
            </a:r>
            <a:r>
              <a:rPr lang="en-US" sz="2400" dirty="0" smtClean="0"/>
              <a:t> Clock, </a:t>
            </a:r>
            <a:r>
              <a:rPr lang="en-US" sz="2400" dirty="0" err="1" smtClean="0"/>
              <a:t>negedeg</a:t>
            </a:r>
            <a:r>
              <a:rPr lang="en-US" sz="2400" dirty="0" smtClean="0"/>
              <a:t> Reset) begin</a:t>
            </a:r>
          </a:p>
          <a:p>
            <a:pPr marL="450850" indent="-273050">
              <a:spcBef>
                <a:spcPts val="0"/>
              </a:spcBef>
              <a:buNone/>
            </a:pPr>
            <a:r>
              <a:rPr lang="en-US" sz="2400" dirty="0" smtClean="0"/>
              <a:t>       if( !Reset)</a:t>
            </a:r>
          </a:p>
          <a:p>
            <a:pPr marL="450850" indent="-273050">
              <a:spcBef>
                <a:spcPts val="0"/>
              </a:spcBef>
              <a:buNone/>
            </a:pPr>
            <a:r>
              <a:rPr lang="en-US" sz="2400" dirty="0" smtClean="0"/>
              <a:t>        Q &lt;= 0;</a:t>
            </a:r>
          </a:p>
          <a:p>
            <a:pPr marL="450850" indent="-273050">
              <a:spcBef>
                <a:spcPts val="0"/>
              </a:spcBef>
              <a:buNone/>
            </a:pPr>
            <a:r>
              <a:rPr lang="en-US" sz="2400" dirty="0" smtClean="0"/>
              <a:t>       else</a:t>
            </a:r>
          </a:p>
          <a:p>
            <a:pPr marL="450850" indent="-273050">
              <a:spcBef>
                <a:spcPts val="0"/>
              </a:spcBef>
              <a:buNone/>
            </a:pPr>
            <a:r>
              <a:rPr lang="en-US" sz="2400" dirty="0" smtClean="0"/>
              <a:t>        Q &lt;= D;    </a:t>
            </a:r>
          </a:p>
          <a:p>
            <a:pPr marL="450850" indent="-273050">
              <a:spcBef>
                <a:spcPts val="0"/>
              </a:spcBef>
              <a:buNone/>
            </a:pPr>
            <a:r>
              <a:rPr lang="en-US" sz="2400" dirty="0" smtClean="0"/>
              <a:t>     end</a:t>
            </a:r>
            <a:endParaRPr lang="en-US" sz="2400" b="1" dirty="0" smtClean="0"/>
          </a:p>
          <a:p>
            <a:pPr>
              <a:buNone/>
            </a:pPr>
            <a:endParaRPr lang="en-US" dirty="0"/>
          </a:p>
        </p:txBody>
      </p:sp>
      <p:pic>
        <p:nvPicPr>
          <p:cNvPr id="5" name="Picture 4" descr="question-mark.png"/>
          <p:cNvPicPr>
            <a:picLocks noChangeAspect="1"/>
          </p:cNvPicPr>
          <p:nvPr/>
        </p:nvPicPr>
        <p:blipFill>
          <a:blip r:embed="rId2"/>
          <a:stretch>
            <a:fillRect/>
          </a:stretch>
        </p:blipFill>
        <p:spPr>
          <a:xfrm>
            <a:off x="1066800" y="3352800"/>
            <a:ext cx="6934200" cy="3505200"/>
          </a:xfrm>
          <a:prstGeom prst="rect">
            <a:avLst/>
          </a:prstGeom>
        </p:spPr>
      </p:pic>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638800"/>
          </a:xfrm>
        </p:spPr>
        <p:txBody>
          <a:bodyPr>
            <a:normAutofit fontScale="92500" lnSpcReduction="10000"/>
          </a:bodyPr>
          <a:lstStyle/>
          <a:p>
            <a:r>
              <a:rPr lang="en-US" b="1" dirty="0" smtClean="0"/>
              <a:t>Blocking and </a:t>
            </a:r>
            <a:r>
              <a:rPr lang="en-US" b="1" dirty="0" err="1" smtClean="0"/>
              <a:t>Nonblocking</a:t>
            </a:r>
            <a:r>
              <a:rPr lang="en-US" b="1" dirty="0" smtClean="0"/>
              <a:t> </a:t>
            </a:r>
            <a:r>
              <a:rPr lang="en-US" b="1" dirty="0" smtClean="0"/>
              <a:t>assignment</a:t>
            </a:r>
            <a:endParaRPr lang="en-US" b="1" u="sng" dirty="0" smtClean="0"/>
          </a:p>
          <a:p>
            <a:pPr marL="398463" indent="-280988">
              <a:buNone/>
            </a:pPr>
            <a:r>
              <a:rPr lang="en-US" sz="3200" b="1" baseline="-25000" dirty="0" smtClean="0"/>
              <a:t>    </a:t>
            </a:r>
            <a:r>
              <a:rPr lang="en-US" sz="3200" b="1" u="sng" baseline="-25000" dirty="0" smtClean="0"/>
              <a:t>Blocking </a:t>
            </a:r>
            <a:r>
              <a:rPr lang="en-US" sz="3200" b="1" u="sng" baseline="-25000" dirty="0" smtClean="0"/>
              <a:t>assignments</a:t>
            </a:r>
            <a:r>
              <a:rPr lang="en-US" sz="3200" u="sng" baseline="-25000" dirty="0" smtClean="0">
                <a:solidFill>
                  <a:srgbClr val="FF0000"/>
                </a:solidFill>
              </a:rPr>
              <a:t>(Modeling Combinational Circuits) </a:t>
            </a:r>
            <a:endParaRPr lang="en-US" sz="3200" u="sng" baseline="-25000" dirty="0" smtClean="0">
              <a:solidFill>
                <a:srgbClr val="FF0000"/>
              </a:solidFill>
            </a:endParaRPr>
          </a:p>
          <a:p>
            <a:pPr marL="398463" indent="-280988">
              <a:buNone/>
            </a:pPr>
            <a:r>
              <a:rPr lang="en-US" sz="3200" baseline="-25000" dirty="0" smtClean="0"/>
              <a:t>       are </a:t>
            </a:r>
            <a:r>
              <a:rPr lang="en-US" sz="3200" baseline="-25000" dirty="0" smtClean="0"/>
              <a:t>executed in the order they are coded, hence they are sequential. Since they block the execution of next statement, till the current statement is executed, they are called blocking assignments. Assignment are made with "=" symbol. Example a = b;</a:t>
            </a:r>
          </a:p>
          <a:p>
            <a:pPr marL="398463" indent="-280988">
              <a:buNone/>
            </a:pPr>
            <a:endParaRPr lang="en-US" sz="2000" dirty="0" smtClean="0"/>
          </a:p>
          <a:p>
            <a:pPr marL="398463" indent="-280988">
              <a:buFont typeface="Wingdings" pitchFamily="2" charset="2"/>
              <a:buChar char="Ø"/>
            </a:pPr>
            <a:r>
              <a:rPr lang="en-US" sz="2000" b="1" dirty="0" smtClean="0"/>
              <a:t>Example :</a:t>
            </a:r>
          </a:p>
          <a:p>
            <a:pPr marL="398463" indent="-280988">
              <a:buNone/>
            </a:pPr>
            <a:r>
              <a:rPr lang="nn-NO" sz="1800" dirty="0" smtClean="0"/>
              <a:t>   reg x, y, z; </a:t>
            </a:r>
          </a:p>
          <a:p>
            <a:pPr marL="398463" indent="-280988">
              <a:buNone/>
            </a:pPr>
            <a:r>
              <a:rPr lang="nn-NO" sz="1800" dirty="0" smtClean="0"/>
              <a:t>  reg [15:0] reg_a, reg_b; </a:t>
            </a:r>
          </a:p>
          <a:p>
            <a:pPr marL="398463" indent="-280988">
              <a:buNone/>
            </a:pPr>
            <a:r>
              <a:rPr lang="nn-NO" sz="1800" dirty="0" smtClean="0"/>
              <a:t>  integer count; </a:t>
            </a:r>
            <a:endParaRPr lang="en-US" sz="2000" dirty="0" smtClean="0"/>
          </a:p>
          <a:p>
            <a:pPr marL="398463" indent="-280988">
              <a:buNone/>
            </a:pPr>
            <a:endParaRPr lang="en-US" sz="600" dirty="0" smtClean="0"/>
          </a:p>
          <a:p>
            <a:pPr marL="398463" indent="-280988">
              <a:spcBef>
                <a:spcPts val="0"/>
              </a:spcBef>
              <a:buNone/>
            </a:pPr>
            <a:r>
              <a:rPr lang="en-US" sz="1800" dirty="0" smtClean="0"/>
              <a:t>    initial begin </a:t>
            </a:r>
          </a:p>
          <a:p>
            <a:pPr marL="398463" indent="-280988">
              <a:spcBef>
                <a:spcPts val="0"/>
              </a:spcBef>
              <a:buNone/>
            </a:pPr>
            <a:r>
              <a:rPr lang="en-US" sz="1800" dirty="0" smtClean="0"/>
              <a:t>      x = 0;  y = 1;  z = 1; </a:t>
            </a:r>
          </a:p>
          <a:p>
            <a:pPr marL="398463" indent="-280988">
              <a:spcBef>
                <a:spcPts val="0"/>
              </a:spcBef>
              <a:buNone/>
            </a:pPr>
            <a:r>
              <a:rPr lang="en-US" sz="1800" dirty="0" smtClean="0"/>
              <a:t>      </a:t>
            </a:r>
            <a:r>
              <a:rPr lang="en-US" sz="1800" dirty="0" err="1" smtClean="0"/>
              <a:t>reg_a</a:t>
            </a:r>
            <a:r>
              <a:rPr lang="en-US" sz="1800" dirty="0" smtClean="0"/>
              <a:t> = 16'b0;  </a:t>
            </a:r>
            <a:r>
              <a:rPr lang="en-US" sz="1800" dirty="0" err="1" smtClean="0"/>
              <a:t>reg_b</a:t>
            </a:r>
            <a:r>
              <a:rPr lang="en-US" sz="1800" dirty="0" smtClean="0"/>
              <a:t> = </a:t>
            </a:r>
            <a:r>
              <a:rPr lang="en-US" sz="1800" dirty="0" err="1" smtClean="0"/>
              <a:t>reg_a</a:t>
            </a:r>
            <a:r>
              <a:rPr lang="en-US" sz="1800" dirty="0" smtClean="0"/>
              <a:t>; </a:t>
            </a:r>
          </a:p>
          <a:p>
            <a:pPr marL="398463" indent="-280988">
              <a:spcBef>
                <a:spcPts val="0"/>
              </a:spcBef>
              <a:buNone/>
            </a:pPr>
            <a:endParaRPr lang="en-US" sz="1800" dirty="0" smtClean="0"/>
          </a:p>
          <a:p>
            <a:pPr marL="398463" indent="-280988">
              <a:spcBef>
                <a:spcPts val="0"/>
              </a:spcBef>
              <a:buNone/>
            </a:pPr>
            <a:r>
              <a:rPr lang="en-US" sz="1800" dirty="0" smtClean="0"/>
              <a:t>      #15 </a:t>
            </a:r>
            <a:r>
              <a:rPr lang="en-US" sz="1800" dirty="0" err="1" smtClean="0"/>
              <a:t>reg_a</a:t>
            </a:r>
            <a:r>
              <a:rPr lang="en-US" sz="1800" dirty="0" smtClean="0"/>
              <a:t>[2] = 1'b1; </a:t>
            </a:r>
          </a:p>
          <a:p>
            <a:pPr marL="398463" indent="-280988">
              <a:spcBef>
                <a:spcPts val="0"/>
              </a:spcBef>
              <a:buNone/>
            </a:pPr>
            <a:r>
              <a:rPr lang="en-US" sz="1800" dirty="0" smtClean="0"/>
              <a:t>      #10 </a:t>
            </a:r>
            <a:r>
              <a:rPr lang="en-US" sz="1800" dirty="0" err="1" smtClean="0"/>
              <a:t>reg_b</a:t>
            </a:r>
            <a:r>
              <a:rPr lang="en-US" sz="1800" dirty="0" smtClean="0"/>
              <a:t>[15:13] = {x, y, z};</a:t>
            </a:r>
          </a:p>
          <a:p>
            <a:pPr marL="398463" indent="-280988">
              <a:spcBef>
                <a:spcPts val="0"/>
              </a:spcBef>
              <a:buNone/>
            </a:pPr>
            <a:r>
              <a:rPr lang="en-US" sz="1800" dirty="0" smtClean="0"/>
              <a:t>      count = count + 1; </a:t>
            </a:r>
          </a:p>
          <a:p>
            <a:pPr marL="398463" indent="-280988">
              <a:spcBef>
                <a:spcPts val="0"/>
              </a:spcBef>
              <a:buNone/>
            </a:pPr>
            <a:r>
              <a:rPr lang="en-US" sz="1800" dirty="0" smtClean="0"/>
              <a:t>     end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1447800"/>
          </a:xfrm>
        </p:spPr>
        <p:txBody>
          <a:bodyPr>
            <a:normAutofit fontScale="92500" lnSpcReduction="20000"/>
          </a:bodyPr>
          <a:lstStyle/>
          <a:p>
            <a:r>
              <a:rPr lang="en-US" b="1" dirty="0" smtClean="0"/>
              <a:t>Q1 : Design a combinational circuit with three inputs and one output ?</a:t>
            </a:r>
          </a:p>
          <a:p>
            <a:pPr>
              <a:buNone/>
            </a:pPr>
            <a:r>
              <a:rPr lang="en-US" dirty="0" smtClean="0"/>
              <a:t>If  The output is 1 when the binary value of the inputs is less than 3. </a:t>
            </a:r>
          </a:p>
          <a:p>
            <a:pPr>
              <a:buNone/>
            </a:pPr>
            <a:r>
              <a:rPr lang="en-US" dirty="0" smtClean="0"/>
              <a:t>The output is 0 otherwise.</a:t>
            </a:r>
          </a:p>
          <a:p>
            <a:pPr>
              <a:buNone/>
            </a:pPr>
            <a:endParaRPr lang="en-US" dirty="0"/>
          </a:p>
        </p:txBody>
      </p:sp>
      <p:pic>
        <p:nvPicPr>
          <p:cNvPr id="5" name="Picture 4" descr="question-mark.png"/>
          <p:cNvPicPr>
            <a:picLocks noChangeAspect="1"/>
          </p:cNvPicPr>
          <p:nvPr/>
        </p:nvPicPr>
        <p:blipFill>
          <a:blip r:embed="rId2"/>
          <a:stretch>
            <a:fillRect/>
          </a:stretch>
        </p:blipFill>
        <p:spPr>
          <a:xfrm>
            <a:off x="1143000" y="1928706"/>
            <a:ext cx="6705600" cy="4395893"/>
          </a:xfrm>
          <a:prstGeom prst="rect">
            <a:avLst/>
          </a:prstGeom>
        </p:spPr>
      </p:pic>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638800"/>
          </a:xfrm>
        </p:spPr>
        <p:txBody>
          <a:bodyPr>
            <a:normAutofit fontScale="92500" lnSpcReduction="20000"/>
          </a:bodyPr>
          <a:lstStyle/>
          <a:p>
            <a:r>
              <a:rPr lang="en-US" b="1" dirty="0" smtClean="0"/>
              <a:t>Blocking and </a:t>
            </a:r>
            <a:r>
              <a:rPr lang="en-US" b="1" dirty="0" err="1" smtClean="0"/>
              <a:t>Nonblocking</a:t>
            </a:r>
            <a:r>
              <a:rPr lang="en-US" b="1" dirty="0" smtClean="0"/>
              <a:t> assignment</a:t>
            </a:r>
          </a:p>
          <a:p>
            <a:pPr>
              <a:buNone/>
            </a:pPr>
            <a:endParaRPr lang="en-US" sz="1200" dirty="0" smtClean="0"/>
          </a:p>
          <a:p>
            <a:pPr marL="398463" indent="-280988">
              <a:spcBef>
                <a:spcPts val="0"/>
              </a:spcBef>
              <a:buNone/>
            </a:pPr>
            <a:r>
              <a:rPr lang="en-US" sz="2200" b="1" dirty="0" smtClean="0"/>
              <a:t>     </a:t>
            </a:r>
            <a:r>
              <a:rPr lang="en-US" sz="2200" b="1" u="sng" dirty="0" err="1" smtClean="0"/>
              <a:t>Nonblocking</a:t>
            </a:r>
            <a:r>
              <a:rPr lang="en-US" sz="2200" b="1" u="sng" dirty="0" smtClean="0"/>
              <a:t> </a:t>
            </a:r>
            <a:r>
              <a:rPr lang="en-US" sz="2200" b="1" u="sng" dirty="0" smtClean="0"/>
              <a:t>assignments</a:t>
            </a:r>
            <a:r>
              <a:rPr lang="en-US" sz="2200" u="sng" dirty="0" smtClean="0">
                <a:solidFill>
                  <a:srgbClr val="FF0000"/>
                </a:solidFill>
              </a:rPr>
              <a:t>(Modeling Sequential Circuits) </a:t>
            </a:r>
            <a:endParaRPr lang="en-US" sz="2200" u="sng" dirty="0" smtClean="0">
              <a:solidFill>
                <a:srgbClr val="FF0000"/>
              </a:solidFill>
            </a:endParaRPr>
          </a:p>
          <a:p>
            <a:pPr marL="398463" indent="-280988">
              <a:spcBef>
                <a:spcPts val="0"/>
              </a:spcBef>
              <a:buNone/>
            </a:pPr>
            <a:r>
              <a:rPr lang="en-US" sz="2000" dirty="0" smtClean="0">
                <a:solidFill>
                  <a:srgbClr val="FF0000"/>
                </a:solidFill>
              </a:rPr>
              <a:t> </a:t>
            </a:r>
            <a:r>
              <a:rPr lang="en-US" sz="2000" dirty="0" smtClean="0">
                <a:solidFill>
                  <a:srgbClr val="FF0000"/>
                </a:solidFill>
              </a:rPr>
              <a:t>      </a:t>
            </a:r>
            <a:r>
              <a:rPr lang="en-US" sz="2000" dirty="0" smtClean="0"/>
              <a:t>are </a:t>
            </a:r>
            <a:r>
              <a:rPr lang="en-US" sz="2000" dirty="0" smtClean="0"/>
              <a:t>executed in parallel </a:t>
            </a:r>
            <a:r>
              <a:rPr lang="en-US" sz="2000" dirty="0" err="1" smtClean="0"/>
              <a:t>i.e</a:t>
            </a:r>
            <a:r>
              <a:rPr lang="en-US" sz="2000" dirty="0" smtClean="0"/>
              <a:t> </a:t>
            </a:r>
            <a:r>
              <a:rPr lang="en-US" sz="2000" dirty="0" smtClean="0">
                <a:solidFill>
                  <a:srgbClr val="FF0000"/>
                </a:solidFill>
              </a:rPr>
              <a:t>(at the same time </a:t>
            </a:r>
            <a:r>
              <a:rPr lang="en-US" sz="2000" dirty="0" err="1" smtClean="0">
                <a:solidFill>
                  <a:srgbClr val="FF0000"/>
                </a:solidFill>
              </a:rPr>
              <a:t>e.g</a:t>
            </a:r>
            <a:r>
              <a:rPr lang="en-US" sz="2000" dirty="0" smtClean="0">
                <a:solidFill>
                  <a:srgbClr val="FF0000"/>
                </a:solidFill>
              </a:rPr>
              <a:t> all registers and flip-flops must update their outputs at the same moment)</a:t>
            </a:r>
            <a:r>
              <a:rPr lang="en-US" sz="2000" dirty="0" smtClean="0"/>
              <a:t>. Since the execution of next statement is not blocked due to execution of current statement, they are called </a:t>
            </a:r>
            <a:r>
              <a:rPr lang="en-US" sz="2000" dirty="0" err="1" smtClean="0"/>
              <a:t>nonblocking</a:t>
            </a:r>
            <a:r>
              <a:rPr lang="en-US" sz="2000" dirty="0" smtClean="0"/>
              <a:t> statement. Assignments are made with "&lt;=" symbol. Example a &lt;= b;</a:t>
            </a:r>
          </a:p>
          <a:p>
            <a:pPr marL="398463" indent="-280988">
              <a:spcBef>
                <a:spcPts val="0"/>
              </a:spcBef>
              <a:buNone/>
            </a:pPr>
            <a:endParaRPr lang="en-US" sz="2000" dirty="0" smtClean="0"/>
          </a:p>
          <a:p>
            <a:pPr marL="398463" indent="-280988">
              <a:spcBef>
                <a:spcPts val="0"/>
              </a:spcBef>
              <a:buFont typeface="Wingdings" pitchFamily="2" charset="2"/>
              <a:buChar char="Ø"/>
            </a:pPr>
            <a:r>
              <a:rPr lang="en-US" sz="2000" dirty="0" smtClean="0"/>
              <a:t>To generate </a:t>
            </a:r>
            <a:r>
              <a:rPr lang="en-US" sz="2000" dirty="0" smtClean="0">
                <a:solidFill>
                  <a:srgbClr val="FF0000"/>
                </a:solidFill>
              </a:rPr>
              <a:t>Concurrent Statements</a:t>
            </a:r>
            <a:r>
              <a:rPr lang="en-US" sz="2000" dirty="0" smtClean="0"/>
              <a:t>. </a:t>
            </a:r>
          </a:p>
          <a:p>
            <a:pPr marL="398463" indent="-280988">
              <a:spcBef>
                <a:spcPts val="0"/>
              </a:spcBef>
              <a:buNone/>
            </a:pPr>
            <a:endParaRPr lang="en-US" sz="2000" dirty="0" smtClean="0"/>
          </a:p>
          <a:p>
            <a:pPr marL="398463" indent="-280988">
              <a:spcBef>
                <a:spcPts val="0"/>
              </a:spcBef>
              <a:buFont typeface="Wingdings" pitchFamily="2" charset="2"/>
              <a:buChar char="Ø"/>
            </a:pPr>
            <a:r>
              <a:rPr lang="en-US" sz="2000" b="1" dirty="0" smtClean="0"/>
              <a:t>Example :</a:t>
            </a:r>
          </a:p>
          <a:p>
            <a:pPr marL="398463" indent="-280988">
              <a:buNone/>
            </a:pPr>
            <a:r>
              <a:rPr lang="nn-NO" sz="1800" dirty="0" smtClean="0"/>
              <a:t>   reg x, y, z; </a:t>
            </a:r>
          </a:p>
          <a:p>
            <a:pPr marL="398463" indent="-280988">
              <a:buNone/>
            </a:pPr>
            <a:r>
              <a:rPr lang="nn-NO" sz="1800" dirty="0" smtClean="0"/>
              <a:t>  reg [15:0] reg_a, reg_b; </a:t>
            </a:r>
          </a:p>
          <a:p>
            <a:pPr marL="398463" indent="-280988">
              <a:buNone/>
            </a:pPr>
            <a:r>
              <a:rPr lang="nn-NO" sz="1800" dirty="0" smtClean="0"/>
              <a:t>  integer count; </a:t>
            </a:r>
            <a:endParaRPr lang="en-US" sz="2000" dirty="0" smtClean="0"/>
          </a:p>
          <a:p>
            <a:pPr marL="398463" indent="-280988">
              <a:buNone/>
            </a:pPr>
            <a:endParaRPr lang="en-US" sz="600" dirty="0" smtClean="0"/>
          </a:p>
          <a:p>
            <a:pPr marL="398463" indent="-280988">
              <a:spcBef>
                <a:spcPts val="0"/>
              </a:spcBef>
              <a:buNone/>
            </a:pPr>
            <a:r>
              <a:rPr lang="en-US" sz="1800" dirty="0" smtClean="0"/>
              <a:t>    initial begin </a:t>
            </a:r>
          </a:p>
          <a:p>
            <a:pPr marL="398463" indent="-280988">
              <a:spcBef>
                <a:spcPts val="0"/>
              </a:spcBef>
              <a:buNone/>
            </a:pPr>
            <a:r>
              <a:rPr lang="en-US" sz="1800" dirty="0" smtClean="0"/>
              <a:t>      x = 0;  y = 1;  z = 1; </a:t>
            </a:r>
          </a:p>
          <a:p>
            <a:pPr marL="398463" indent="-280988">
              <a:spcBef>
                <a:spcPts val="0"/>
              </a:spcBef>
              <a:buNone/>
            </a:pPr>
            <a:r>
              <a:rPr lang="en-US" sz="1800" dirty="0" smtClean="0"/>
              <a:t>      </a:t>
            </a:r>
            <a:r>
              <a:rPr lang="en-US" sz="1800" dirty="0" err="1" smtClean="0"/>
              <a:t>reg_a</a:t>
            </a:r>
            <a:r>
              <a:rPr lang="en-US" sz="1800" dirty="0" smtClean="0"/>
              <a:t> = 16'b0;  </a:t>
            </a:r>
            <a:r>
              <a:rPr lang="en-US" sz="1800" dirty="0" err="1" smtClean="0"/>
              <a:t>reg_b</a:t>
            </a:r>
            <a:r>
              <a:rPr lang="en-US" sz="1800" dirty="0" smtClean="0"/>
              <a:t> = </a:t>
            </a:r>
            <a:r>
              <a:rPr lang="en-US" sz="1800" dirty="0" err="1" smtClean="0"/>
              <a:t>reg_a</a:t>
            </a:r>
            <a:r>
              <a:rPr lang="en-US" sz="1800" dirty="0" smtClean="0"/>
              <a:t>; 11</a:t>
            </a:r>
          </a:p>
          <a:p>
            <a:pPr marL="398463" indent="-280988">
              <a:spcBef>
                <a:spcPts val="0"/>
              </a:spcBef>
              <a:buNone/>
            </a:pPr>
            <a:endParaRPr lang="en-US" sz="1800" dirty="0" smtClean="0"/>
          </a:p>
          <a:p>
            <a:pPr marL="398463" indent="-280988">
              <a:spcBef>
                <a:spcPts val="0"/>
              </a:spcBef>
              <a:buNone/>
            </a:pPr>
            <a:r>
              <a:rPr lang="en-US" sz="1800" dirty="0" smtClean="0"/>
              <a:t>      #15 </a:t>
            </a:r>
            <a:r>
              <a:rPr lang="en-US" sz="1800" dirty="0" err="1" smtClean="0"/>
              <a:t>reg_a</a:t>
            </a:r>
            <a:r>
              <a:rPr lang="en-US" sz="1800" dirty="0" smtClean="0"/>
              <a:t>[2] &lt;= 1'b1; </a:t>
            </a:r>
          </a:p>
          <a:p>
            <a:pPr marL="398463" indent="-280988">
              <a:spcBef>
                <a:spcPts val="0"/>
              </a:spcBef>
              <a:buNone/>
            </a:pPr>
            <a:r>
              <a:rPr lang="en-US" sz="1800" dirty="0" smtClean="0"/>
              <a:t>      #10 </a:t>
            </a:r>
            <a:r>
              <a:rPr lang="en-US" sz="1800" dirty="0" err="1" smtClean="0"/>
              <a:t>reg_b</a:t>
            </a:r>
            <a:r>
              <a:rPr lang="en-US" sz="1800" dirty="0" smtClean="0"/>
              <a:t>[15:13] &lt;= {x, y, z};</a:t>
            </a:r>
          </a:p>
          <a:p>
            <a:pPr marL="398463" indent="-280988">
              <a:spcBef>
                <a:spcPts val="0"/>
              </a:spcBef>
              <a:buNone/>
            </a:pPr>
            <a:r>
              <a:rPr lang="en-US" sz="1800" dirty="0" smtClean="0"/>
              <a:t>      count &lt;= count + 1; </a:t>
            </a:r>
          </a:p>
          <a:p>
            <a:pPr marL="398463" indent="-280988">
              <a:spcBef>
                <a:spcPts val="0"/>
              </a:spcBef>
              <a:buNone/>
            </a:pPr>
            <a:r>
              <a:rPr lang="en-US" sz="1800" dirty="0" smtClean="0"/>
              <a:t>     end </a:t>
            </a:r>
          </a:p>
          <a:p>
            <a:pPr marL="398463" indent="-280988">
              <a:spcBef>
                <a:spcPts val="0"/>
              </a:spcBef>
              <a:buNone/>
            </a:pPr>
            <a:endParaRPr lang="en-US" sz="1050" dirty="0" smtClean="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r>
              <a:rPr lang="en-US" b="1" dirty="0" smtClean="0"/>
              <a:t>Blocking and </a:t>
            </a:r>
            <a:r>
              <a:rPr lang="en-US" b="1" dirty="0" err="1" smtClean="0"/>
              <a:t>Nonblocking</a:t>
            </a:r>
            <a:r>
              <a:rPr lang="en-US" b="1" dirty="0" smtClean="0"/>
              <a:t> assignment</a:t>
            </a:r>
          </a:p>
          <a:p>
            <a:pPr>
              <a:buNone/>
            </a:pPr>
            <a:endParaRPr lang="en-US" sz="1200" dirty="0" smtClean="0"/>
          </a:p>
          <a:p>
            <a:pPr>
              <a:buNone/>
            </a:pPr>
            <a:r>
              <a:rPr lang="en-US" sz="2000" b="1" dirty="0" smtClean="0"/>
              <a:t>initial begin </a:t>
            </a:r>
          </a:p>
          <a:p>
            <a:pPr>
              <a:buNone/>
            </a:pPr>
            <a:r>
              <a:rPr lang="en-US" sz="2000" dirty="0" smtClean="0"/>
              <a:t>  a </a:t>
            </a:r>
            <a:r>
              <a:rPr lang="en-US" sz="2000" b="1" dirty="0" smtClean="0"/>
              <a:t>= #1 1; // assignment at time 1 </a:t>
            </a:r>
          </a:p>
          <a:p>
            <a:pPr>
              <a:buNone/>
            </a:pPr>
            <a:r>
              <a:rPr lang="en-US" sz="2000" dirty="0" smtClean="0"/>
              <a:t>  b </a:t>
            </a:r>
            <a:r>
              <a:rPr lang="en-US" sz="2000" b="1" dirty="0" smtClean="0"/>
              <a:t>= #3 0; // assignment at time 4 (3+1) </a:t>
            </a:r>
          </a:p>
          <a:p>
            <a:pPr>
              <a:buNone/>
            </a:pPr>
            <a:r>
              <a:rPr lang="en-US" sz="2000" dirty="0" smtClean="0"/>
              <a:t>  c </a:t>
            </a:r>
            <a:r>
              <a:rPr lang="en-US" sz="2000" b="1" dirty="0" smtClean="0"/>
              <a:t>= #6 1; // assignment at time 10 (6+3+1) </a:t>
            </a:r>
          </a:p>
          <a:p>
            <a:pPr>
              <a:buNone/>
            </a:pPr>
            <a:r>
              <a:rPr lang="en-US" sz="2000" b="1" dirty="0" smtClean="0"/>
              <a:t>End</a:t>
            </a:r>
          </a:p>
          <a:p>
            <a:pPr>
              <a:buNone/>
            </a:pPr>
            <a:endParaRPr lang="en-US" sz="2000" dirty="0" smtClean="0"/>
          </a:p>
          <a:p>
            <a:pPr>
              <a:buNone/>
            </a:pPr>
            <a:r>
              <a:rPr lang="en-US" sz="2000" b="1" dirty="0" smtClean="0"/>
              <a:t>initial begin </a:t>
            </a:r>
          </a:p>
          <a:p>
            <a:pPr>
              <a:buNone/>
            </a:pPr>
            <a:r>
              <a:rPr lang="en-US" sz="2000" b="1" dirty="0" smtClean="0"/>
              <a:t>  #1 a &lt;= 1; // assignment at time 1 </a:t>
            </a:r>
          </a:p>
          <a:p>
            <a:pPr>
              <a:buNone/>
            </a:pPr>
            <a:r>
              <a:rPr lang="en-US" sz="2000" b="1" dirty="0" smtClean="0"/>
              <a:t>  #3 b &lt;= 0; // assignment at time 3 </a:t>
            </a:r>
          </a:p>
          <a:p>
            <a:pPr>
              <a:buNone/>
            </a:pPr>
            <a:r>
              <a:rPr lang="en-US" sz="2000" b="1" dirty="0" smtClean="0"/>
              <a:t>  #6 c &lt;= 1; // assignment at time 6 </a:t>
            </a:r>
          </a:p>
          <a:p>
            <a:pPr>
              <a:buNone/>
            </a:pPr>
            <a:r>
              <a:rPr lang="en-US" sz="2000" b="1" dirty="0" smtClean="0"/>
              <a:t>end</a:t>
            </a:r>
            <a:endParaRPr lang="en-US" sz="2000"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638800"/>
          </a:xfrm>
        </p:spPr>
        <p:txBody>
          <a:bodyPr>
            <a:normAutofit/>
          </a:bodyPr>
          <a:lstStyle/>
          <a:p>
            <a:r>
              <a:rPr lang="en-US" b="1" dirty="0" smtClean="0"/>
              <a:t>Blocking and </a:t>
            </a:r>
            <a:r>
              <a:rPr lang="en-US" b="1" dirty="0" err="1" smtClean="0"/>
              <a:t>Nonblocking</a:t>
            </a:r>
            <a:r>
              <a:rPr lang="en-US" b="1" dirty="0" smtClean="0"/>
              <a:t> </a:t>
            </a:r>
            <a:r>
              <a:rPr lang="en-US" b="1" dirty="0" smtClean="0"/>
              <a:t>assignment</a:t>
            </a:r>
          </a:p>
          <a:p>
            <a:pPr>
              <a:buNone/>
            </a:pPr>
            <a:endParaRPr lang="en-US" sz="1000" b="1" dirty="0" smtClean="0"/>
          </a:p>
          <a:p>
            <a:pPr marL="506413" indent="-331788">
              <a:buFont typeface="Wingdings" pitchFamily="2" charset="2"/>
              <a:buChar char="Ø"/>
            </a:pPr>
            <a:r>
              <a:rPr lang="en-US" sz="2400" b="1" dirty="0" smtClean="0"/>
              <a:t>Question</a:t>
            </a:r>
            <a:r>
              <a:rPr lang="en-US" sz="2400" b="1" dirty="0" smtClean="0"/>
              <a:t>: What the difference between following codes?</a:t>
            </a:r>
          </a:p>
          <a:p>
            <a:pPr>
              <a:buNone/>
            </a:pPr>
            <a:endParaRPr lang="en-US" sz="1200" dirty="0" smtClean="0"/>
          </a:p>
          <a:p>
            <a:pPr>
              <a:buNone/>
            </a:pPr>
            <a:r>
              <a:rPr lang="en-US" sz="2400" dirty="0" smtClean="0"/>
              <a:t>       </a:t>
            </a:r>
            <a:r>
              <a:rPr lang="pt-BR" sz="2400" dirty="0" smtClean="0"/>
              <a:t>a </a:t>
            </a:r>
            <a:r>
              <a:rPr lang="pt-BR" sz="2400" b="1" dirty="0" smtClean="0"/>
              <a:t>= 1;                                          </a:t>
            </a:r>
            <a:r>
              <a:rPr lang="pt-BR" sz="2400" b="1" dirty="0" smtClean="0"/>
              <a:t>          </a:t>
            </a:r>
            <a:r>
              <a:rPr lang="pt-BR" sz="2400" b="1" dirty="0" smtClean="0"/>
              <a:t>	</a:t>
            </a:r>
            <a:r>
              <a:rPr lang="en-US" sz="2400" dirty="0" smtClean="0"/>
              <a:t>a</a:t>
            </a:r>
            <a:r>
              <a:rPr lang="en-US" sz="2400" b="1" dirty="0" smtClean="0"/>
              <a:t>&lt;= 1; </a:t>
            </a:r>
            <a:endParaRPr lang="pt-BR" sz="2400" b="1" dirty="0" smtClean="0"/>
          </a:p>
          <a:p>
            <a:pPr>
              <a:buNone/>
            </a:pPr>
            <a:r>
              <a:rPr lang="pt-BR" sz="2400" b="1" dirty="0" smtClean="0"/>
              <a:t>       b = a;                                                               b &lt;= a; </a:t>
            </a:r>
          </a:p>
          <a:p>
            <a:pPr>
              <a:buNone/>
            </a:pPr>
            <a:r>
              <a:rPr lang="pt-BR" sz="2400" b="1" dirty="0" smtClean="0"/>
              <a:t>       c = b ;                                                              c &lt;= b</a:t>
            </a:r>
          </a:p>
          <a:p>
            <a:pPr>
              <a:buNone/>
            </a:pPr>
            <a:endParaRPr lang="pt-BR" sz="2000" b="1" dirty="0" smtClean="0"/>
          </a:p>
          <a:p>
            <a:endParaRPr lang="en-US" sz="2000" dirty="0" smtClean="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638800"/>
          </a:xfrm>
        </p:spPr>
        <p:txBody>
          <a:bodyPr>
            <a:normAutofit fontScale="92500" lnSpcReduction="10000"/>
          </a:bodyPr>
          <a:lstStyle/>
          <a:p>
            <a:r>
              <a:rPr lang="en-US" b="1" dirty="0" smtClean="0"/>
              <a:t>Why we should use Non blocking assignment for sequential instead of blocking?</a:t>
            </a:r>
          </a:p>
          <a:p>
            <a:pPr marL="515938" indent="-273050">
              <a:buFont typeface="Wingdings" pitchFamily="2" charset="2"/>
              <a:buChar char="Ø"/>
            </a:pPr>
            <a:r>
              <a:rPr lang="en-US" b="1" dirty="0" smtClean="0">
                <a:solidFill>
                  <a:srgbClr val="FF0000"/>
                </a:solidFill>
              </a:rPr>
              <a:t>  To Overcome Race condition, The following example will clarify why?</a:t>
            </a:r>
            <a:endParaRPr lang="en-US" dirty="0" smtClean="0"/>
          </a:p>
          <a:p>
            <a:pPr>
              <a:buNone/>
            </a:pPr>
            <a:r>
              <a:rPr lang="nn-NO" dirty="0" smtClean="0"/>
              <a:t>reg R1, R2, R3, R4;</a:t>
            </a:r>
            <a:endParaRPr lang="en-US" dirty="0" smtClean="0"/>
          </a:p>
          <a:p>
            <a:pPr>
              <a:buNone/>
            </a:pPr>
            <a:r>
              <a:rPr lang="en-US" dirty="0" smtClean="0"/>
              <a:t>always @(</a:t>
            </a:r>
            <a:r>
              <a:rPr lang="en-US" dirty="0" err="1" smtClean="0"/>
              <a:t>posedge</a:t>
            </a:r>
            <a:r>
              <a:rPr lang="en-US" dirty="0" smtClean="0"/>
              <a:t> </a:t>
            </a:r>
            <a:r>
              <a:rPr lang="en-US" dirty="0" err="1" smtClean="0"/>
              <a:t>clk</a:t>
            </a:r>
            <a:r>
              <a:rPr lang="en-US" dirty="0" smtClean="0"/>
              <a:t>)                        always @(</a:t>
            </a:r>
            <a:r>
              <a:rPr lang="en-US" dirty="0" err="1" smtClean="0"/>
              <a:t>posedge</a:t>
            </a:r>
            <a:r>
              <a:rPr lang="en-US" dirty="0" smtClean="0"/>
              <a:t> </a:t>
            </a:r>
            <a:r>
              <a:rPr lang="en-US" dirty="0" err="1" smtClean="0"/>
              <a:t>clk</a:t>
            </a:r>
            <a:r>
              <a:rPr lang="en-US" dirty="0" smtClean="0"/>
              <a:t>) </a:t>
            </a:r>
          </a:p>
          <a:p>
            <a:pPr>
              <a:buNone/>
            </a:pPr>
            <a:r>
              <a:rPr lang="en-US" dirty="0" smtClean="0"/>
              <a:t>  R2 = R1;                                              R2 &lt;= R1; </a:t>
            </a:r>
          </a:p>
          <a:p>
            <a:pPr>
              <a:buNone/>
            </a:pPr>
            <a:r>
              <a:rPr lang="en-US" dirty="0" smtClean="0"/>
              <a:t>always @(</a:t>
            </a:r>
            <a:r>
              <a:rPr lang="en-US" dirty="0" err="1" smtClean="0"/>
              <a:t>posedge</a:t>
            </a:r>
            <a:r>
              <a:rPr lang="en-US" dirty="0" smtClean="0"/>
              <a:t> </a:t>
            </a:r>
            <a:r>
              <a:rPr lang="en-US" dirty="0" err="1" smtClean="0"/>
              <a:t>clk</a:t>
            </a:r>
            <a:r>
              <a:rPr lang="en-US" dirty="0" smtClean="0"/>
              <a:t>)                        always @(</a:t>
            </a:r>
            <a:r>
              <a:rPr lang="en-US" dirty="0" err="1" smtClean="0"/>
              <a:t>posedge</a:t>
            </a:r>
            <a:r>
              <a:rPr lang="en-US" dirty="0" smtClean="0"/>
              <a:t> </a:t>
            </a:r>
            <a:r>
              <a:rPr lang="en-US" dirty="0" err="1" smtClean="0"/>
              <a:t>clk</a:t>
            </a:r>
            <a:r>
              <a:rPr lang="en-US" dirty="0" smtClean="0"/>
              <a:t>) </a:t>
            </a:r>
          </a:p>
          <a:p>
            <a:pPr>
              <a:buNone/>
            </a:pPr>
            <a:r>
              <a:rPr lang="en-US" dirty="0" smtClean="0"/>
              <a:t>  R3 = R2;                                               R3 &lt;= R2; </a:t>
            </a:r>
          </a:p>
          <a:p>
            <a:pPr>
              <a:buNone/>
            </a:pPr>
            <a:r>
              <a:rPr lang="en-US" dirty="0" smtClean="0"/>
              <a:t>always @(</a:t>
            </a:r>
            <a:r>
              <a:rPr lang="en-US" dirty="0" err="1" smtClean="0"/>
              <a:t>posedge</a:t>
            </a:r>
            <a:r>
              <a:rPr lang="en-US" dirty="0" smtClean="0"/>
              <a:t> </a:t>
            </a:r>
            <a:r>
              <a:rPr lang="en-US" dirty="0" err="1" smtClean="0"/>
              <a:t>clk</a:t>
            </a:r>
            <a:r>
              <a:rPr lang="en-US" dirty="0" smtClean="0"/>
              <a:t>)                        always @(</a:t>
            </a:r>
            <a:r>
              <a:rPr lang="en-US" dirty="0" err="1" smtClean="0"/>
              <a:t>posedge</a:t>
            </a:r>
            <a:r>
              <a:rPr lang="en-US" dirty="0" smtClean="0"/>
              <a:t> </a:t>
            </a:r>
            <a:r>
              <a:rPr lang="en-US" dirty="0" err="1" smtClean="0"/>
              <a:t>clk</a:t>
            </a:r>
            <a:r>
              <a:rPr lang="en-US" dirty="0" smtClean="0"/>
              <a:t>) </a:t>
            </a:r>
          </a:p>
          <a:p>
            <a:pPr>
              <a:buNone/>
            </a:pPr>
            <a:r>
              <a:rPr lang="en-US" dirty="0" smtClean="0"/>
              <a:t>R4 = R3;                                                 R4 &lt;= R3;</a:t>
            </a:r>
          </a:p>
          <a:p>
            <a:pPr>
              <a:buNone/>
            </a:pPr>
            <a:r>
              <a:rPr lang="en-US" sz="2000" smtClean="0"/>
              <a:t>    These </a:t>
            </a:r>
            <a:r>
              <a:rPr lang="en-US" sz="2000" dirty="0" smtClean="0"/>
              <a:t>run in some order,                                  RHS evaluated when assignment runs </a:t>
            </a:r>
          </a:p>
          <a:p>
            <a:pPr>
              <a:buNone/>
            </a:pPr>
            <a:r>
              <a:rPr lang="en-US" sz="2000" dirty="0" smtClean="0"/>
              <a:t>     but you don’t know which.                               LHS updated only after </a:t>
            </a:r>
            <a:r>
              <a:rPr lang="en-US" sz="2000" b="1" dirty="0" smtClean="0"/>
              <a:t>all events </a:t>
            </a:r>
          </a:p>
          <a:p>
            <a:pPr>
              <a:buNone/>
            </a:pPr>
            <a:r>
              <a:rPr lang="en-US" sz="2000" dirty="0" smtClean="0"/>
              <a:t>					            for the current instant have run.</a:t>
            </a:r>
          </a:p>
          <a:p>
            <a:pPr>
              <a:buNone/>
            </a:pPr>
            <a:endParaRPr lang="en-US" sz="2000" b="1" dirty="0" smtClean="0"/>
          </a:p>
          <a:p>
            <a:pPr>
              <a:buNone/>
            </a:pPr>
            <a:endParaRPr lang="en-US" dirty="0" smtClean="0"/>
          </a:p>
          <a:p>
            <a:pPr>
              <a:buNone/>
            </a:pPr>
            <a:endParaRPr lang="en-US" dirty="0" smtClean="0">
              <a:solidFill>
                <a:srgbClr val="FF0000"/>
              </a:solidFill>
            </a:endParaRPr>
          </a:p>
          <a:p>
            <a:pPr>
              <a:buNone/>
            </a:pPr>
            <a:endParaRPr lang="en-US" b="1" dirty="0" smtClean="0">
              <a:solidFill>
                <a:srgbClr val="FF0000"/>
              </a:solidFill>
            </a:endParaRPr>
          </a:p>
          <a:p>
            <a:pPr>
              <a:buNone/>
            </a:pPr>
            <a:endParaRPr lang="pt-BR" sz="2000" b="1" dirty="0" smtClean="0"/>
          </a:p>
          <a:p>
            <a:endParaRPr lang="en-US" sz="2000" dirty="0" smtClean="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143000"/>
            <a:ext cx="7772400" cy="4419600"/>
          </a:xfrm>
        </p:spPr>
        <p:txBody>
          <a:bodyPr>
            <a:normAutofit lnSpcReduction="10000"/>
          </a:bodyPr>
          <a:lstStyle/>
          <a:p>
            <a:r>
              <a:rPr lang="en-US" sz="3100" b="1" dirty="0" smtClean="0"/>
              <a:t>Timing Controls and Delays</a:t>
            </a:r>
          </a:p>
          <a:p>
            <a:pPr>
              <a:buNone/>
            </a:pPr>
            <a:endParaRPr lang="en-US" sz="800" b="1" dirty="0" smtClean="0"/>
          </a:p>
          <a:p>
            <a:pPr marL="450850" indent="-273050">
              <a:buFont typeface="Wingdings" pitchFamily="2" charset="2"/>
              <a:buChar char="Ø"/>
            </a:pPr>
            <a:r>
              <a:rPr lang="en-US" sz="2400" dirty="0" smtClean="0"/>
              <a:t>Timing controls provide a way to specify the simulation time at which procedural statements will execute. </a:t>
            </a:r>
          </a:p>
          <a:p>
            <a:pPr marL="450850" indent="-273050">
              <a:buNone/>
            </a:pPr>
            <a:endParaRPr lang="en-US" sz="2400" dirty="0" smtClean="0"/>
          </a:p>
          <a:p>
            <a:pPr marL="450850" indent="-273050">
              <a:buFont typeface="Wingdings" pitchFamily="2" charset="2"/>
              <a:buChar char="Ø"/>
            </a:pPr>
            <a:r>
              <a:rPr lang="en-US" sz="2400" dirty="0" smtClean="0"/>
              <a:t>If there are no timing control statements, the simulation time does not advance, and </a:t>
            </a:r>
            <a:r>
              <a:rPr lang="en-US" sz="2400" dirty="0" smtClean="0">
                <a:solidFill>
                  <a:srgbClr val="FF0000"/>
                </a:solidFill>
              </a:rPr>
              <a:t>the simulator can’t track signals in the design.</a:t>
            </a:r>
          </a:p>
          <a:p>
            <a:pPr marL="450850" indent="-273050">
              <a:buNone/>
            </a:pPr>
            <a:endParaRPr lang="en-US" sz="2400" dirty="0" smtClean="0">
              <a:solidFill>
                <a:srgbClr val="FF0000"/>
              </a:solidFill>
            </a:endParaRPr>
          </a:p>
          <a:p>
            <a:pPr marL="398463" indent="-222250">
              <a:buFont typeface="Wingdings" pitchFamily="2" charset="2"/>
              <a:buChar char="Ø"/>
            </a:pPr>
            <a:r>
              <a:rPr lang="en-US" sz="2400" dirty="0" smtClean="0"/>
              <a:t> There are three methods of timing control: </a:t>
            </a:r>
            <a:r>
              <a:rPr lang="en-US" sz="2400" dirty="0" smtClean="0">
                <a:solidFill>
                  <a:srgbClr val="FF0000"/>
                </a:solidFill>
              </a:rPr>
              <a:t>delay-based timing control</a:t>
            </a:r>
            <a:r>
              <a:rPr lang="en-US" sz="2400" dirty="0" smtClean="0"/>
              <a:t>, </a:t>
            </a:r>
            <a:r>
              <a:rPr lang="en-US" sz="2400" dirty="0" smtClean="0">
                <a:solidFill>
                  <a:srgbClr val="FF0000"/>
                </a:solidFill>
              </a:rPr>
              <a:t>event-based timing control</a:t>
            </a:r>
            <a:r>
              <a:rPr lang="en-US" sz="2400" dirty="0" smtClean="0"/>
              <a:t>, and level-sensitive timing control. </a:t>
            </a:r>
            <a:r>
              <a:rPr lang="en-US" sz="2000" dirty="0" smtClean="0"/>
              <a:t> </a:t>
            </a:r>
          </a:p>
          <a:p>
            <a:pPr>
              <a:spcBef>
                <a:spcPts val="0"/>
              </a:spcBef>
              <a:buNone/>
            </a:pPr>
            <a:endParaRPr lang="en-US" sz="1800" dirty="0" smtClean="0"/>
          </a:p>
          <a:p>
            <a:pPr marL="398463" indent="-222250">
              <a:spcBef>
                <a:spcPts val="0"/>
              </a:spcBef>
              <a:buNone/>
            </a:pPr>
            <a:endParaRPr lang="en-US" sz="1800" dirty="0" smtClean="0"/>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562600"/>
          </a:xfrm>
        </p:spPr>
        <p:txBody>
          <a:bodyPr>
            <a:normAutofit/>
          </a:bodyPr>
          <a:lstStyle/>
          <a:p>
            <a:r>
              <a:rPr lang="en-US" sz="3200" b="1" dirty="0" smtClean="0"/>
              <a:t>Delay-Based Timing </a:t>
            </a:r>
            <a:r>
              <a:rPr lang="en-US" sz="3200" b="1" dirty="0" smtClean="0"/>
              <a:t>Control</a:t>
            </a:r>
          </a:p>
          <a:p>
            <a:endParaRPr lang="en-US" sz="100" b="1" dirty="0" smtClean="0"/>
          </a:p>
          <a:p>
            <a:pPr marL="398463" indent="-222250">
              <a:spcBef>
                <a:spcPts val="0"/>
              </a:spcBef>
              <a:buFont typeface="Wingdings" pitchFamily="2" charset="2"/>
              <a:buChar char="Ø"/>
            </a:pPr>
            <a:r>
              <a:rPr lang="en-US" sz="2400" dirty="0" smtClean="0"/>
              <a:t>Delay-based timing control in an expression specifies the time duration between when the statement is encountered and when it is executed</a:t>
            </a:r>
            <a:r>
              <a:rPr lang="en-US" sz="2400" dirty="0" smtClean="0"/>
              <a:t>.</a:t>
            </a:r>
          </a:p>
          <a:p>
            <a:pPr marL="398463" indent="-222250">
              <a:spcBef>
                <a:spcPts val="0"/>
              </a:spcBef>
              <a:buFont typeface="Wingdings" pitchFamily="2" charset="2"/>
              <a:buChar char="Ø"/>
            </a:pPr>
            <a:endParaRPr lang="en-US" sz="2400" dirty="0" smtClean="0"/>
          </a:p>
          <a:p>
            <a:pPr marL="398463" indent="-222250">
              <a:spcBef>
                <a:spcPts val="0"/>
              </a:spcBef>
              <a:buFont typeface="Wingdings" pitchFamily="2" charset="2"/>
              <a:buChar char="Ø"/>
            </a:pPr>
            <a:r>
              <a:rPr lang="en-US" sz="2400" dirty="0" smtClean="0"/>
              <a:t>Delay-based timing control can be specified by a number, identifier, </a:t>
            </a:r>
          </a:p>
          <a:p>
            <a:pPr marL="398463" indent="-222250">
              <a:spcBef>
                <a:spcPts val="0"/>
              </a:spcBef>
              <a:buNone/>
            </a:pPr>
            <a:r>
              <a:rPr lang="en-US" sz="2400" dirty="0" smtClean="0"/>
              <a:t>    or a (minimum, typical, maximum) expression</a:t>
            </a:r>
            <a:r>
              <a:rPr lang="en-US" sz="2400" dirty="0" smtClean="0"/>
              <a:t>.</a:t>
            </a:r>
          </a:p>
          <a:p>
            <a:pPr marL="398463" indent="-222250">
              <a:spcBef>
                <a:spcPts val="0"/>
              </a:spcBef>
              <a:buNone/>
            </a:pPr>
            <a:endParaRPr lang="en-US" sz="2400" dirty="0" smtClean="0"/>
          </a:p>
          <a:p>
            <a:pPr marL="398463" indent="-222250">
              <a:spcBef>
                <a:spcPts val="0"/>
              </a:spcBef>
              <a:buFont typeface="Wingdings" pitchFamily="2" charset="2"/>
              <a:buChar char="Ø"/>
            </a:pPr>
            <a:r>
              <a:rPr lang="en-US" sz="2400" dirty="0" smtClean="0"/>
              <a:t>There are three types of delay control for procedural assignments: regular delay control, intra-assignment delay control, and zero delay control.</a:t>
            </a:r>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562600"/>
          </a:xfrm>
        </p:spPr>
        <p:txBody>
          <a:bodyPr>
            <a:normAutofit/>
          </a:bodyPr>
          <a:lstStyle/>
          <a:p>
            <a:r>
              <a:rPr lang="en-US" sz="3200" b="1" dirty="0" smtClean="0"/>
              <a:t>Delay-Based Timing </a:t>
            </a:r>
            <a:r>
              <a:rPr lang="en-US" sz="3200" b="1" dirty="0" smtClean="0"/>
              <a:t>Control</a:t>
            </a:r>
          </a:p>
          <a:p>
            <a:endParaRPr lang="en-US" sz="100" b="1" dirty="0" smtClean="0"/>
          </a:p>
          <a:p>
            <a:pPr marL="398463" indent="-222250">
              <a:spcBef>
                <a:spcPts val="0"/>
              </a:spcBef>
              <a:buFont typeface="Wingdings" pitchFamily="2" charset="2"/>
              <a:buChar char="Ø"/>
            </a:pPr>
            <a:r>
              <a:rPr lang="en-US" sz="2400" dirty="0" smtClean="0">
                <a:solidFill>
                  <a:srgbClr val="FF0000"/>
                </a:solidFill>
              </a:rPr>
              <a:t>Regular </a:t>
            </a:r>
            <a:r>
              <a:rPr lang="en-US" sz="2400" dirty="0" smtClean="0">
                <a:solidFill>
                  <a:srgbClr val="FF0000"/>
                </a:solidFill>
              </a:rPr>
              <a:t>delay control:</a:t>
            </a:r>
            <a:r>
              <a:rPr lang="en-US" sz="2400" dirty="0" smtClean="0"/>
              <a:t> used when a non-zero delay is specified to the left of a procedural assignment </a:t>
            </a:r>
            <a:r>
              <a:rPr lang="en-US" sz="2400" dirty="0" smtClean="0"/>
              <a:t>.</a:t>
            </a:r>
          </a:p>
          <a:p>
            <a:pPr marL="398463" indent="-222250">
              <a:spcBef>
                <a:spcPts val="0"/>
              </a:spcBef>
              <a:buFont typeface="Wingdings" pitchFamily="2" charset="2"/>
              <a:buChar char="Ø"/>
            </a:pPr>
            <a:endParaRPr lang="en-US" sz="2400" dirty="0" smtClean="0"/>
          </a:p>
          <a:p>
            <a:pPr marL="398463" indent="-222250">
              <a:spcBef>
                <a:spcPts val="0"/>
              </a:spcBef>
              <a:buNone/>
            </a:pPr>
            <a:r>
              <a:rPr lang="en-US" sz="2000" dirty="0" smtClean="0"/>
              <a:t>   initial begin </a:t>
            </a:r>
          </a:p>
          <a:p>
            <a:pPr marL="398463" indent="-222250">
              <a:spcBef>
                <a:spcPts val="0"/>
              </a:spcBef>
              <a:buNone/>
            </a:pPr>
            <a:r>
              <a:rPr lang="en-US" sz="2000" dirty="0" smtClean="0"/>
              <a:t>     x = 0; // no delay control </a:t>
            </a:r>
          </a:p>
          <a:p>
            <a:pPr marL="398463" indent="-222250">
              <a:spcBef>
                <a:spcPts val="0"/>
              </a:spcBef>
              <a:buNone/>
            </a:pPr>
            <a:r>
              <a:rPr lang="en-US" sz="2000" dirty="0" smtClean="0"/>
              <a:t>     #10 y = 1; // delay control with a number. Delay execution of // y = 1 by 10 units </a:t>
            </a:r>
          </a:p>
          <a:p>
            <a:pPr marL="398463" indent="-222250">
              <a:spcBef>
                <a:spcPts val="0"/>
              </a:spcBef>
              <a:buNone/>
            </a:pPr>
            <a:r>
              <a:rPr lang="en-US" sz="2000" dirty="0" smtClean="0"/>
              <a:t>     #latency z = 0; // Delay control with identifier. Delay of 20 units </a:t>
            </a:r>
          </a:p>
          <a:p>
            <a:pPr marL="398463" indent="-222250">
              <a:spcBef>
                <a:spcPts val="0"/>
              </a:spcBef>
              <a:buNone/>
            </a:pPr>
            <a:r>
              <a:rPr lang="en-US" sz="2000" dirty="0" smtClean="0"/>
              <a:t>     #(latency + delta) p = 1; // Delay control with expression </a:t>
            </a:r>
          </a:p>
          <a:p>
            <a:pPr marL="398463" indent="-222250">
              <a:spcBef>
                <a:spcPts val="0"/>
              </a:spcBef>
              <a:buNone/>
            </a:pPr>
            <a:r>
              <a:rPr lang="en-US" sz="2000" dirty="0" smtClean="0"/>
              <a:t>     #y x = x + 1; // Delay control with identifier. Take value of y. </a:t>
            </a:r>
          </a:p>
          <a:p>
            <a:pPr marL="398463" indent="-222250">
              <a:spcBef>
                <a:spcPts val="0"/>
              </a:spcBef>
              <a:buNone/>
            </a:pPr>
            <a:r>
              <a:rPr lang="en-US" sz="2000" dirty="0" smtClean="0"/>
              <a:t>     #(4:5:6) q = 0; // Minimum, typical and maximum delay values. </a:t>
            </a:r>
          </a:p>
          <a:p>
            <a:pPr marL="398463" indent="-222250">
              <a:spcBef>
                <a:spcPts val="0"/>
              </a:spcBef>
              <a:buNone/>
            </a:pPr>
            <a:r>
              <a:rPr lang="en-US" sz="2000" dirty="0" smtClean="0"/>
              <a:t>    //Discussed in gate-level modeling chapter. </a:t>
            </a:r>
          </a:p>
          <a:p>
            <a:pPr marL="398463" indent="-222250">
              <a:spcBef>
                <a:spcPts val="0"/>
              </a:spcBef>
              <a:buNone/>
            </a:pPr>
            <a:r>
              <a:rPr lang="en-US" sz="2000" dirty="0" smtClean="0"/>
              <a:t> end</a:t>
            </a:r>
          </a:p>
          <a:p>
            <a:pPr marL="398463" indent="-222250">
              <a:spcBef>
                <a:spcPts val="0"/>
              </a:spcBef>
              <a:buFont typeface="Wingdings" pitchFamily="2" charset="2"/>
              <a:buChar char="Ø"/>
            </a:pPr>
            <a:endParaRPr lang="en-US" sz="2000" dirty="0" smtClean="0"/>
          </a:p>
          <a:p>
            <a:pPr>
              <a:spcBef>
                <a:spcPts val="0"/>
              </a:spcBef>
              <a:buNone/>
            </a:pPr>
            <a:endParaRPr lang="en-US" sz="1800" dirty="0" smtClean="0"/>
          </a:p>
          <a:p>
            <a:pPr>
              <a:buNone/>
            </a:pP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562600"/>
          </a:xfrm>
        </p:spPr>
        <p:txBody>
          <a:bodyPr>
            <a:normAutofit fontScale="92500" lnSpcReduction="10000"/>
          </a:bodyPr>
          <a:lstStyle/>
          <a:p>
            <a:r>
              <a:rPr lang="en-US" sz="3500" b="1" dirty="0" smtClean="0"/>
              <a:t>Delay-Based Timing Control</a:t>
            </a:r>
          </a:p>
          <a:p>
            <a:endParaRPr lang="en-US" sz="100" b="1" dirty="0" smtClean="0"/>
          </a:p>
          <a:p>
            <a:pPr marL="398463" indent="-222250">
              <a:spcBef>
                <a:spcPts val="0"/>
              </a:spcBef>
              <a:buFont typeface="Wingdings" pitchFamily="2" charset="2"/>
              <a:buChar char="Ø"/>
            </a:pPr>
            <a:r>
              <a:rPr lang="en-US" dirty="0" smtClean="0">
                <a:solidFill>
                  <a:srgbClr val="FF0000"/>
                </a:solidFill>
              </a:rPr>
              <a:t>Intra-assignment delay control</a:t>
            </a:r>
            <a:r>
              <a:rPr lang="en-US" b="1" dirty="0" smtClean="0">
                <a:solidFill>
                  <a:srgbClr val="FF0000"/>
                </a:solidFill>
              </a:rPr>
              <a:t>: </a:t>
            </a:r>
            <a:r>
              <a:rPr lang="en-US" dirty="0" smtClean="0"/>
              <a:t>Instead of specifying delay control to the left of the assignment, it is possible to assign a delay to the right of the assignment operator.</a:t>
            </a:r>
          </a:p>
          <a:p>
            <a:pPr marL="398463" indent="-222250">
              <a:spcBef>
                <a:spcPts val="0"/>
              </a:spcBef>
              <a:buFont typeface="Wingdings" pitchFamily="2" charset="2"/>
              <a:buChar char="Ø"/>
            </a:pPr>
            <a:endParaRPr lang="en-US" sz="1300" dirty="0" smtClean="0"/>
          </a:p>
          <a:p>
            <a:pPr marL="398463" indent="-222250">
              <a:spcBef>
                <a:spcPts val="0"/>
              </a:spcBef>
              <a:buNone/>
            </a:pPr>
            <a:r>
              <a:rPr lang="en-US" sz="2000" dirty="0" smtClean="0"/>
              <a:t>     initial begin </a:t>
            </a:r>
          </a:p>
          <a:p>
            <a:pPr marL="398463" indent="-222250">
              <a:spcBef>
                <a:spcPts val="0"/>
              </a:spcBef>
              <a:buNone/>
            </a:pPr>
            <a:r>
              <a:rPr lang="en-US" sz="2000" dirty="0" smtClean="0"/>
              <a:t>       x  = 0; z = 0; </a:t>
            </a:r>
          </a:p>
          <a:p>
            <a:pPr marL="398463" indent="-222250">
              <a:spcBef>
                <a:spcPts val="0"/>
              </a:spcBef>
              <a:buNone/>
            </a:pPr>
            <a:r>
              <a:rPr lang="en-US" sz="2000" dirty="0" smtClean="0"/>
              <a:t>        y = #5 x + z; </a:t>
            </a:r>
            <a:r>
              <a:rPr lang="en-US" sz="2000" dirty="0" smtClean="0"/>
              <a:t> //</a:t>
            </a:r>
            <a:r>
              <a:rPr lang="en-US" sz="2000" dirty="0" smtClean="0"/>
              <a:t>Take value of x and z at the time=0, evaluate </a:t>
            </a:r>
            <a:endParaRPr lang="en-US" sz="2000" dirty="0" smtClean="0"/>
          </a:p>
          <a:p>
            <a:pPr marL="398463" indent="-222250">
              <a:spcBef>
                <a:spcPts val="0"/>
              </a:spcBef>
              <a:buNone/>
            </a:pPr>
            <a:r>
              <a:rPr lang="en-US" sz="2000" dirty="0" smtClean="0"/>
              <a:t> </a:t>
            </a:r>
            <a:r>
              <a:rPr lang="en-US" sz="2000" dirty="0" smtClean="0"/>
              <a:t>                               </a:t>
            </a:r>
            <a:r>
              <a:rPr lang="en-US" sz="2000" dirty="0" smtClean="0"/>
              <a:t>//</a:t>
            </a:r>
            <a:r>
              <a:rPr lang="en-US" sz="2000" dirty="0" smtClean="0"/>
              <a:t>x + z and then wait 5 time units to assign value to y. </a:t>
            </a:r>
          </a:p>
          <a:p>
            <a:pPr marL="398463" indent="-222250">
              <a:spcBef>
                <a:spcPts val="0"/>
              </a:spcBef>
              <a:buNone/>
            </a:pPr>
            <a:r>
              <a:rPr lang="en-US" sz="2000" dirty="0" smtClean="0"/>
              <a:t>     end </a:t>
            </a:r>
          </a:p>
          <a:p>
            <a:pPr marL="398463" indent="-222250">
              <a:spcBef>
                <a:spcPts val="0"/>
              </a:spcBef>
              <a:buNone/>
            </a:pPr>
            <a:r>
              <a:rPr lang="en-US" sz="2000" dirty="0" smtClean="0"/>
              <a:t>  //Equivalent method with temporary variables and regular delay control</a:t>
            </a:r>
          </a:p>
          <a:p>
            <a:pPr marL="398463" indent="-222250">
              <a:spcBef>
                <a:spcPts val="0"/>
              </a:spcBef>
              <a:buNone/>
            </a:pPr>
            <a:r>
              <a:rPr lang="en-US" sz="2000" dirty="0" smtClean="0"/>
              <a:t>    initial begin </a:t>
            </a:r>
          </a:p>
          <a:p>
            <a:pPr marL="398463" indent="-222250">
              <a:spcBef>
                <a:spcPts val="0"/>
              </a:spcBef>
              <a:buNone/>
            </a:pPr>
            <a:r>
              <a:rPr lang="en-US" sz="2000" dirty="0" smtClean="0"/>
              <a:t>      x = 0; z = 0; </a:t>
            </a:r>
          </a:p>
          <a:p>
            <a:pPr marL="398463" indent="-222250">
              <a:spcBef>
                <a:spcPts val="0"/>
              </a:spcBef>
              <a:buNone/>
            </a:pPr>
            <a:r>
              <a:rPr lang="en-US" sz="2000" dirty="0" smtClean="0"/>
              <a:t>      </a:t>
            </a:r>
            <a:r>
              <a:rPr lang="en-US" sz="2000" dirty="0" err="1" smtClean="0"/>
              <a:t>temp_xz</a:t>
            </a:r>
            <a:r>
              <a:rPr lang="en-US" sz="2000" dirty="0" smtClean="0"/>
              <a:t> = x + z;</a:t>
            </a:r>
          </a:p>
          <a:p>
            <a:pPr marL="398463" indent="-222250">
              <a:spcBef>
                <a:spcPts val="0"/>
              </a:spcBef>
              <a:buNone/>
            </a:pPr>
            <a:r>
              <a:rPr lang="en-US" sz="2000" dirty="0" smtClean="0"/>
              <a:t>      #5 y = </a:t>
            </a:r>
            <a:r>
              <a:rPr lang="en-US" sz="2000" dirty="0" err="1" smtClean="0"/>
              <a:t>temp_xz</a:t>
            </a:r>
            <a:r>
              <a:rPr lang="en-US" sz="2000" dirty="0" smtClean="0"/>
              <a:t>; //Take value of x + z at the current time and </a:t>
            </a:r>
            <a:endParaRPr lang="en-US" sz="2000" dirty="0" smtClean="0"/>
          </a:p>
          <a:p>
            <a:pPr marL="398463" indent="-222250">
              <a:spcBef>
                <a:spcPts val="0"/>
              </a:spcBef>
              <a:buNone/>
            </a:pPr>
            <a:r>
              <a:rPr lang="en-US" sz="2000" dirty="0" smtClean="0"/>
              <a:t> </a:t>
            </a:r>
            <a:r>
              <a:rPr lang="en-US" sz="2000" dirty="0" smtClean="0"/>
              <a:t>                                  </a:t>
            </a:r>
            <a:r>
              <a:rPr lang="en-US" sz="2000" dirty="0" smtClean="0"/>
              <a:t>//</a:t>
            </a:r>
            <a:r>
              <a:rPr lang="en-US" sz="2000" dirty="0" smtClean="0"/>
              <a:t>store it in a temporary variable. Even though x and z </a:t>
            </a:r>
            <a:endParaRPr lang="en-US" sz="2000" dirty="0" smtClean="0"/>
          </a:p>
          <a:p>
            <a:pPr marL="398463" indent="-222250">
              <a:spcBef>
                <a:spcPts val="0"/>
              </a:spcBef>
              <a:buNone/>
            </a:pPr>
            <a:r>
              <a:rPr lang="en-US" sz="2000" dirty="0" smtClean="0"/>
              <a:t> </a:t>
            </a:r>
            <a:r>
              <a:rPr lang="en-US" sz="2000" dirty="0" smtClean="0"/>
              <a:t>    </a:t>
            </a:r>
            <a:r>
              <a:rPr lang="en-US" sz="2000" dirty="0" smtClean="0"/>
              <a:t>//</a:t>
            </a:r>
            <a:r>
              <a:rPr lang="en-US" sz="2000" dirty="0" smtClean="0"/>
              <a:t>might change between 0 and 5, //the value assigned to y at time 5 is unaffected. </a:t>
            </a:r>
          </a:p>
          <a:p>
            <a:pPr marL="398463" indent="-222250">
              <a:spcBef>
                <a:spcPts val="0"/>
              </a:spcBef>
              <a:buNone/>
            </a:pPr>
            <a:r>
              <a:rPr lang="en-US" sz="2000" dirty="0" smtClean="0"/>
              <a:t>   </a:t>
            </a:r>
            <a:r>
              <a:rPr lang="en-US" sz="2000" dirty="0" smtClean="0"/>
              <a:t>end</a:t>
            </a:r>
          </a:p>
          <a:p>
            <a:pPr marL="398463" indent="-222250">
              <a:spcBef>
                <a:spcPts val="0"/>
              </a:spcBef>
              <a:buNone/>
            </a:pPr>
            <a:r>
              <a:rPr lang="en-US" sz="1900" dirty="0" smtClean="0"/>
              <a:t>end </a:t>
            </a:r>
            <a:endParaRPr lang="en-US" sz="1900"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562600"/>
          </a:xfrm>
        </p:spPr>
        <p:txBody>
          <a:bodyPr>
            <a:normAutofit/>
          </a:bodyPr>
          <a:lstStyle/>
          <a:p>
            <a:r>
              <a:rPr lang="en-US" sz="3200" b="1" dirty="0" smtClean="0"/>
              <a:t>Delay-Based Timing </a:t>
            </a:r>
            <a:r>
              <a:rPr lang="en-US" sz="3200" b="1" dirty="0" smtClean="0"/>
              <a:t>Control</a:t>
            </a:r>
            <a:endParaRPr lang="en-US" sz="1800" dirty="0" smtClean="0"/>
          </a:p>
          <a:p>
            <a:pPr marL="465138" indent="-233363">
              <a:buFont typeface="Wingdings" pitchFamily="2" charset="2"/>
              <a:buChar char="Ø"/>
            </a:pPr>
            <a:r>
              <a:rPr lang="en-US" sz="2400" dirty="0" smtClean="0">
                <a:solidFill>
                  <a:srgbClr val="FF0000"/>
                </a:solidFill>
              </a:rPr>
              <a:t>Zero delay control: </a:t>
            </a:r>
            <a:r>
              <a:rPr lang="en-US" sz="2400" dirty="0" smtClean="0"/>
              <a:t>Procedural statements in different always-initial blocks may be evaluated at the same simulation time. The order of execution of these statements in different always-initial blocks is nondeterministic. Zero delay control is a method to ensure that a statement is executed last, after all other statements in that simulation time are executed. This is used to eliminate race conditions. However, if there are multiple zero delay statements, the order between them is nondeterministic.</a:t>
            </a:r>
          </a:p>
          <a:p>
            <a:pPr>
              <a:buNone/>
            </a:pPr>
            <a:endParaRPr lang="en-US" sz="100" dirty="0" smtClean="0"/>
          </a:p>
          <a:p>
            <a:pPr>
              <a:buNone/>
            </a:pPr>
            <a:r>
              <a:rPr lang="en-US" sz="1900" dirty="0" smtClean="0"/>
              <a:t>       initial begin                                                                         initial begin</a:t>
            </a:r>
          </a:p>
          <a:p>
            <a:pPr>
              <a:buNone/>
            </a:pPr>
            <a:r>
              <a:rPr lang="en-US" sz="1900" dirty="0" smtClean="0"/>
              <a:t>         x = 0; 				</a:t>
            </a:r>
            <a:r>
              <a:rPr lang="en-US" sz="1900" dirty="0" smtClean="0"/>
              <a:t>                 </a:t>
            </a:r>
            <a:r>
              <a:rPr lang="en-US" sz="1900" dirty="0" smtClean="0"/>
              <a:t>#0 x = 1;</a:t>
            </a:r>
          </a:p>
          <a:p>
            <a:pPr>
              <a:buNone/>
            </a:pPr>
            <a:r>
              <a:rPr lang="en-US" sz="1900" dirty="0" smtClean="0"/>
              <a:t>         y = 0; 				 </a:t>
            </a:r>
            <a:r>
              <a:rPr lang="en-US" sz="1900" dirty="0" smtClean="0"/>
              <a:t>                #</a:t>
            </a:r>
            <a:r>
              <a:rPr lang="en-US" sz="1900" dirty="0" smtClean="0"/>
              <a:t>0 y = 1;</a:t>
            </a:r>
          </a:p>
          <a:p>
            <a:pPr>
              <a:buNone/>
            </a:pPr>
            <a:r>
              <a:rPr lang="en-US" sz="1900" dirty="0" smtClean="0"/>
              <a:t>       end 				           </a:t>
            </a:r>
            <a:r>
              <a:rPr lang="en-US" sz="1900" dirty="0" smtClean="0"/>
              <a:t>                     </a:t>
            </a:r>
            <a:r>
              <a:rPr lang="en-US" sz="1900" dirty="0" err="1" smtClean="0"/>
              <a:t>end</a:t>
            </a:r>
            <a:r>
              <a:rPr lang="en-US" sz="1900" dirty="0" smtClean="0"/>
              <a:t> </a:t>
            </a:r>
            <a:endParaRPr lang="en-US" sz="1900"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562600"/>
          </a:xfrm>
        </p:spPr>
        <p:txBody>
          <a:bodyPr>
            <a:normAutofit fontScale="92500"/>
          </a:bodyPr>
          <a:lstStyle/>
          <a:p>
            <a:r>
              <a:rPr lang="en-US" sz="3200" b="1" dirty="0" smtClean="0"/>
              <a:t>Event-Based Timing Control</a:t>
            </a:r>
          </a:p>
          <a:p>
            <a:endParaRPr lang="en-US" sz="100" b="1" dirty="0" smtClean="0"/>
          </a:p>
          <a:p>
            <a:pPr marL="393700" indent="-280988">
              <a:buFont typeface="Wingdings" pitchFamily="2" charset="2"/>
              <a:buChar char="Ø"/>
            </a:pPr>
            <a:r>
              <a:rPr lang="en-US" sz="1800" dirty="0" smtClean="0"/>
              <a:t>An event is the change in the value on a register or a net. Events can be utilized to trigger execution of a statement or a block of statements. There are four types of event-based timing control</a:t>
            </a:r>
            <a:r>
              <a:rPr lang="en-US" sz="1800" dirty="0" smtClean="0">
                <a:solidFill>
                  <a:srgbClr val="FF0000"/>
                </a:solidFill>
              </a:rPr>
              <a:t>: regular event control</a:t>
            </a:r>
            <a:r>
              <a:rPr lang="en-US" sz="1800" dirty="0" smtClean="0"/>
              <a:t>, </a:t>
            </a:r>
            <a:r>
              <a:rPr lang="en-US" sz="1800" dirty="0" smtClean="0">
                <a:solidFill>
                  <a:srgbClr val="FF0000"/>
                </a:solidFill>
              </a:rPr>
              <a:t>named event control, event OR control</a:t>
            </a:r>
            <a:r>
              <a:rPr lang="en-US" sz="1800" dirty="0" smtClean="0"/>
              <a:t>, </a:t>
            </a:r>
            <a:r>
              <a:rPr lang="en-US" sz="1800" dirty="0" smtClean="0">
                <a:solidFill>
                  <a:srgbClr val="FF0000"/>
                </a:solidFill>
              </a:rPr>
              <a:t>and level-sensitive timing control</a:t>
            </a:r>
            <a:r>
              <a:rPr lang="en-US" sz="1800" dirty="0" smtClean="0"/>
              <a:t>.</a:t>
            </a:r>
          </a:p>
          <a:p>
            <a:pPr marL="393700" indent="-280988">
              <a:buFont typeface="Wingdings" pitchFamily="2" charset="2"/>
              <a:buChar char="Ø"/>
            </a:pPr>
            <a:r>
              <a:rPr lang="en-US" sz="1800" dirty="0" smtClean="0">
                <a:solidFill>
                  <a:srgbClr val="FF0000"/>
                </a:solidFill>
              </a:rPr>
              <a:t>Regular event control:</a:t>
            </a:r>
            <a:r>
              <a:rPr lang="en-US" sz="1800" dirty="0" smtClean="0"/>
              <a:t> The @ symbol is used to specify an event control. Statements can be executed on changes in signal value or at a positive or negative transition of the signal value.</a:t>
            </a:r>
          </a:p>
          <a:p>
            <a:pPr marL="393700" indent="-280988">
              <a:buFont typeface="Wingdings" pitchFamily="2" charset="2"/>
              <a:buChar char="Ø"/>
            </a:pPr>
            <a:endParaRPr lang="en-US" sz="100" dirty="0" smtClean="0"/>
          </a:p>
          <a:p>
            <a:pPr marL="393700" indent="-280988">
              <a:spcBef>
                <a:spcPts val="0"/>
              </a:spcBef>
              <a:buNone/>
            </a:pPr>
            <a:r>
              <a:rPr lang="en-US" sz="1400" dirty="0" smtClean="0"/>
              <a:t>  @(clock) q = d;                //q = d is executed whenever signal clock changes value </a:t>
            </a:r>
          </a:p>
          <a:p>
            <a:pPr marL="393700" indent="-280988">
              <a:spcBef>
                <a:spcPts val="0"/>
              </a:spcBef>
              <a:buNone/>
            </a:pPr>
            <a:r>
              <a:rPr lang="en-US" sz="1400" dirty="0" smtClean="0"/>
              <a:t>   @(</a:t>
            </a:r>
            <a:r>
              <a:rPr lang="en-US" sz="1400" dirty="0" err="1" smtClean="0"/>
              <a:t>posedge</a:t>
            </a:r>
            <a:r>
              <a:rPr lang="en-US" sz="1400" dirty="0" smtClean="0"/>
              <a:t> clock) q = d; //q = d is executed whenever signal clock does , a positive transition ( 0 to 1,x or z, x to 1, z to 1 ) </a:t>
            </a:r>
          </a:p>
          <a:p>
            <a:pPr marL="393700" indent="-280988">
              <a:spcBef>
                <a:spcPts val="0"/>
              </a:spcBef>
              <a:buNone/>
            </a:pPr>
            <a:r>
              <a:rPr lang="en-US" sz="1400" dirty="0" smtClean="0"/>
              <a:t>  @(</a:t>
            </a:r>
            <a:r>
              <a:rPr lang="en-US" sz="1400" dirty="0" err="1" smtClean="0"/>
              <a:t>negedge</a:t>
            </a:r>
            <a:r>
              <a:rPr lang="en-US" sz="1400" dirty="0" smtClean="0"/>
              <a:t> clock) q = d; //q = d is executed whenever signal clock does , a negative transition ( 1 to 0,x or z, x to 0, z to 0)</a:t>
            </a:r>
          </a:p>
          <a:p>
            <a:pPr marL="393700" indent="-280988">
              <a:spcBef>
                <a:spcPts val="0"/>
              </a:spcBef>
              <a:buNone/>
            </a:pPr>
            <a:r>
              <a:rPr lang="en-US" sz="1400" dirty="0" smtClean="0"/>
              <a:t>   q = @(</a:t>
            </a:r>
            <a:r>
              <a:rPr lang="en-US" sz="1400" dirty="0" err="1" smtClean="0"/>
              <a:t>posedge</a:t>
            </a:r>
            <a:r>
              <a:rPr lang="en-US" sz="1400" dirty="0" smtClean="0"/>
              <a:t> clock) d; //d is evaluated immediately and assigned //to q at the positive edge of clock.</a:t>
            </a:r>
          </a:p>
          <a:p>
            <a:pPr marL="393700" indent="-280988">
              <a:spcBef>
                <a:spcPts val="0"/>
              </a:spcBef>
              <a:buNone/>
            </a:pPr>
            <a:endParaRPr lang="en-US" sz="1400" dirty="0" smtClean="0"/>
          </a:p>
          <a:p>
            <a:pPr marL="393700" indent="-280988">
              <a:spcBef>
                <a:spcPts val="0"/>
              </a:spcBef>
              <a:buFont typeface="Wingdings" pitchFamily="2" charset="2"/>
              <a:buChar char="Ø"/>
            </a:pPr>
            <a:r>
              <a:rPr lang="en-US" sz="1800" dirty="0" smtClean="0">
                <a:solidFill>
                  <a:srgbClr val="FF0000"/>
                </a:solidFill>
              </a:rPr>
              <a:t>Regular event control: </a:t>
            </a:r>
            <a:r>
              <a:rPr lang="en-US" sz="1800" dirty="0" err="1" smtClean="0"/>
              <a:t>Verilog</a:t>
            </a:r>
            <a:r>
              <a:rPr lang="en-US" sz="1800" dirty="0" smtClean="0"/>
              <a:t> provides the capability to declare an event and then trigger and recognize the occurrence of that event .</a:t>
            </a:r>
          </a:p>
          <a:p>
            <a:pPr marL="393700" indent="-280988">
              <a:spcBef>
                <a:spcPts val="0"/>
              </a:spcBef>
              <a:buFont typeface="Wingdings" pitchFamily="2" charset="2"/>
              <a:buChar char="Ø"/>
            </a:pPr>
            <a:endParaRPr lang="en-US" sz="700" dirty="0" smtClean="0"/>
          </a:p>
          <a:p>
            <a:pPr marL="398463" indent="-222250">
              <a:spcBef>
                <a:spcPts val="0"/>
              </a:spcBef>
              <a:buNone/>
            </a:pPr>
            <a:r>
              <a:rPr lang="en-US" sz="1400" dirty="0" smtClean="0"/>
              <a:t>      event </a:t>
            </a:r>
            <a:r>
              <a:rPr lang="en-US" sz="1400" dirty="0" err="1" smtClean="0"/>
              <a:t>received_data</a:t>
            </a:r>
            <a:r>
              <a:rPr lang="en-US" sz="1400" dirty="0" smtClean="0"/>
              <a:t>;         //Define an event called </a:t>
            </a:r>
            <a:r>
              <a:rPr lang="en-US" sz="1400" dirty="0" err="1" smtClean="0"/>
              <a:t>received_data</a:t>
            </a:r>
            <a:r>
              <a:rPr lang="en-US" sz="1400" dirty="0" smtClean="0"/>
              <a:t> </a:t>
            </a:r>
          </a:p>
          <a:p>
            <a:pPr marL="398463" indent="-222250">
              <a:spcBef>
                <a:spcPts val="0"/>
              </a:spcBef>
              <a:buNone/>
            </a:pPr>
            <a:r>
              <a:rPr lang="en-US" sz="1400" dirty="0" smtClean="0"/>
              <a:t>     always @(</a:t>
            </a:r>
            <a:r>
              <a:rPr lang="en-US" sz="1400" dirty="0" err="1" smtClean="0"/>
              <a:t>posedge</a:t>
            </a:r>
            <a:r>
              <a:rPr lang="en-US" sz="1400" dirty="0" smtClean="0"/>
              <a:t> clock) //check at each positive clock edge </a:t>
            </a:r>
          </a:p>
          <a:p>
            <a:pPr marL="398463" indent="-222250">
              <a:spcBef>
                <a:spcPts val="0"/>
              </a:spcBef>
              <a:buNone/>
            </a:pPr>
            <a:r>
              <a:rPr lang="en-US" sz="1400" dirty="0" smtClean="0"/>
              <a:t>      begin </a:t>
            </a:r>
          </a:p>
          <a:p>
            <a:pPr marL="398463" indent="-222250">
              <a:spcBef>
                <a:spcPts val="0"/>
              </a:spcBef>
              <a:buNone/>
            </a:pPr>
            <a:r>
              <a:rPr lang="en-US" sz="1400" dirty="0" smtClean="0"/>
              <a:t>        if(</a:t>
            </a:r>
            <a:r>
              <a:rPr lang="en-US" sz="1400" dirty="0" err="1" smtClean="0"/>
              <a:t>last_data_packet</a:t>
            </a:r>
            <a:r>
              <a:rPr lang="en-US" sz="1400" dirty="0" smtClean="0"/>
              <a:t>) //If this is the last data packet </a:t>
            </a:r>
          </a:p>
          <a:p>
            <a:pPr marL="398463" indent="-222250">
              <a:spcBef>
                <a:spcPts val="0"/>
              </a:spcBef>
              <a:buNone/>
            </a:pPr>
            <a:r>
              <a:rPr lang="en-US" sz="1400" dirty="0" smtClean="0"/>
              <a:t>          -&gt;</a:t>
            </a:r>
            <a:r>
              <a:rPr lang="en-US" sz="1400" dirty="0" err="1" smtClean="0"/>
              <a:t>received_data</a:t>
            </a:r>
            <a:r>
              <a:rPr lang="en-US" sz="1400" dirty="0" smtClean="0"/>
              <a:t>; //trigger the event </a:t>
            </a:r>
            <a:r>
              <a:rPr lang="en-US" sz="1400" dirty="0" err="1" smtClean="0"/>
              <a:t>received_data</a:t>
            </a:r>
            <a:r>
              <a:rPr lang="en-US" sz="1400" dirty="0" smtClean="0"/>
              <a:t> </a:t>
            </a:r>
          </a:p>
          <a:p>
            <a:pPr marL="398463" indent="-222250">
              <a:spcBef>
                <a:spcPts val="0"/>
              </a:spcBef>
              <a:buNone/>
            </a:pPr>
            <a:r>
              <a:rPr lang="en-US" sz="1400" dirty="0" smtClean="0"/>
              <a:t>      end </a:t>
            </a:r>
          </a:p>
          <a:p>
            <a:pPr marL="398463" indent="-222250">
              <a:spcBef>
                <a:spcPts val="0"/>
              </a:spcBef>
              <a:buNone/>
            </a:pPr>
            <a:r>
              <a:rPr lang="en-US" sz="1400" dirty="0" smtClean="0"/>
              <a:t>    always @(</a:t>
            </a:r>
            <a:r>
              <a:rPr lang="en-US" sz="1400" dirty="0" err="1" smtClean="0"/>
              <a:t>received_data</a:t>
            </a:r>
            <a:r>
              <a:rPr lang="en-US" sz="1400" dirty="0" smtClean="0"/>
              <a:t>) //Await triggering of event </a:t>
            </a:r>
            <a:r>
              <a:rPr lang="en-US" sz="1400" dirty="0" err="1" smtClean="0"/>
              <a:t>received_data</a:t>
            </a:r>
            <a:r>
              <a:rPr lang="en-US" sz="1400" dirty="0" smtClean="0"/>
              <a:t>, When event is triggered, store all four , packets of received data </a:t>
            </a:r>
          </a:p>
          <a:p>
            <a:pPr marL="398463" indent="-222250">
              <a:spcBef>
                <a:spcPts val="0"/>
              </a:spcBef>
              <a:buNone/>
            </a:pPr>
            <a:r>
              <a:rPr lang="en-US" sz="1400" dirty="0" smtClean="0"/>
              <a:t>    </a:t>
            </a:r>
            <a:r>
              <a:rPr lang="en-US" sz="1400" dirty="0" err="1" smtClean="0"/>
              <a:t>data_buf</a:t>
            </a:r>
            <a:r>
              <a:rPr lang="en-US" sz="1400" dirty="0" smtClean="0"/>
              <a:t> = {</a:t>
            </a:r>
            <a:r>
              <a:rPr lang="en-US" sz="1400" dirty="0" err="1" smtClean="0"/>
              <a:t>data_pkt</a:t>
            </a:r>
            <a:r>
              <a:rPr lang="en-US" sz="1400" dirty="0" smtClean="0"/>
              <a:t>[0], </a:t>
            </a:r>
            <a:r>
              <a:rPr lang="en-US" sz="1400" dirty="0" err="1" smtClean="0"/>
              <a:t>data_pkt</a:t>
            </a:r>
            <a:r>
              <a:rPr lang="en-US" sz="1400" dirty="0" smtClean="0"/>
              <a:t>[1], </a:t>
            </a:r>
            <a:r>
              <a:rPr lang="en-US" sz="1400" dirty="0" err="1" smtClean="0"/>
              <a:t>data_pkt</a:t>
            </a:r>
            <a:r>
              <a:rPr lang="en-US" sz="1400" dirty="0" smtClean="0"/>
              <a:t>[2], </a:t>
            </a:r>
            <a:r>
              <a:rPr lang="en-US" sz="1400" dirty="0" err="1" smtClean="0"/>
              <a:t>data_pkt</a:t>
            </a:r>
            <a:r>
              <a:rPr lang="en-US" sz="1400" dirty="0" smtClean="0"/>
              <a:t>[3]}; </a:t>
            </a:r>
            <a:endParaRPr lang="en-US" sz="1300"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533400"/>
            <a:ext cx="7772400" cy="2057400"/>
          </a:xfrm>
        </p:spPr>
        <p:txBody>
          <a:bodyPr>
            <a:normAutofit lnSpcReduction="10000"/>
          </a:bodyPr>
          <a:lstStyle/>
          <a:p>
            <a:r>
              <a:rPr lang="en-US" b="1" dirty="0" smtClean="0"/>
              <a:t>Q2 : Design a sequential circuit with two </a:t>
            </a:r>
            <a:r>
              <a:rPr lang="en-US" b="1" i="1" dirty="0" smtClean="0"/>
              <a:t>D flip-flops A and B, and one input </a:t>
            </a:r>
            <a:r>
              <a:rPr lang="en-US" b="1" i="1" dirty="0" err="1" smtClean="0"/>
              <a:t>x_in</a:t>
            </a:r>
            <a:r>
              <a:rPr lang="en-US" b="1" i="1" dirty="0" smtClean="0"/>
              <a:t> ?</a:t>
            </a:r>
          </a:p>
          <a:p>
            <a:pPr>
              <a:buNone/>
            </a:pPr>
            <a:r>
              <a:rPr lang="en-US" sz="2200" dirty="0" smtClean="0"/>
              <a:t> When </a:t>
            </a:r>
            <a:r>
              <a:rPr lang="en-US" sz="2200" dirty="0" err="1" smtClean="0"/>
              <a:t>x_in</a:t>
            </a:r>
            <a:r>
              <a:rPr lang="en-US" sz="2200" dirty="0" smtClean="0"/>
              <a:t> = 0, the state of the circuit remains the same. </a:t>
            </a:r>
          </a:p>
          <a:p>
            <a:pPr marL="0" indent="0">
              <a:buNone/>
            </a:pPr>
            <a:r>
              <a:rPr lang="en-US" sz="2200" dirty="0" smtClean="0"/>
              <a:t>When </a:t>
            </a:r>
            <a:r>
              <a:rPr lang="en-US" sz="2200" dirty="0" err="1" smtClean="0"/>
              <a:t>x_in</a:t>
            </a:r>
            <a:r>
              <a:rPr lang="en-US" sz="2200" dirty="0" smtClean="0"/>
              <a:t> = 1, the circuit goes through the state transitions </a:t>
            </a:r>
          </a:p>
          <a:p>
            <a:pPr marL="0" indent="0">
              <a:buNone/>
            </a:pPr>
            <a:r>
              <a:rPr lang="en-US" sz="2200" dirty="0" smtClean="0"/>
              <a:t>from 00 to 01, to 11, to 10, back to 00, and repeats.      </a:t>
            </a:r>
            <a:endParaRPr lang="en-US" sz="2200" dirty="0"/>
          </a:p>
        </p:txBody>
      </p:sp>
      <p:sp>
        <p:nvSpPr>
          <p:cNvPr id="7" name="Content Placeholder 2"/>
          <p:cNvSpPr txBox="1">
            <a:spLocks/>
          </p:cNvSpPr>
          <p:nvPr/>
        </p:nvSpPr>
        <p:spPr>
          <a:xfrm>
            <a:off x="838200" y="4800600"/>
            <a:ext cx="7772400" cy="14478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pic>
        <p:nvPicPr>
          <p:cNvPr id="9" name="Picture 8" descr="question-mark.png"/>
          <p:cNvPicPr>
            <a:picLocks noChangeAspect="1"/>
          </p:cNvPicPr>
          <p:nvPr/>
        </p:nvPicPr>
        <p:blipFill>
          <a:blip r:embed="rId2"/>
          <a:stretch>
            <a:fillRect/>
          </a:stretch>
        </p:blipFill>
        <p:spPr>
          <a:xfrm>
            <a:off x="304800" y="2743200"/>
            <a:ext cx="8382000" cy="3581399"/>
          </a:xfrm>
          <a:prstGeom prst="rect">
            <a:avLst/>
          </a:prstGeom>
        </p:spPr>
      </p:pic>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791200"/>
          </a:xfrm>
        </p:spPr>
        <p:txBody>
          <a:bodyPr>
            <a:normAutofit/>
          </a:bodyPr>
          <a:lstStyle/>
          <a:p>
            <a:r>
              <a:rPr lang="en-US" sz="3200" b="1" dirty="0" smtClean="0"/>
              <a:t>Event-Based Timing Control</a:t>
            </a:r>
          </a:p>
          <a:p>
            <a:endParaRPr lang="en-US" sz="100" b="1" dirty="0" smtClean="0"/>
          </a:p>
          <a:p>
            <a:pPr marL="393700" indent="-280988">
              <a:buFont typeface="Wingdings" pitchFamily="2" charset="2"/>
              <a:buChar char="Ø"/>
            </a:pPr>
            <a:r>
              <a:rPr lang="en-US" sz="2400" b="1" dirty="0" smtClean="0">
                <a:solidFill>
                  <a:srgbClr val="FF0000"/>
                </a:solidFill>
              </a:rPr>
              <a:t>Event OR Control (Sensitivity List) </a:t>
            </a:r>
            <a:r>
              <a:rPr lang="en-US" sz="2400" dirty="0" smtClean="0">
                <a:solidFill>
                  <a:srgbClr val="FF0000"/>
                </a:solidFill>
              </a:rPr>
              <a:t>:</a:t>
            </a:r>
            <a:r>
              <a:rPr lang="en-US" sz="2400" dirty="0" smtClean="0"/>
              <a:t> Sometimes a transition on any one of multiple signals //A level-sensitive latch with asynchronous reset </a:t>
            </a:r>
            <a:r>
              <a:rPr lang="en-US" sz="2400" dirty="0" smtClean="0"/>
              <a:t>.</a:t>
            </a:r>
          </a:p>
          <a:p>
            <a:pPr marL="393700" indent="-280988">
              <a:buNone/>
            </a:pPr>
            <a:r>
              <a:rPr lang="en-US" sz="2400" dirty="0" smtClean="0"/>
              <a:t>   always </a:t>
            </a:r>
            <a:r>
              <a:rPr lang="en-US" sz="2400" dirty="0" smtClean="0"/>
              <a:t>@( reset or clock or d) //Wait for reset or clock or d to change </a:t>
            </a:r>
          </a:p>
          <a:p>
            <a:pPr marL="393700" indent="-280988">
              <a:spcBef>
                <a:spcPts val="0"/>
              </a:spcBef>
              <a:buNone/>
            </a:pPr>
            <a:r>
              <a:rPr lang="en-US" sz="2400" dirty="0" smtClean="0"/>
              <a:t>       begin </a:t>
            </a:r>
          </a:p>
          <a:p>
            <a:pPr marL="393700" indent="-280988">
              <a:spcBef>
                <a:spcPts val="0"/>
              </a:spcBef>
              <a:buNone/>
            </a:pPr>
            <a:endParaRPr lang="en-US" sz="800" dirty="0" smtClean="0"/>
          </a:p>
          <a:p>
            <a:pPr marL="393700" indent="-280988">
              <a:spcBef>
                <a:spcPts val="0"/>
              </a:spcBef>
              <a:buNone/>
            </a:pPr>
            <a:r>
              <a:rPr lang="en-US" sz="2400" dirty="0" smtClean="0"/>
              <a:t>        </a:t>
            </a:r>
            <a:r>
              <a:rPr lang="en-US" sz="2400" dirty="0" smtClean="0"/>
              <a:t>if (reset) </a:t>
            </a:r>
            <a:r>
              <a:rPr lang="en-US" sz="1600" dirty="0" smtClean="0"/>
              <a:t>//if reset signal is high, set q to 0. q = 1'b0; else if(clock) //if clock is high, latch   </a:t>
            </a:r>
            <a:endParaRPr lang="en-US" sz="2400" dirty="0" smtClean="0"/>
          </a:p>
          <a:p>
            <a:pPr marL="393700" indent="-280988">
              <a:spcBef>
                <a:spcPts val="0"/>
              </a:spcBef>
              <a:buNone/>
            </a:pPr>
            <a:r>
              <a:rPr lang="en-US" sz="2400" dirty="0" smtClean="0"/>
              <a:t>         </a:t>
            </a:r>
            <a:r>
              <a:rPr lang="en-US" sz="2400" dirty="0" smtClean="0"/>
              <a:t>input q = d; </a:t>
            </a:r>
            <a:endParaRPr lang="en-US" sz="2400" dirty="0" smtClean="0"/>
          </a:p>
          <a:p>
            <a:pPr marL="393700" indent="-280988">
              <a:spcBef>
                <a:spcPts val="0"/>
              </a:spcBef>
              <a:buNone/>
            </a:pPr>
            <a:endParaRPr lang="en-US" sz="2400" dirty="0" smtClean="0"/>
          </a:p>
          <a:p>
            <a:pPr marL="393700" indent="-280988">
              <a:spcBef>
                <a:spcPts val="0"/>
              </a:spcBef>
              <a:buNone/>
            </a:pPr>
            <a:r>
              <a:rPr lang="en-US" sz="2400" dirty="0" smtClean="0"/>
              <a:t>      end </a:t>
            </a:r>
          </a:p>
          <a:p>
            <a:pPr marL="393700" indent="-280988">
              <a:spcBef>
                <a:spcPts val="0"/>
              </a:spcBef>
              <a:buFont typeface="Wingdings" pitchFamily="2" charset="2"/>
              <a:buChar char="Ø"/>
            </a:pPr>
            <a:endParaRPr lang="en-US" sz="700" dirty="0" smtClean="0"/>
          </a:p>
          <a:p>
            <a:pPr marL="393700" indent="-280988">
              <a:spcBef>
                <a:spcPts val="0"/>
              </a:spcBef>
              <a:buFont typeface="Wingdings" pitchFamily="2" charset="2"/>
              <a:buChar char="Ø"/>
            </a:pPr>
            <a:endParaRPr lang="en-US" sz="700" dirty="0" smtClean="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791200"/>
          </a:xfrm>
        </p:spPr>
        <p:txBody>
          <a:bodyPr>
            <a:normAutofit lnSpcReduction="10000"/>
          </a:bodyPr>
          <a:lstStyle/>
          <a:p>
            <a:r>
              <a:rPr lang="en-US" sz="3200" b="1" dirty="0" smtClean="0"/>
              <a:t>Event-Based Timing Control</a:t>
            </a:r>
          </a:p>
          <a:p>
            <a:endParaRPr lang="en-US" sz="100" b="1" dirty="0" smtClean="0"/>
          </a:p>
          <a:p>
            <a:pPr marL="576263" indent="-182563">
              <a:spcBef>
                <a:spcPts val="0"/>
              </a:spcBef>
              <a:buFont typeface="Wingdings" pitchFamily="2" charset="2"/>
              <a:buChar char="Ø"/>
            </a:pPr>
            <a:r>
              <a:rPr lang="en-US" sz="2000" dirty="0" smtClean="0"/>
              <a:t> When </a:t>
            </a:r>
            <a:r>
              <a:rPr lang="en-US" sz="2000" dirty="0" smtClean="0"/>
              <a:t>the number of input variables to a combination logic block are very large, sensitivity lists can become very cumbersome to write. Moreover, if an input variable is missed from the sensitivity list, the block will not behave like a combinational logic block. To solve this problem, </a:t>
            </a:r>
            <a:r>
              <a:rPr lang="en-US" sz="2000" dirty="0" err="1" smtClean="0"/>
              <a:t>Verilog</a:t>
            </a:r>
            <a:r>
              <a:rPr lang="en-US" sz="2000" dirty="0" smtClean="0"/>
              <a:t> HDL contains two special symbols: @* and @(*).</a:t>
            </a:r>
          </a:p>
          <a:p>
            <a:pPr marL="576263" indent="-182563">
              <a:spcBef>
                <a:spcPts val="0"/>
              </a:spcBef>
              <a:buNone/>
            </a:pPr>
            <a:endParaRPr lang="en-US" sz="900" dirty="0" smtClean="0"/>
          </a:p>
          <a:p>
            <a:pPr marL="393700" indent="-280988">
              <a:spcBef>
                <a:spcPts val="0"/>
              </a:spcBef>
              <a:buNone/>
            </a:pPr>
            <a:r>
              <a:rPr lang="en-US" sz="1800" dirty="0" smtClean="0"/>
              <a:t>         //Combination logic block using the or operator </a:t>
            </a:r>
            <a:endParaRPr lang="en-US" sz="1800" dirty="0" smtClean="0"/>
          </a:p>
          <a:p>
            <a:pPr marL="393700" indent="-280988">
              <a:spcBef>
                <a:spcPts val="0"/>
              </a:spcBef>
              <a:buNone/>
            </a:pPr>
            <a:r>
              <a:rPr lang="en-US" sz="1800" dirty="0" smtClean="0"/>
              <a:t> </a:t>
            </a:r>
            <a:r>
              <a:rPr lang="en-US" sz="1800" dirty="0" smtClean="0"/>
              <a:t>       </a:t>
            </a:r>
            <a:r>
              <a:rPr lang="en-US" sz="1800" dirty="0" smtClean="0"/>
              <a:t>//</a:t>
            </a:r>
            <a:r>
              <a:rPr lang="en-US" sz="1800" dirty="0" smtClean="0"/>
              <a:t>Cumbersome to write and it is easy to miss one input to the block </a:t>
            </a:r>
          </a:p>
          <a:p>
            <a:pPr marL="393700" indent="-280988">
              <a:spcBef>
                <a:spcPts val="0"/>
              </a:spcBef>
              <a:buNone/>
            </a:pPr>
            <a:r>
              <a:rPr lang="en-US" sz="1800" dirty="0" smtClean="0"/>
              <a:t>        always @(a or b or c or d or e or f or g or h or p or m)</a:t>
            </a:r>
          </a:p>
          <a:p>
            <a:pPr marL="393700" indent="-280988">
              <a:spcBef>
                <a:spcPts val="0"/>
              </a:spcBef>
              <a:buNone/>
            </a:pPr>
            <a:r>
              <a:rPr lang="en-US" sz="1800" dirty="0" smtClean="0"/>
              <a:t>          begin </a:t>
            </a:r>
          </a:p>
          <a:p>
            <a:pPr marL="393700" indent="-280988">
              <a:spcBef>
                <a:spcPts val="0"/>
              </a:spcBef>
              <a:buNone/>
            </a:pPr>
            <a:r>
              <a:rPr lang="en-US" sz="1800" dirty="0" smtClean="0"/>
              <a:t>            out1 = a ? </a:t>
            </a:r>
            <a:r>
              <a:rPr lang="en-US" sz="1800" dirty="0" err="1" smtClean="0"/>
              <a:t>b+c</a:t>
            </a:r>
            <a:r>
              <a:rPr lang="en-US" sz="1800" dirty="0" smtClean="0"/>
              <a:t> : </a:t>
            </a:r>
            <a:r>
              <a:rPr lang="en-US" sz="1800" dirty="0" err="1" smtClean="0"/>
              <a:t>d+e</a:t>
            </a:r>
            <a:r>
              <a:rPr lang="en-US" sz="1800" dirty="0" smtClean="0"/>
              <a:t>; </a:t>
            </a:r>
          </a:p>
          <a:p>
            <a:pPr marL="393700" indent="-280988">
              <a:spcBef>
                <a:spcPts val="0"/>
              </a:spcBef>
              <a:buNone/>
            </a:pPr>
            <a:r>
              <a:rPr lang="en-US" sz="1800" dirty="0" smtClean="0"/>
              <a:t>           out2 = f ? </a:t>
            </a:r>
            <a:r>
              <a:rPr lang="en-US" sz="1800" dirty="0" err="1" smtClean="0"/>
              <a:t>g+h</a:t>
            </a:r>
            <a:r>
              <a:rPr lang="en-US" sz="1800" dirty="0" smtClean="0"/>
              <a:t> : </a:t>
            </a:r>
            <a:r>
              <a:rPr lang="en-US" sz="1800" dirty="0" err="1" smtClean="0"/>
              <a:t>p+m</a:t>
            </a:r>
            <a:r>
              <a:rPr lang="en-US" sz="1800" dirty="0" smtClean="0"/>
              <a:t>; </a:t>
            </a:r>
          </a:p>
          <a:p>
            <a:pPr marL="393700" indent="-280988">
              <a:spcBef>
                <a:spcPts val="0"/>
              </a:spcBef>
              <a:buNone/>
            </a:pPr>
            <a:r>
              <a:rPr lang="en-US" sz="1800" dirty="0" smtClean="0"/>
              <a:t>          </a:t>
            </a:r>
            <a:r>
              <a:rPr lang="en-US" sz="1800" dirty="0" smtClean="0"/>
              <a:t>end</a:t>
            </a:r>
          </a:p>
          <a:p>
            <a:pPr marL="393700" indent="-280988">
              <a:spcBef>
                <a:spcPts val="0"/>
              </a:spcBef>
              <a:buNone/>
            </a:pPr>
            <a:endParaRPr lang="en-US" sz="600" dirty="0" smtClean="0"/>
          </a:p>
          <a:p>
            <a:pPr marL="393700" indent="-280988">
              <a:spcBef>
                <a:spcPts val="0"/>
              </a:spcBef>
              <a:buNone/>
            </a:pPr>
            <a:r>
              <a:rPr lang="en-US" sz="1800" dirty="0" smtClean="0"/>
              <a:t>      //</a:t>
            </a:r>
            <a:r>
              <a:rPr lang="en-US" sz="1800" dirty="0" smtClean="0"/>
              <a:t>Instead of the above method, use @(*) symbol //Alternately, the @* symbol can be used //All input variables are automatically included in the //sensitivity list. </a:t>
            </a:r>
          </a:p>
          <a:p>
            <a:pPr marL="393700" indent="-280988">
              <a:spcBef>
                <a:spcPts val="0"/>
              </a:spcBef>
              <a:buNone/>
            </a:pPr>
            <a:r>
              <a:rPr lang="en-US" sz="1800" dirty="0" smtClean="0"/>
              <a:t>       always @(*) </a:t>
            </a:r>
          </a:p>
          <a:p>
            <a:pPr marL="393700" indent="-280988">
              <a:spcBef>
                <a:spcPts val="0"/>
              </a:spcBef>
              <a:buNone/>
            </a:pPr>
            <a:r>
              <a:rPr lang="en-US" sz="1800" dirty="0" smtClean="0"/>
              <a:t>       begin </a:t>
            </a:r>
          </a:p>
          <a:p>
            <a:pPr marL="393700" indent="-280988">
              <a:spcBef>
                <a:spcPts val="0"/>
              </a:spcBef>
              <a:buNone/>
            </a:pPr>
            <a:r>
              <a:rPr lang="en-US" sz="1800" dirty="0" smtClean="0"/>
              <a:t>        out1 = a ? </a:t>
            </a:r>
            <a:r>
              <a:rPr lang="en-US" sz="1800" dirty="0" err="1" smtClean="0"/>
              <a:t>b+c</a:t>
            </a:r>
            <a:r>
              <a:rPr lang="en-US" sz="1800" dirty="0" smtClean="0"/>
              <a:t> : </a:t>
            </a:r>
            <a:r>
              <a:rPr lang="en-US" sz="1800" dirty="0" err="1" smtClean="0"/>
              <a:t>d+e</a:t>
            </a:r>
            <a:r>
              <a:rPr lang="en-US" sz="1800" dirty="0" smtClean="0"/>
              <a:t>; </a:t>
            </a:r>
          </a:p>
          <a:p>
            <a:pPr marL="393700" indent="-280988">
              <a:spcBef>
                <a:spcPts val="0"/>
              </a:spcBef>
              <a:buNone/>
            </a:pPr>
            <a:r>
              <a:rPr lang="en-US" sz="1800" dirty="0" smtClean="0"/>
              <a:t>       out2 = f ? </a:t>
            </a:r>
            <a:r>
              <a:rPr lang="en-US" sz="1800" dirty="0" err="1" smtClean="0"/>
              <a:t>g+h</a:t>
            </a:r>
            <a:r>
              <a:rPr lang="en-US" sz="1800" dirty="0" smtClean="0"/>
              <a:t> : </a:t>
            </a:r>
            <a:r>
              <a:rPr lang="en-US" sz="1800" dirty="0" err="1" smtClean="0"/>
              <a:t>p+m</a:t>
            </a:r>
            <a:r>
              <a:rPr lang="en-US" sz="1800" dirty="0" smtClean="0"/>
              <a:t>; </a:t>
            </a:r>
          </a:p>
          <a:p>
            <a:pPr marL="393700" indent="-280988">
              <a:spcBef>
                <a:spcPts val="0"/>
              </a:spcBef>
              <a:buNone/>
            </a:pPr>
            <a:r>
              <a:rPr lang="en-US" sz="1800" dirty="0" smtClean="0"/>
              <a:t>       end</a:t>
            </a:r>
          </a:p>
          <a:p>
            <a:pPr marL="393700" indent="-280988">
              <a:spcBef>
                <a:spcPts val="0"/>
              </a:spcBef>
              <a:buFont typeface="Wingdings" pitchFamily="2" charset="2"/>
              <a:buChar char="Ø"/>
            </a:pPr>
            <a:endParaRPr lang="en-US" sz="900" dirty="0" smtClean="0"/>
          </a:p>
          <a:p>
            <a:pPr marL="393700" indent="-280988">
              <a:spcBef>
                <a:spcPts val="0"/>
              </a:spcBef>
              <a:buFont typeface="Wingdings" pitchFamily="2" charset="2"/>
              <a:buChar char="Ø"/>
            </a:pPr>
            <a:endParaRPr lang="en-US" sz="700" dirty="0" smtClean="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458200" cy="5562600"/>
          </a:xfrm>
        </p:spPr>
        <p:txBody>
          <a:bodyPr>
            <a:normAutofit/>
          </a:bodyPr>
          <a:lstStyle/>
          <a:p>
            <a:r>
              <a:rPr lang="en-US" sz="3200" b="1" dirty="0" smtClean="0"/>
              <a:t>Event-Based Timing Control</a:t>
            </a:r>
          </a:p>
          <a:p>
            <a:endParaRPr lang="en-US" sz="200" b="1" dirty="0" smtClean="0"/>
          </a:p>
          <a:p>
            <a:pPr marL="393700" indent="-280988">
              <a:spcBef>
                <a:spcPts val="0"/>
              </a:spcBef>
              <a:buFont typeface="Wingdings" pitchFamily="2" charset="2"/>
              <a:buChar char="Ø"/>
            </a:pPr>
            <a:r>
              <a:rPr lang="en-US" sz="2000" b="1" dirty="0" smtClean="0">
                <a:solidFill>
                  <a:srgbClr val="FF0000"/>
                </a:solidFill>
              </a:rPr>
              <a:t>Level-Sensitive Timing Control </a:t>
            </a:r>
            <a:r>
              <a:rPr lang="en-US" sz="2000" dirty="0" smtClean="0">
                <a:solidFill>
                  <a:srgbClr val="FF0000"/>
                </a:solidFill>
              </a:rPr>
              <a:t>: </a:t>
            </a:r>
            <a:r>
              <a:rPr lang="en-US" sz="2000" dirty="0" smtClean="0"/>
              <a:t>Event control discussed earlier waited for the change of a signal value or the triggering of an event </a:t>
            </a:r>
            <a:r>
              <a:rPr lang="en-US" sz="2000" dirty="0" smtClean="0">
                <a:solidFill>
                  <a:srgbClr val="FF0000"/>
                </a:solidFill>
              </a:rPr>
              <a:t>(Not Synthesizable)</a:t>
            </a:r>
            <a:r>
              <a:rPr lang="en-US" sz="2000" dirty="0" smtClean="0"/>
              <a:t>.</a:t>
            </a:r>
          </a:p>
          <a:p>
            <a:pPr marL="393700" indent="-280988">
              <a:spcBef>
                <a:spcPts val="0"/>
              </a:spcBef>
              <a:buFont typeface="Wingdings" pitchFamily="2" charset="2"/>
              <a:buChar char="Ø"/>
            </a:pPr>
            <a:endParaRPr lang="en-US" sz="2000" dirty="0" smtClean="0"/>
          </a:p>
          <a:p>
            <a:pPr marL="393700" indent="-280988">
              <a:spcBef>
                <a:spcPts val="0"/>
              </a:spcBef>
              <a:buNone/>
            </a:pPr>
            <a:r>
              <a:rPr lang="en-US" sz="2000" dirty="0" smtClean="0"/>
              <a:t>     always wait (</a:t>
            </a:r>
            <a:r>
              <a:rPr lang="en-US" sz="2000" dirty="0" err="1" smtClean="0"/>
              <a:t>count_enable</a:t>
            </a:r>
            <a:r>
              <a:rPr lang="en-US" sz="2000" dirty="0" smtClean="0"/>
              <a:t>) #20 count = count + 1;</a:t>
            </a:r>
          </a:p>
          <a:p>
            <a:pPr marL="393700" indent="-280988">
              <a:spcBef>
                <a:spcPts val="0"/>
              </a:spcBef>
              <a:buNone/>
            </a:pPr>
            <a:endParaRPr lang="en-US" sz="2000" dirty="0" smtClean="0"/>
          </a:p>
          <a:p>
            <a:pPr marL="393700" indent="-280988">
              <a:spcBef>
                <a:spcPts val="0"/>
              </a:spcBef>
              <a:buNone/>
            </a:pPr>
            <a:r>
              <a:rPr lang="en-US" sz="2000" dirty="0" smtClean="0"/>
              <a:t>      In the above example, the value of </a:t>
            </a:r>
            <a:r>
              <a:rPr lang="en-US" sz="2000" dirty="0" err="1" smtClean="0"/>
              <a:t>count_enable</a:t>
            </a:r>
            <a:r>
              <a:rPr lang="en-US" sz="2000" dirty="0" smtClean="0"/>
              <a:t> is monitored continuously. If </a:t>
            </a:r>
            <a:r>
              <a:rPr lang="en-US" sz="2000" dirty="0" err="1" smtClean="0"/>
              <a:t>count_enable</a:t>
            </a:r>
            <a:r>
              <a:rPr lang="en-US" sz="2000" dirty="0" smtClean="0"/>
              <a:t> is 0, the statement is not entered. If it is logical 1, the statement count = count + 1 is executed after 20 time units. If </a:t>
            </a:r>
            <a:r>
              <a:rPr lang="en-US" sz="2000" dirty="0" err="1" smtClean="0"/>
              <a:t>count_enable</a:t>
            </a:r>
            <a:r>
              <a:rPr lang="en-US" sz="2000" dirty="0" smtClean="0"/>
              <a:t> stays at 1, count will be incremented every 20 time units. </a:t>
            </a:r>
          </a:p>
          <a:p>
            <a:pPr marL="393700" indent="-280988">
              <a:spcBef>
                <a:spcPts val="0"/>
              </a:spcBef>
              <a:buNone/>
            </a:pPr>
            <a:endParaRPr lang="en-US" sz="2000" dirty="0" smtClean="0"/>
          </a:p>
          <a:p>
            <a:pPr marL="393700" indent="-280988">
              <a:spcBef>
                <a:spcPts val="0"/>
              </a:spcBef>
              <a:buNone/>
            </a:pPr>
            <a:r>
              <a:rPr lang="en-US" sz="2000" dirty="0" smtClean="0"/>
              <a:t>      </a:t>
            </a:r>
            <a:r>
              <a:rPr lang="en-US" sz="2000" dirty="0" smtClean="0"/>
              <a:t>event </a:t>
            </a:r>
            <a:r>
              <a:rPr lang="en-US" sz="2000" dirty="0" err="1" smtClean="0"/>
              <a:t>received_event</a:t>
            </a:r>
            <a:r>
              <a:rPr lang="en-US" sz="2000" dirty="0" smtClean="0"/>
              <a:t>;</a:t>
            </a:r>
          </a:p>
          <a:p>
            <a:pPr marL="393700" indent="-280988">
              <a:spcBef>
                <a:spcPts val="0"/>
              </a:spcBef>
              <a:buNone/>
            </a:pPr>
            <a:r>
              <a:rPr lang="en-US" sz="2000" dirty="0" smtClean="0"/>
              <a:t>      </a:t>
            </a:r>
            <a:r>
              <a:rPr lang="en-US" sz="2000" dirty="0" smtClean="0"/>
              <a:t>always wait (</a:t>
            </a:r>
            <a:r>
              <a:rPr lang="en-US" sz="2000" dirty="0" err="1" smtClean="0"/>
              <a:t>received_event</a:t>
            </a:r>
            <a:r>
              <a:rPr lang="en-US" sz="2000" dirty="0" smtClean="0"/>
              <a:t>) #20 count = count + 1;</a:t>
            </a:r>
          </a:p>
          <a:p>
            <a:pPr marL="393700" indent="-280988">
              <a:spcBef>
                <a:spcPts val="0"/>
              </a:spcBef>
              <a:buFont typeface="Wingdings" pitchFamily="2" charset="2"/>
              <a:buChar char="Ø"/>
            </a:pPr>
            <a:endParaRPr lang="en-US" sz="700" dirty="0" smtClean="0"/>
          </a:p>
          <a:p>
            <a:pPr marL="393700" indent="-280988">
              <a:spcBef>
                <a:spcPts val="0"/>
              </a:spcBef>
              <a:buFont typeface="Wingdings" pitchFamily="2" charset="2"/>
              <a:buChar char="Ø"/>
            </a:pPr>
            <a:endParaRPr lang="en-US" sz="700" dirty="0" smtClean="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8153400" cy="5638800"/>
          </a:xfrm>
        </p:spPr>
        <p:txBody>
          <a:bodyPr>
            <a:normAutofit/>
          </a:bodyPr>
          <a:lstStyle/>
          <a:p>
            <a:r>
              <a:rPr lang="en-US" b="1" dirty="0" smtClean="0"/>
              <a:t>The Conditional Statement if-else </a:t>
            </a:r>
          </a:p>
          <a:p>
            <a:pPr>
              <a:buNone/>
            </a:pPr>
            <a:r>
              <a:rPr lang="en-US" sz="1800" b="1" dirty="0" smtClean="0">
                <a:solidFill>
                  <a:srgbClr val="FF0000"/>
                </a:solidFill>
              </a:rPr>
              <a:t>      (appears only in a procedural block)</a:t>
            </a:r>
            <a:r>
              <a:rPr lang="en-US" dirty="0" smtClean="0">
                <a:solidFill>
                  <a:srgbClr val="FF0000"/>
                </a:solidFill>
              </a:rPr>
              <a:t/>
            </a:r>
            <a:br>
              <a:rPr lang="en-US" dirty="0" smtClean="0">
                <a:solidFill>
                  <a:srgbClr val="FF0000"/>
                </a:solidFill>
              </a:rPr>
            </a:br>
            <a:endParaRPr lang="en-US" sz="1200" dirty="0" smtClean="0">
              <a:solidFill>
                <a:srgbClr val="FF0000"/>
              </a:solidFill>
            </a:endParaRPr>
          </a:p>
          <a:p>
            <a:pPr marL="398463" indent="-222250">
              <a:buFont typeface="Wingdings" pitchFamily="2" charset="2"/>
              <a:buChar char="Ø"/>
            </a:pPr>
            <a:r>
              <a:rPr lang="en-US" sz="2000" dirty="0" smtClean="0"/>
              <a:t> The if - else statement controls the execution of other statements. In programming language like c, if - else controls the flow of program. When more than one statement needs to be executed for an if condition, then we need to use begin and end as seen in earlier examples.</a:t>
            </a:r>
          </a:p>
          <a:p>
            <a:pPr marL="398463" indent="-280988">
              <a:spcBef>
                <a:spcPts val="0"/>
              </a:spcBef>
              <a:buNone/>
            </a:pPr>
            <a:endParaRPr lang="en-US" sz="2000" dirty="0" smtClean="0"/>
          </a:p>
          <a:p>
            <a:pPr marL="398463" indent="-280988">
              <a:spcBef>
                <a:spcPts val="0"/>
              </a:spcBef>
              <a:buFont typeface="Wingdings" pitchFamily="2" charset="2"/>
              <a:buChar char="Ø"/>
            </a:pPr>
            <a:r>
              <a:rPr lang="en-US" sz="2000" b="1" dirty="0" smtClean="0"/>
              <a:t>Example :     </a:t>
            </a:r>
          </a:p>
          <a:p>
            <a:pPr marL="515938" indent="0">
              <a:spcBef>
                <a:spcPts val="0"/>
              </a:spcBef>
              <a:buNone/>
            </a:pPr>
            <a:endParaRPr lang="en-US" sz="2000" b="1" dirty="0" smtClean="0"/>
          </a:p>
          <a:p>
            <a:pPr marL="515938" indent="0">
              <a:spcBef>
                <a:spcPts val="0"/>
              </a:spcBef>
              <a:buFont typeface="Wingdings" pitchFamily="2" charset="2"/>
              <a:buChar char="§"/>
            </a:pPr>
            <a:r>
              <a:rPr lang="en-US" sz="2000" b="1" dirty="0" smtClean="0"/>
              <a:t>  Modeling Multiplexer 4-to-1.</a:t>
            </a:r>
          </a:p>
          <a:p>
            <a:pPr marL="515938" indent="0">
              <a:spcBef>
                <a:spcPts val="0"/>
              </a:spcBef>
              <a:buNone/>
            </a:pPr>
            <a:endParaRPr lang="en-US" sz="2000" b="1" dirty="0" smtClean="0"/>
          </a:p>
          <a:p>
            <a:pPr marL="515938" indent="0">
              <a:spcBef>
                <a:spcPts val="0"/>
              </a:spcBef>
              <a:buFont typeface="Wingdings" pitchFamily="2" charset="2"/>
              <a:buChar char="§"/>
            </a:pPr>
            <a:r>
              <a:rPr lang="en-US" sz="2000" b="1" dirty="0" smtClean="0"/>
              <a:t>  What about Question 1 Now?</a:t>
            </a:r>
          </a:p>
          <a:p>
            <a:pPr marL="515938" indent="0">
              <a:spcBef>
                <a:spcPts val="0"/>
              </a:spcBef>
              <a:buFont typeface="Wingdings" pitchFamily="2" charset="2"/>
              <a:buChar char="§"/>
            </a:pPr>
            <a:endParaRPr lang="en-US" sz="2000" b="1" dirty="0" smtClean="0"/>
          </a:p>
          <a:p>
            <a:pPr marL="0" indent="280988">
              <a:spcBef>
                <a:spcPts val="0"/>
              </a:spcBef>
              <a:buFont typeface="Wingdings" pitchFamily="2" charset="2"/>
              <a:buChar char="Ø"/>
            </a:pPr>
            <a:r>
              <a:rPr lang="en-US" sz="2000" b="1" dirty="0" smtClean="0"/>
              <a:t>Don’t write if statement for Combinational Circuit without         </a:t>
            </a:r>
          </a:p>
          <a:p>
            <a:pPr marL="0" indent="280988">
              <a:spcBef>
                <a:spcPts val="0"/>
              </a:spcBef>
              <a:buNone/>
            </a:pPr>
            <a:r>
              <a:rPr lang="en-US" sz="2000" b="1" dirty="0" smtClean="0"/>
              <a:t>declaring else statement  if yes then  </a:t>
            </a:r>
            <a:r>
              <a:rPr lang="en-US" sz="2000" b="1" dirty="0" smtClean="0">
                <a:solidFill>
                  <a:srgbClr val="FF0000"/>
                </a:solidFill>
              </a:rPr>
              <a:t>u will have latch in your design</a:t>
            </a:r>
            <a:r>
              <a:rPr lang="en-US" sz="2000" b="1" dirty="0" smtClean="0"/>
              <a:t>.</a:t>
            </a:r>
          </a:p>
          <a:p>
            <a:pPr marL="398463" indent="-280988">
              <a:spcBef>
                <a:spcPts val="0"/>
              </a:spcBef>
              <a:buNone/>
            </a:pPr>
            <a:endParaRPr lang="en-US" sz="1050" dirty="0" smtClean="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1447800"/>
          </a:xfrm>
        </p:spPr>
        <p:txBody>
          <a:bodyPr>
            <a:normAutofit/>
          </a:bodyPr>
          <a:lstStyle/>
          <a:p>
            <a:r>
              <a:rPr lang="en-US" b="1" dirty="0" smtClean="0"/>
              <a:t>Q :  Design a 4-bit Counter with Asynchronous Reset ?</a:t>
            </a:r>
          </a:p>
          <a:p>
            <a:pPr>
              <a:buNone/>
            </a:pPr>
            <a:endParaRPr lang="en-US" dirty="0"/>
          </a:p>
        </p:txBody>
      </p:sp>
      <p:pic>
        <p:nvPicPr>
          <p:cNvPr id="5" name="Picture 4" descr="question-mark.png"/>
          <p:cNvPicPr>
            <a:picLocks noChangeAspect="1"/>
          </p:cNvPicPr>
          <p:nvPr/>
        </p:nvPicPr>
        <p:blipFill>
          <a:blip r:embed="rId2"/>
          <a:stretch>
            <a:fillRect/>
          </a:stretch>
        </p:blipFill>
        <p:spPr>
          <a:xfrm>
            <a:off x="1066800" y="1066800"/>
            <a:ext cx="6934200" cy="4495799"/>
          </a:xfrm>
          <a:prstGeom prst="rect">
            <a:avLst/>
          </a:prstGeom>
        </p:spPr>
      </p:pic>
      <p:sp>
        <p:nvSpPr>
          <p:cNvPr id="7" name="Content Placeholder 2"/>
          <p:cNvSpPr txBox="1">
            <a:spLocks/>
          </p:cNvSpPr>
          <p:nvPr/>
        </p:nvSpPr>
        <p:spPr>
          <a:xfrm>
            <a:off x="685800" y="5029200"/>
            <a:ext cx="8229600" cy="609600"/>
          </a:xfrm>
          <a:prstGeom prst="rect">
            <a:avLst/>
          </a:prstGeom>
        </p:spPr>
        <p:txBody>
          <a:bodyPr vert="horz">
            <a:normAutofit/>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Q :  Add Feature to the counter</a:t>
            </a:r>
            <a:r>
              <a:rPr kumimoji="0" lang="en-US" sz="2600" b="1" i="0" u="none" strike="noStrike" kern="1200" cap="none" spc="0" normalizeH="0" noProof="0" dirty="0" smtClean="0">
                <a:ln>
                  <a:noFill/>
                </a:ln>
                <a:solidFill>
                  <a:schemeClr val="tx1"/>
                </a:solidFill>
                <a:effectLst/>
                <a:uLnTx/>
                <a:uFillTx/>
                <a:latin typeface="+mn-lt"/>
                <a:ea typeface="+mn-ea"/>
                <a:cs typeface="+mn-cs"/>
              </a:rPr>
              <a:t> to count up or down</a:t>
            </a:r>
            <a:r>
              <a:rPr kumimoji="0" lang="en-US" sz="2600" b="1" i="0" u="none" strike="noStrike" kern="1200" cap="none" spc="0" normalizeH="0" baseline="0" noProof="0" dirty="0" smtClean="0">
                <a:ln>
                  <a:noFill/>
                </a:ln>
                <a:solidFill>
                  <a:schemeClr val="tx1"/>
                </a:solidFill>
                <a:effectLst/>
                <a:uLnTx/>
                <a:uFillTx/>
                <a:latin typeface="+mn-lt"/>
                <a:ea typeface="+mn-ea"/>
                <a:cs typeface="+mn-cs"/>
              </a:rPr>
              <a:t> ?</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Content Placeholder 2"/>
          <p:cNvSpPr txBox="1">
            <a:spLocks/>
          </p:cNvSpPr>
          <p:nvPr/>
        </p:nvSpPr>
        <p:spPr>
          <a:xfrm>
            <a:off x="685800" y="5638800"/>
            <a:ext cx="8229600" cy="762000"/>
          </a:xfrm>
          <a:prstGeom prst="rect">
            <a:avLst/>
          </a:prstGeom>
        </p:spPr>
        <p:txBody>
          <a:bodyPr vert="horz">
            <a:normAutofit fontScale="85000" lnSpcReduction="20000"/>
          </a:bodyPr>
          <a:lstStyle/>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1" i="0" u="none" strike="noStrike" kern="1200" cap="none" spc="0" normalizeH="0" baseline="0" noProof="0" dirty="0" smtClean="0">
                <a:ln>
                  <a:noFill/>
                </a:ln>
                <a:solidFill>
                  <a:schemeClr val="tx1"/>
                </a:solidFill>
                <a:effectLst/>
                <a:uLnTx/>
                <a:uFillTx/>
                <a:latin typeface="+mn-lt"/>
                <a:ea typeface="+mn-ea"/>
                <a:cs typeface="+mn-cs"/>
              </a:rPr>
              <a:t>Q :  Make</a:t>
            </a:r>
            <a:r>
              <a:rPr kumimoji="0" lang="en-US" sz="2600" b="1" i="0" u="none" strike="noStrike" kern="1200" cap="none" spc="0" normalizeH="0" noProof="0" dirty="0" smtClean="0">
                <a:ln>
                  <a:noFill/>
                </a:ln>
                <a:solidFill>
                  <a:schemeClr val="tx1"/>
                </a:solidFill>
                <a:effectLst/>
                <a:uLnTx/>
                <a:uFillTx/>
                <a:latin typeface="+mn-lt"/>
                <a:ea typeface="+mn-ea"/>
                <a:cs typeface="+mn-cs"/>
              </a:rPr>
              <a:t> it parameterized</a:t>
            </a:r>
            <a:r>
              <a:rPr kumimoji="0" lang="en-US" sz="2600" b="1" i="0" u="none" strike="noStrike" kern="1200" cap="none" spc="0" normalizeH="0" baseline="0" noProof="0" dirty="0" smtClean="0">
                <a:ln>
                  <a:noFill/>
                </a:ln>
                <a:solidFill>
                  <a:schemeClr val="tx1"/>
                </a:solidFill>
                <a:effectLst/>
                <a:uLnTx/>
                <a:uFillTx/>
                <a:latin typeface="+mn-lt"/>
                <a:ea typeface="+mn-ea"/>
                <a:cs typeface="+mn-cs"/>
              </a:rPr>
              <a:t>? </a:t>
            </a: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r>
              <a:rPr kumimoji="0" lang="en-US" sz="2600" b="1" i="0" u="none" strike="noStrike" kern="1200" cap="none" spc="0" normalizeH="0" baseline="0" noProof="0" dirty="0" smtClean="0">
                <a:ln>
                  <a:noFill/>
                </a:ln>
                <a:solidFill>
                  <a:srgbClr val="FF0000"/>
                </a:solidFill>
                <a:effectLst/>
                <a:uLnTx/>
                <a:uFillTx/>
                <a:latin typeface="+mn-lt"/>
                <a:ea typeface="+mn-ea"/>
                <a:cs typeface="+mn-cs"/>
              </a:rPr>
              <a:t>Take the feature</a:t>
            </a:r>
            <a:r>
              <a:rPr kumimoji="0" lang="en-US" sz="2600" b="1" i="0" u="none" strike="noStrike" kern="1200" cap="none" spc="0" normalizeH="0" noProof="0" dirty="0" smtClean="0">
                <a:ln>
                  <a:noFill/>
                </a:ln>
                <a:solidFill>
                  <a:srgbClr val="FF0000"/>
                </a:solidFill>
                <a:effectLst/>
                <a:uLnTx/>
                <a:uFillTx/>
                <a:latin typeface="+mn-lt"/>
                <a:ea typeface="+mn-ea"/>
                <a:cs typeface="+mn-cs"/>
              </a:rPr>
              <a:t> of parameterized designs to be easily reused.</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638800"/>
          </a:xfrm>
        </p:spPr>
        <p:txBody>
          <a:bodyPr>
            <a:normAutofit fontScale="77500" lnSpcReduction="20000"/>
          </a:bodyPr>
          <a:lstStyle/>
          <a:p>
            <a:r>
              <a:rPr lang="en-US" sz="3400" b="1" dirty="0" smtClean="0"/>
              <a:t>The Case Statement</a:t>
            </a:r>
          </a:p>
          <a:p>
            <a:pPr>
              <a:buNone/>
            </a:pPr>
            <a:r>
              <a:rPr lang="en-US" sz="2300" b="1" dirty="0" smtClean="0">
                <a:solidFill>
                  <a:srgbClr val="FF0000"/>
                </a:solidFill>
              </a:rPr>
              <a:t>(appears only in a procedural block)</a:t>
            </a:r>
            <a:r>
              <a:rPr lang="en-US" sz="2000" dirty="0" smtClean="0">
                <a:solidFill>
                  <a:srgbClr val="FF0000"/>
                </a:solidFill>
              </a:rPr>
              <a:t/>
            </a:r>
            <a:br>
              <a:rPr lang="en-US" sz="2000" dirty="0" smtClean="0">
                <a:solidFill>
                  <a:srgbClr val="FF0000"/>
                </a:solidFill>
              </a:rPr>
            </a:br>
            <a:endParaRPr lang="en-US" sz="100" b="1" dirty="0" smtClean="0"/>
          </a:p>
          <a:p>
            <a:endParaRPr lang="en-US" sz="800" dirty="0" smtClean="0"/>
          </a:p>
          <a:p>
            <a:pPr>
              <a:buFont typeface="Wingdings" pitchFamily="2" charset="2"/>
              <a:buChar char="Ø"/>
            </a:pPr>
            <a:r>
              <a:rPr lang="en-US" sz="2400" dirty="0" smtClean="0"/>
              <a:t> The case statement compares an expression to a series of cases and executes the statement or statement group associated with the first matching case:</a:t>
            </a:r>
          </a:p>
          <a:p>
            <a:pPr>
              <a:buFont typeface="Wingdings" pitchFamily="2" charset="2"/>
              <a:buChar char="Ø"/>
            </a:pPr>
            <a:r>
              <a:rPr lang="en-US" sz="2400" dirty="0" smtClean="0"/>
              <a:t>case statement supports single or multiple statements. Group multiple statements using begin and end keywords.  </a:t>
            </a:r>
          </a:p>
          <a:p>
            <a:pPr>
              <a:buFont typeface="Wingdings" pitchFamily="2" charset="2"/>
              <a:buChar char="Ø"/>
            </a:pPr>
            <a:r>
              <a:rPr lang="en-US" sz="2400" dirty="0" smtClean="0"/>
              <a:t>Syntax of a case statement look as shown below from the following example :</a:t>
            </a:r>
          </a:p>
          <a:p>
            <a:pPr marL="515938" indent="0">
              <a:spcBef>
                <a:spcPts val="0"/>
              </a:spcBef>
              <a:buNone/>
            </a:pPr>
            <a:r>
              <a:rPr lang="en-US" sz="1900" dirty="0" smtClean="0"/>
              <a:t>module </a:t>
            </a:r>
            <a:r>
              <a:rPr lang="en-US" sz="1900" dirty="0" err="1" smtClean="0"/>
              <a:t>mux_without_default</a:t>
            </a:r>
            <a:r>
              <a:rPr lang="en-US" sz="1900" dirty="0" smtClean="0"/>
              <a:t> (I0,I1,I2,I3,Sel,F); </a:t>
            </a:r>
          </a:p>
          <a:p>
            <a:pPr marL="515938" indent="0">
              <a:spcBef>
                <a:spcPts val="0"/>
              </a:spcBef>
              <a:buNone/>
            </a:pPr>
            <a:r>
              <a:rPr lang="en-US" sz="1900" dirty="0" smtClean="0"/>
              <a:t>input I0, I1, I2, I3; </a:t>
            </a:r>
          </a:p>
          <a:p>
            <a:pPr marL="515938" indent="0">
              <a:spcBef>
                <a:spcPts val="0"/>
              </a:spcBef>
              <a:buNone/>
            </a:pPr>
            <a:r>
              <a:rPr lang="en-US" sz="1900" dirty="0" smtClean="0"/>
              <a:t> input [1:0] </a:t>
            </a:r>
            <a:r>
              <a:rPr lang="en-US" sz="1900" dirty="0" err="1" smtClean="0"/>
              <a:t>Sel</a:t>
            </a:r>
            <a:r>
              <a:rPr lang="en-US" sz="1900" dirty="0" smtClean="0"/>
              <a:t>;  //Sel0, Sel1 </a:t>
            </a:r>
          </a:p>
          <a:p>
            <a:pPr marL="515938" indent="0">
              <a:spcBef>
                <a:spcPts val="0"/>
              </a:spcBef>
              <a:buNone/>
            </a:pPr>
            <a:r>
              <a:rPr lang="en-US" sz="1900" dirty="0" smtClean="0"/>
              <a:t> output F; </a:t>
            </a:r>
          </a:p>
          <a:p>
            <a:pPr marL="515938" indent="0">
              <a:spcBef>
                <a:spcPts val="0"/>
              </a:spcBef>
              <a:buNone/>
            </a:pPr>
            <a:r>
              <a:rPr lang="en-US" sz="1900" dirty="0" smtClean="0"/>
              <a:t> </a:t>
            </a:r>
            <a:r>
              <a:rPr lang="en-US" sz="1900" dirty="0" err="1" smtClean="0"/>
              <a:t>reg</a:t>
            </a:r>
            <a:r>
              <a:rPr lang="en-US" sz="1900" dirty="0" smtClean="0"/>
              <a:t> F; </a:t>
            </a:r>
          </a:p>
          <a:p>
            <a:pPr marL="515938" indent="0">
              <a:spcBef>
                <a:spcPts val="0"/>
              </a:spcBef>
              <a:buNone/>
            </a:pPr>
            <a:r>
              <a:rPr lang="en-US" sz="1900" dirty="0" smtClean="0"/>
              <a:t> always @ (I0 or I1 or I2 or I3 or </a:t>
            </a:r>
            <a:r>
              <a:rPr lang="en-US" sz="1900" dirty="0" err="1" smtClean="0"/>
              <a:t>Sel</a:t>
            </a:r>
            <a:r>
              <a:rPr lang="en-US" sz="1900" dirty="0" smtClean="0"/>
              <a:t>)  begin</a:t>
            </a:r>
          </a:p>
          <a:p>
            <a:pPr marL="515938" indent="0">
              <a:spcBef>
                <a:spcPts val="0"/>
              </a:spcBef>
              <a:buNone/>
            </a:pPr>
            <a:r>
              <a:rPr lang="en-US" sz="1900" dirty="0" smtClean="0"/>
              <a:t>  case (</a:t>
            </a:r>
            <a:r>
              <a:rPr lang="en-US" sz="1900" dirty="0" err="1" smtClean="0"/>
              <a:t>Sel</a:t>
            </a:r>
            <a:r>
              <a:rPr lang="en-US" sz="1900" dirty="0" smtClean="0"/>
              <a:t>) </a:t>
            </a:r>
          </a:p>
          <a:p>
            <a:pPr marL="515938" indent="0">
              <a:spcBef>
                <a:spcPts val="0"/>
              </a:spcBef>
              <a:buNone/>
            </a:pPr>
            <a:r>
              <a:rPr lang="en-US" sz="1900" dirty="0" smtClean="0"/>
              <a:t>    0 : F = I0; </a:t>
            </a:r>
          </a:p>
          <a:p>
            <a:pPr marL="515938" indent="0">
              <a:spcBef>
                <a:spcPts val="0"/>
              </a:spcBef>
              <a:buNone/>
            </a:pPr>
            <a:r>
              <a:rPr lang="en-US" sz="1900" dirty="0" smtClean="0"/>
              <a:t>    1 : F = I1; </a:t>
            </a:r>
          </a:p>
          <a:p>
            <a:pPr marL="515938" indent="0">
              <a:spcBef>
                <a:spcPts val="0"/>
              </a:spcBef>
              <a:buNone/>
            </a:pPr>
            <a:r>
              <a:rPr lang="en-US" sz="1900" dirty="0" smtClean="0"/>
              <a:t>    2 : F = I2; </a:t>
            </a:r>
          </a:p>
          <a:p>
            <a:pPr marL="515938" indent="0">
              <a:spcBef>
                <a:spcPts val="0"/>
              </a:spcBef>
              <a:buNone/>
            </a:pPr>
            <a:r>
              <a:rPr lang="en-US" sz="1900" dirty="0" smtClean="0"/>
              <a:t>    3 : F = I3; </a:t>
            </a:r>
          </a:p>
          <a:p>
            <a:pPr marL="515938" indent="0">
              <a:spcBef>
                <a:spcPts val="0"/>
              </a:spcBef>
              <a:buNone/>
            </a:pPr>
            <a:r>
              <a:rPr lang="en-US" sz="1900" dirty="0" smtClean="0"/>
              <a:t>  </a:t>
            </a:r>
            <a:r>
              <a:rPr lang="en-US" sz="1900" dirty="0" err="1" smtClean="0"/>
              <a:t>endcase</a:t>
            </a:r>
            <a:r>
              <a:rPr lang="en-US" sz="1900" dirty="0" smtClean="0"/>
              <a:t> </a:t>
            </a:r>
          </a:p>
          <a:p>
            <a:pPr marL="515938" indent="0">
              <a:spcBef>
                <a:spcPts val="0"/>
              </a:spcBef>
              <a:buNone/>
            </a:pPr>
            <a:r>
              <a:rPr lang="en-US" sz="1900" dirty="0" smtClean="0"/>
              <a:t> </a:t>
            </a:r>
            <a:r>
              <a:rPr lang="en-US" sz="1900" dirty="0" err="1" smtClean="0"/>
              <a:t>endmodule</a:t>
            </a:r>
            <a:endParaRPr lang="en-US" sz="1900" dirty="0" smtClean="0"/>
          </a:p>
          <a:p>
            <a:pPr marL="515938" indent="0">
              <a:spcBef>
                <a:spcPts val="0"/>
              </a:spcBef>
              <a:buNone/>
            </a:pPr>
            <a:endParaRPr lang="en-US" sz="2000" b="1" dirty="0" smtClean="0"/>
          </a:p>
          <a:p>
            <a:pPr marL="0" indent="280988">
              <a:spcBef>
                <a:spcPts val="0"/>
              </a:spcBef>
              <a:buFont typeface="Wingdings" pitchFamily="2" charset="2"/>
              <a:buChar char="Ø"/>
            </a:pPr>
            <a:r>
              <a:rPr lang="en-US" sz="2000" b="1" dirty="0" smtClean="0"/>
              <a:t>Don’t write Case statement for Combinational Circuit without         </a:t>
            </a:r>
          </a:p>
          <a:p>
            <a:pPr marL="0" indent="280988">
              <a:spcBef>
                <a:spcPts val="0"/>
              </a:spcBef>
              <a:buNone/>
            </a:pPr>
            <a:r>
              <a:rPr lang="en-US" sz="2000" b="1" dirty="0" smtClean="0"/>
              <a:t>declaring default statement else  </a:t>
            </a:r>
            <a:r>
              <a:rPr lang="en-US" sz="2000" b="1" dirty="0" smtClean="0">
                <a:solidFill>
                  <a:srgbClr val="FF0000"/>
                </a:solidFill>
              </a:rPr>
              <a:t>u will have latch in your design</a:t>
            </a:r>
            <a:r>
              <a:rPr lang="en-US" sz="2000" b="1" dirty="0" smtClean="0"/>
              <a:t>.</a:t>
            </a:r>
          </a:p>
          <a:p>
            <a:pPr marL="515938" indent="0">
              <a:spcBef>
                <a:spcPts val="0"/>
              </a:spcBef>
              <a:buFont typeface="Wingdings" pitchFamily="2" charset="2"/>
              <a:buChar char="§"/>
            </a:pPr>
            <a:endParaRPr lang="en-US" sz="2000" b="1" dirty="0" smtClean="0"/>
          </a:p>
          <a:p>
            <a:pPr marL="398463" indent="-280988">
              <a:spcBef>
                <a:spcPts val="0"/>
              </a:spcBef>
              <a:buNone/>
            </a:pPr>
            <a:r>
              <a:rPr lang="en-US" sz="1050" dirty="0" smtClean="0"/>
              <a:t>  </a:t>
            </a:r>
          </a:p>
        </p:txBody>
      </p:sp>
      <p:pic>
        <p:nvPicPr>
          <p:cNvPr id="4" name="Picture 3" descr="mux.png"/>
          <p:cNvPicPr>
            <a:picLocks noChangeAspect="1"/>
          </p:cNvPicPr>
          <p:nvPr/>
        </p:nvPicPr>
        <p:blipFill>
          <a:blip r:embed="rId2"/>
          <a:stretch>
            <a:fillRect/>
          </a:stretch>
        </p:blipFill>
        <p:spPr>
          <a:xfrm>
            <a:off x="5029200" y="3505200"/>
            <a:ext cx="3352800" cy="1838133"/>
          </a:xfrm>
          <a:prstGeom prst="rect">
            <a:avLst/>
          </a:prstGeom>
        </p:spPr>
      </p:pic>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610600" cy="2590800"/>
          </a:xfrm>
        </p:spPr>
        <p:txBody>
          <a:bodyPr>
            <a:normAutofit fontScale="32500" lnSpcReduction="20000"/>
          </a:bodyPr>
          <a:lstStyle/>
          <a:p>
            <a:pPr>
              <a:spcBef>
                <a:spcPts val="0"/>
              </a:spcBef>
              <a:buNone/>
            </a:pPr>
            <a:r>
              <a:rPr lang="en-US" sz="11200" b="1" baseline="-25000" dirty="0" smtClean="0"/>
              <a:t>Q :  Design an 8-function ALU that takes 4-bit inputs a and b   </a:t>
            </a:r>
          </a:p>
          <a:p>
            <a:pPr>
              <a:spcBef>
                <a:spcPts val="0"/>
              </a:spcBef>
              <a:buNone/>
            </a:pPr>
            <a:r>
              <a:rPr lang="en-US" sz="11200" b="1" dirty="0" smtClean="0"/>
              <a:t>     </a:t>
            </a:r>
            <a:r>
              <a:rPr lang="en-US" sz="11200" b="1" baseline="-25000" dirty="0" smtClean="0"/>
              <a:t>and a 3-bit input signal select, and gives a 5-bit output </a:t>
            </a:r>
          </a:p>
          <a:p>
            <a:pPr>
              <a:spcBef>
                <a:spcPts val="0"/>
              </a:spcBef>
              <a:buNone/>
            </a:pPr>
            <a:r>
              <a:rPr lang="en-US" sz="11200" b="1" dirty="0" smtClean="0"/>
              <a:t>     </a:t>
            </a:r>
            <a:r>
              <a:rPr lang="en-US" sz="11200" b="1" baseline="-25000" dirty="0" smtClean="0"/>
              <a:t>out. The ALU implements the following functions based</a:t>
            </a:r>
          </a:p>
          <a:p>
            <a:pPr>
              <a:spcBef>
                <a:spcPts val="0"/>
              </a:spcBef>
              <a:buNone/>
            </a:pPr>
            <a:r>
              <a:rPr lang="en-US" sz="11200" b="1" dirty="0" smtClean="0"/>
              <a:t>     </a:t>
            </a:r>
            <a:r>
              <a:rPr lang="en-US" sz="11200" b="1" baseline="-25000" dirty="0" smtClean="0"/>
              <a:t>on a 3-bit input signal select. Inputs A, B and out should be  </a:t>
            </a:r>
          </a:p>
          <a:p>
            <a:pPr>
              <a:spcBef>
                <a:spcPts val="0"/>
              </a:spcBef>
              <a:buNone/>
            </a:pPr>
            <a:r>
              <a:rPr lang="en-US" sz="11200" b="1" baseline="-25000" dirty="0" smtClean="0"/>
              <a:t>        received in</a:t>
            </a:r>
            <a:r>
              <a:rPr lang="en-US" sz="11200" b="1" dirty="0" smtClean="0"/>
              <a:t> </a:t>
            </a:r>
            <a:r>
              <a:rPr lang="en-US" sz="11200" b="1" baseline="-25000" dirty="0" smtClean="0"/>
              <a:t>registers and final </a:t>
            </a:r>
            <a:r>
              <a:rPr lang="en-US" sz="11200" b="1" baseline="-25000" dirty="0" smtClean="0"/>
              <a:t>output also </a:t>
            </a:r>
            <a:r>
              <a:rPr lang="en-US" sz="11200" b="1" baseline="-25000" dirty="0" smtClean="0"/>
              <a:t>. </a:t>
            </a:r>
            <a:r>
              <a:rPr lang="en-US" sz="11200" b="1" baseline="-25000" dirty="0" smtClean="0">
                <a:solidFill>
                  <a:srgbClr val="FF0000"/>
                </a:solidFill>
              </a:rPr>
              <a:t>(Parameterize it)</a:t>
            </a:r>
          </a:p>
          <a:p>
            <a:endParaRPr lang="en-US" b="1" dirty="0" smtClean="0"/>
          </a:p>
          <a:p>
            <a:pPr>
              <a:buNone/>
            </a:pPr>
            <a:endParaRPr lang="en-US" dirty="0"/>
          </a:p>
        </p:txBody>
      </p:sp>
      <p:graphicFrame>
        <p:nvGraphicFramePr>
          <p:cNvPr id="6" name="Table 5"/>
          <p:cNvGraphicFramePr>
            <a:graphicFrameLocks noGrp="1"/>
          </p:cNvGraphicFramePr>
          <p:nvPr/>
        </p:nvGraphicFramePr>
        <p:xfrm>
          <a:off x="990600" y="2743204"/>
          <a:ext cx="6858000" cy="3886195"/>
        </p:xfrm>
        <a:graphic>
          <a:graphicData uri="http://schemas.openxmlformats.org/drawingml/2006/table">
            <a:tbl>
              <a:tblPr firstRow="1" bandRow="1">
                <a:tableStyleId>{5C22544A-7EE6-4342-B048-85BDC9FD1C3A}</a:tableStyleId>
              </a:tblPr>
              <a:tblGrid>
                <a:gridCol w="3429000"/>
                <a:gridCol w="3429000"/>
              </a:tblGrid>
              <a:tr h="408648">
                <a:tc>
                  <a:txBody>
                    <a:bodyPr/>
                    <a:lstStyle/>
                    <a:p>
                      <a:pPr algn="ctr"/>
                      <a:r>
                        <a:rPr lang="en-US" dirty="0" smtClean="0"/>
                        <a:t>Select Signal</a:t>
                      </a:r>
                      <a:endParaRPr lang="en-US" dirty="0"/>
                    </a:p>
                  </a:txBody>
                  <a:tcPr/>
                </a:tc>
                <a:tc>
                  <a:txBody>
                    <a:bodyPr/>
                    <a:lstStyle/>
                    <a:p>
                      <a:pPr algn="ctr"/>
                      <a:r>
                        <a:rPr lang="en-US" dirty="0" smtClean="0"/>
                        <a:t>Function</a:t>
                      </a:r>
                      <a:endParaRPr lang="en-US" dirty="0"/>
                    </a:p>
                  </a:txBody>
                  <a:tcPr/>
                </a:tc>
              </a:tr>
              <a:tr h="378851">
                <a:tc>
                  <a:txBody>
                    <a:bodyPr/>
                    <a:lstStyle/>
                    <a:p>
                      <a:pPr algn="ctr"/>
                      <a:r>
                        <a:rPr lang="en-US" sz="1600" dirty="0"/>
                        <a:t>3'b000</a:t>
                      </a:r>
                    </a:p>
                  </a:txBody>
                  <a:tcPr marL="47625" marR="47625" marT="47625" marB="47625"/>
                </a:tc>
                <a:tc>
                  <a:txBody>
                    <a:bodyPr/>
                    <a:lstStyle/>
                    <a:p>
                      <a:pPr algn="ctr"/>
                      <a:r>
                        <a:rPr lang="en-US" sz="1600" dirty="0"/>
                        <a:t>out = a</a:t>
                      </a:r>
                    </a:p>
                  </a:txBody>
                  <a:tcPr marL="47625" marR="47625" marT="47625" marB="47625"/>
                </a:tc>
              </a:tr>
              <a:tr h="387337">
                <a:tc>
                  <a:txBody>
                    <a:bodyPr/>
                    <a:lstStyle/>
                    <a:p>
                      <a:pPr algn="ctr"/>
                      <a:r>
                        <a:rPr lang="en-US" sz="1600"/>
                        <a:t>3'b001</a:t>
                      </a:r>
                    </a:p>
                  </a:txBody>
                  <a:tcPr marL="47625" marR="47625" marT="47625" marB="47625"/>
                </a:tc>
                <a:tc>
                  <a:txBody>
                    <a:bodyPr/>
                    <a:lstStyle/>
                    <a:p>
                      <a:pPr algn="ctr"/>
                      <a:r>
                        <a:rPr lang="en-US" sz="1600" dirty="0"/>
                        <a:t>out = a + b</a:t>
                      </a:r>
                    </a:p>
                  </a:txBody>
                  <a:tcPr marL="47625" marR="47625" marT="47625" marB="47625"/>
                </a:tc>
              </a:tr>
              <a:tr h="387337">
                <a:tc>
                  <a:txBody>
                    <a:bodyPr/>
                    <a:lstStyle/>
                    <a:p>
                      <a:pPr algn="ctr"/>
                      <a:r>
                        <a:rPr lang="en-US" sz="1600"/>
                        <a:t>3'b010</a:t>
                      </a:r>
                    </a:p>
                  </a:txBody>
                  <a:tcPr marL="47625" marR="47625" marT="47625" marB="47625"/>
                </a:tc>
                <a:tc>
                  <a:txBody>
                    <a:bodyPr/>
                    <a:lstStyle/>
                    <a:p>
                      <a:pPr algn="ctr"/>
                      <a:r>
                        <a:rPr lang="en-US" sz="1600" dirty="0"/>
                        <a:t>out = a </a:t>
                      </a:r>
                      <a:r>
                        <a:rPr lang="en-US" sz="1600" dirty="0" smtClean="0"/>
                        <a:t>– </a:t>
                      </a:r>
                      <a:r>
                        <a:rPr lang="en-US" sz="1600" dirty="0"/>
                        <a:t>b</a:t>
                      </a:r>
                    </a:p>
                  </a:txBody>
                  <a:tcPr marL="47625" marR="47625" marT="47625" marB="47625"/>
                </a:tc>
              </a:tr>
              <a:tr h="387337">
                <a:tc>
                  <a:txBody>
                    <a:bodyPr/>
                    <a:lstStyle/>
                    <a:p>
                      <a:pPr algn="ctr"/>
                      <a:r>
                        <a:rPr lang="en-US" sz="1600"/>
                        <a:t>3'b011</a:t>
                      </a:r>
                    </a:p>
                  </a:txBody>
                  <a:tcPr marL="47625" marR="47625" marT="47625" marB="47625"/>
                </a:tc>
                <a:tc>
                  <a:txBody>
                    <a:bodyPr/>
                    <a:lstStyle/>
                    <a:p>
                      <a:pPr algn="ctr"/>
                      <a:r>
                        <a:rPr lang="en-US" sz="1600" dirty="0"/>
                        <a:t>out = a </a:t>
                      </a:r>
                      <a:r>
                        <a:rPr lang="en-US" sz="1600" dirty="0" smtClean="0"/>
                        <a:t>*b</a:t>
                      </a:r>
                      <a:endParaRPr lang="en-US" sz="1600" dirty="0"/>
                    </a:p>
                  </a:txBody>
                  <a:tcPr marL="47625" marR="47625" marT="47625" marB="47625"/>
                </a:tc>
              </a:tr>
              <a:tr h="387337">
                <a:tc>
                  <a:txBody>
                    <a:bodyPr/>
                    <a:lstStyle/>
                    <a:p>
                      <a:pPr algn="ctr"/>
                      <a:r>
                        <a:rPr lang="en-US" sz="1600"/>
                        <a:t>3'b100</a:t>
                      </a:r>
                    </a:p>
                  </a:txBody>
                  <a:tcPr marL="47625" marR="47625" marT="47625" marB="47625"/>
                </a:tc>
                <a:tc>
                  <a:txBody>
                    <a:bodyPr/>
                    <a:lstStyle/>
                    <a:p>
                      <a:pPr algn="ctr"/>
                      <a:r>
                        <a:rPr lang="en-US" sz="1600" dirty="0"/>
                        <a:t>out = </a:t>
                      </a:r>
                      <a:r>
                        <a:rPr lang="en-US" sz="1600" dirty="0" smtClean="0"/>
                        <a:t>b</a:t>
                      </a:r>
                      <a:endParaRPr lang="en-US" sz="1600" dirty="0"/>
                    </a:p>
                  </a:txBody>
                  <a:tcPr marL="47625" marR="47625" marT="47625" marB="47625"/>
                </a:tc>
              </a:tr>
              <a:tr h="387337">
                <a:tc>
                  <a:txBody>
                    <a:bodyPr/>
                    <a:lstStyle/>
                    <a:p>
                      <a:pPr algn="ctr"/>
                      <a:r>
                        <a:rPr lang="en-US" sz="1600" dirty="0"/>
                        <a:t>3'b101</a:t>
                      </a:r>
                    </a:p>
                  </a:txBody>
                  <a:tcPr marL="47625" marR="47625" marT="47625" marB="47625"/>
                </a:tc>
                <a:tc>
                  <a:txBody>
                    <a:bodyPr/>
                    <a:lstStyle/>
                    <a:p>
                      <a:pPr algn="ctr"/>
                      <a:r>
                        <a:rPr lang="en-US" sz="1600" dirty="0"/>
                        <a:t>out = a &lt;&lt; 1</a:t>
                      </a:r>
                    </a:p>
                  </a:txBody>
                  <a:tcPr marL="47625" marR="47625" marT="47625" marB="47625"/>
                </a:tc>
              </a:tr>
              <a:tr h="387337">
                <a:tc>
                  <a:txBody>
                    <a:bodyPr/>
                    <a:lstStyle/>
                    <a:p>
                      <a:pPr algn="ctr"/>
                      <a:r>
                        <a:rPr lang="en-US" sz="1600" dirty="0"/>
                        <a:t>3'b101</a:t>
                      </a:r>
                    </a:p>
                  </a:txBody>
                  <a:tcPr marL="47625" marR="47625" marT="47625" marB="47625"/>
                </a:tc>
                <a:tc>
                  <a:txBody>
                    <a:bodyPr/>
                    <a:lstStyle/>
                    <a:p>
                      <a:pPr algn="ctr"/>
                      <a:r>
                        <a:rPr lang="en-US" sz="1600" dirty="0"/>
                        <a:t>out = a &lt;&lt; 1</a:t>
                      </a:r>
                    </a:p>
                  </a:txBody>
                  <a:tcPr marL="47625" marR="47625" marT="47625" marB="47625"/>
                </a:tc>
              </a:tr>
              <a:tr h="387337">
                <a:tc>
                  <a:txBody>
                    <a:bodyPr/>
                    <a:lstStyle/>
                    <a:p>
                      <a:pPr algn="ctr"/>
                      <a:r>
                        <a:rPr lang="en-US" sz="1600" dirty="0" smtClean="0"/>
                        <a:t>3'b110</a:t>
                      </a:r>
                      <a:endParaRPr lang="en-US" sz="1600" dirty="0"/>
                    </a:p>
                  </a:txBody>
                  <a:tcPr marL="47625" marR="47625" marT="47625" marB="47625"/>
                </a:tc>
                <a:tc>
                  <a:txBody>
                    <a:bodyPr/>
                    <a:lstStyle/>
                    <a:p>
                      <a:pPr algn="ctr"/>
                      <a:r>
                        <a:rPr lang="en-US" sz="1600" dirty="0"/>
                        <a:t>out = a </a:t>
                      </a:r>
                      <a:r>
                        <a:rPr lang="en-US" sz="1600" dirty="0" smtClean="0"/>
                        <a:t>&gt;&gt; </a:t>
                      </a:r>
                      <a:r>
                        <a:rPr lang="en-US" sz="1600" dirty="0"/>
                        <a:t>1</a:t>
                      </a:r>
                    </a:p>
                  </a:txBody>
                  <a:tcPr marL="47625" marR="47625" marT="47625" marB="47625"/>
                </a:tc>
              </a:tr>
              <a:tr h="387337">
                <a:tc>
                  <a:txBody>
                    <a:bodyPr/>
                    <a:lstStyle/>
                    <a:p>
                      <a:pPr algn="ctr"/>
                      <a:r>
                        <a:rPr lang="en-US" sz="1600" dirty="0" smtClean="0"/>
                        <a:t>3'b111</a:t>
                      </a:r>
                      <a:endParaRPr lang="en-US" sz="1600" dirty="0"/>
                    </a:p>
                  </a:txBody>
                  <a:tcPr marL="47625" marR="47625" marT="47625" marB="47625"/>
                </a:tc>
                <a:tc>
                  <a:txBody>
                    <a:bodyPr/>
                    <a:lstStyle/>
                    <a:p>
                      <a:pPr algn="ctr"/>
                      <a:r>
                        <a:rPr lang="en-US" sz="1600" dirty="0" smtClean="0"/>
                        <a:t>out = (a &gt; b) (magnitude compare)</a:t>
                      </a:r>
                      <a:endParaRPr lang="en-US" sz="1600" dirty="0"/>
                    </a:p>
                  </a:txBody>
                  <a:tcPr marL="47625" marR="47625" marT="47625" marB="47625"/>
                </a:tc>
              </a:tr>
            </a:tbl>
          </a:graphicData>
        </a:graphic>
      </p:graphicFrame>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1447800"/>
          </a:xfrm>
        </p:spPr>
        <p:txBody>
          <a:bodyPr>
            <a:normAutofit/>
          </a:bodyPr>
          <a:lstStyle/>
          <a:p>
            <a:r>
              <a:rPr lang="en-US" b="1" dirty="0" smtClean="0"/>
              <a:t>Q :  Design a four-input (D0, D1, D2, D3) priority encoder with input D3 having the highest priority and input D0 the lowest priority</a:t>
            </a:r>
          </a:p>
          <a:p>
            <a:pPr>
              <a:buNone/>
            </a:pPr>
            <a:endParaRPr lang="en-US" dirty="0"/>
          </a:p>
        </p:txBody>
      </p:sp>
      <p:pic>
        <p:nvPicPr>
          <p:cNvPr id="5" name="Picture 4" descr="question-mark.png"/>
          <p:cNvPicPr>
            <a:picLocks noChangeAspect="1"/>
          </p:cNvPicPr>
          <p:nvPr/>
        </p:nvPicPr>
        <p:blipFill>
          <a:blip r:embed="rId2"/>
          <a:stretch>
            <a:fillRect/>
          </a:stretch>
        </p:blipFill>
        <p:spPr>
          <a:xfrm>
            <a:off x="1981200" y="4419600"/>
            <a:ext cx="5334000" cy="1904999"/>
          </a:xfrm>
          <a:prstGeom prst="rect">
            <a:avLst/>
          </a:prstGeom>
        </p:spPr>
      </p:pic>
      <p:pic>
        <p:nvPicPr>
          <p:cNvPr id="35842" name="Picture 2"/>
          <p:cNvPicPr>
            <a:picLocks noChangeAspect="1" noChangeArrowheads="1"/>
          </p:cNvPicPr>
          <p:nvPr/>
        </p:nvPicPr>
        <p:blipFill>
          <a:blip r:embed="rId3"/>
          <a:srcRect/>
          <a:stretch>
            <a:fillRect/>
          </a:stretch>
        </p:blipFill>
        <p:spPr bwMode="auto">
          <a:xfrm>
            <a:off x="762000" y="2057400"/>
            <a:ext cx="7391400" cy="2133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fontScale="90000"/>
          </a:bodyPr>
          <a:lstStyle/>
          <a:p>
            <a:pPr algn="ctr"/>
            <a:r>
              <a:rPr lang="en-US" b="1" dirty="0" smtClean="0">
                <a:latin typeface="Perpetua (Body)"/>
              </a:rPr>
              <a:t>Behavioral(Algorithmic) Level Design</a:t>
            </a:r>
            <a:endParaRPr lang="en-US" dirty="0"/>
          </a:p>
        </p:txBody>
      </p:sp>
      <p:sp>
        <p:nvSpPr>
          <p:cNvPr id="3" name="Content Placeholder 2"/>
          <p:cNvSpPr>
            <a:spLocks noGrp="1"/>
          </p:cNvSpPr>
          <p:nvPr>
            <p:ph sz="quarter" idx="1"/>
          </p:nvPr>
        </p:nvSpPr>
        <p:spPr>
          <a:xfrm>
            <a:off x="457200" y="1066800"/>
            <a:ext cx="7772400" cy="5638800"/>
          </a:xfrm>
        </p:spPr>
        <p:txBody>
          <a:bodyPr>
            <a:normAutofit fontScale="85000" lnSpcReduction="20000"/>
          </a:bodyPr>
          <a:lstStyle/>
          <a:p>
            <a:r>
              <a:rPr lang="en-US" sz="2800" b="1" dirty="0" smtClean="0"/>
              <a:t>Looping Statements</a:t>
            </a:r>
            <a:r>
              <a:rPr lang="en-US" sz="2300" b="1" dirty="0" smtClean="0">
                <a:solidFill>
                  <a:srgbClr val="FF0000"/>
                </a:solidFill>
              </a:rPr>
              <a:t>(appears only in a procedural block)</a:t>
            </a:r>
          </a:p>
          <a:p>
            <a:pPr>
              <a:buNone/>
            </a:pPr>
            <a:r>
              <a:rPr lang="en-US" sz="400" dirty="0" smtClean="0">
                <a:solidFill>
                  <a:srgbClr val="FF0000"/>
                </a:solidFill>
              </a:rPr>
              <a:t/>
            </a:r>
            <a:br>
              <a:rPr lang="en-US" sz="400" dirty="0" smtClean="0">
                <a:solidFill>
                  <a:srgbClr val="FF0000"/>
                </a:solidFill>
              </a:rPr>
            </a:br>
            <a:endParaRPr lang="en-US" sz="100" b="1" dirty="0" smtClean="0"/>
          </a:p>
          <a:p>
            <a:pPr marL="393700" indent="-225425">
              <a:buFont typeface="Wingdings" pitchFamily="2" charset="2"/>
              <a:buChar char="Ø"/>
            </a:pPr>
            <a:r>
              <a:rPr lang="en-US" sz="2000" dirty="0" smtClean="0"/>
              <a:t>Looping statements appear inside procedural blocks only; </a:t>
            </a:r>
            <a:r>
              <a:rPr lang="en-US" sz="2000" dirty="0" err="1" smtClean="0"/>
              <a:t>Verilog</a:t>
            </a:r>
            <a:r>
              <a:rPr lang="en-US" sz="2000" dirty="0" smtClean="0"/>
              <a:t> has four looping statements like any other programming language.  </a:t>
            </a:r>
          </a:p>
          <a:p>
            <a:pPr marL="400050" indent="-231775">
              <a:buFont typeface="Wingdings" pitchFamily="2" charset="2"/>
              <a:buChar char="Ø"/>
            </a:pPr>
            <a:r>
              <a:rPr lang="en-US" sz="2000" dirty="0" smtClean="0"/>
              <a:t> forever (</a:t>
            </a:r>
            <a:r>
              <a:rPr lang="en-US" sz="1600" dirty="0" smtClean="0"/>
              <a:t>The forever loop executes continually, the loop never ends. Normally we use forever statements in initial blocks.</a:t>
            </a:r>
            <a:r>
              <a:rPr lang="en-US" sz="2000" dirty="0" smtClean="0"/>
              <a:t>)</a:t>
            </a:r>
          </a:p>
          <a:p>
            <a:pPr marL="400050" indent="-231775">
              <a:buNone/>
            </a:pPr>
            <a:r>
              <a:rPr lang="en-US" sz="1600" dirty="0" smtClean="0"/>
              <a:t>        </a:t>
            </a:r>
            <a:r>
              <a:rPr lang="en-US" sz="1600" dirty="0" err="1" smtClean="0"/>
              <a:t>reg</a:t>
            </a:r>
            <a:r>
              <a:rPr lang="en-US" sz="1600" dirty="0" smtClean="0"/>
              <a:t> </a:t>
            </a:r>
            <a:r>
              <a:rPr lang="en-US" sz="1600" dirty="0" err="1" smtClean="0"/>
              <a:t>clk</a:t>
            </a:r>
            <a:r>
              <a:rPr lang="en-US" sz="1600" dirty="0" smtClean="0"/>
              <a:t>; </a:t>
            </a:r>
          </a:p>
          <a:p>
            <a:pPr marL="400050" indent="-231775">
              <a:buNone/>
            </a:pPr>
            <a:r>
              <a:rPr lang="en-US" sz="1600" dirty="0" smtClean="0"/>
              <a:t>         initial begin </a:t>
            </a:r>
          </a:p>
          <a:p>
            <a:pPr marL="400050" indent="-231775">
              <a:buNone/>
            </a:pPr>
            <a:r>
              <a:rPr lang="en-US" sz="1600" dirty="0" smtClean="0"/>
              <a:t>         #1 </a:t>
            </a:r>
            <a:r>
              <a:rPr lang="en-US" sz="1600" dirty="0" err="1" smtClean="0"/>
              <a:t>clk</a:t>
            </a:r>
            <a:r>
              <a:rPr lang="en-US" sz="1600" dirty="0" smtClean="0"/>
              <a:t> = 0; </a:t>
            </a:r>
          </a:p>
          <a:p>
            <a:pPr marL="400050" indent="-231775">
              <a:buNone/>
            </a:pPr>
            <a:r>
              <a:rPr lang="en-US" sz="1600" dirty="0" smtClean="0"/>
              <a:t>         forever begin  #5 </a:t>
            </a:r>
            <a:r>
              <a:rPr lang="en-US" sz="1600" dirty="0" err="1" smtClean="0"/>
              <a:t>clk</a:t>
            </a:r>
            <a:r>
              <a:rPr lang="en-US" sz="1600" dirty="0" smtClean="0"/>
              <a:t> = ! </a:t>
            </a:r>
            <a:r>
              <a:rPr lang="en-US" sz="1600" dirty="0" err="1" smtClean="0"/>
              <a:t>clk</a:t>
            </a:r>
            <a:r>
              <a:rPr lang="en-US" sz="1600" dirty="0" smtClean="0"/>
              <a:t>; </a:t>
            </a:r>
          </a:p>
          <a:p>
            <a:pPr marL="400050" indent="-231775">
              <a:buNone/>
            </a:pPr>
            <a:r>
              <a:rPr lang="en-US" sz="1600" dirty="0" smtClean="0"/>
              <a:t>           end </a:t>
            </a:r>
          </a:p>
          <a:p>
            <a:pPr marL="400050" indent="-231775">
              <a:buNone/>
            </a:pPr>
            <a:r>
              <a:rPr lang="en-US" sz="1600" dirty="0" smtClean="0"/>
              <a:t>        end </a:t>
            </a:r>
          </a:p>
          <a:p>
            <a:pPr marL="400050" indent="-231775">
              <a:buFont typeface="Wingdings" pitchFamily="2" charset="2"/>
              <a:buChar char="Ø"/>
            </a:pPr>
            <a:r>
              <a:rPr lang="en-US" sz="2000" dirty="0" smtClean="0"/>
              <a:t>Repeat  </a:t>
            </a:r>
            <a:r>
              <a:rPr lang="en-US" sz="1800" b="1" dirty="0" smtClean="0"/>
              <a:t>: </a:t>
            </a:r>
            <a:r>
              <a:rPr lang="en-US" sz="1800" dirty="0" smtClean="0"/>
              <a:t> repeat (&lt; number &gt;) &lt; statement &gt;</a:t>
            </a:r>
            <a:endParaRPr lang="en-US" sz="2000" dirty="0" smtClean="0"/>
          </a:p>
          <a:p>
            <a:pPr marL="400050" indent="-231775">
              <a:buFont typeface="Wingdings" pitchFamily="2" charset="2"/>
              <a:buChar char="Ø"/>
            </a:pPr>
            <a:r>
              <a:rPr lang="en-US" sz="2000" dirty="0" smtClean="0"/>
              <a:t>While   </a:t>
            </a:r>
            <a:r>
              <a:rPr lang="en-US" sz="1800" b="1" dirty="0" smtClean="0"/>
              <a:t>:  </a:t>
            </a:r>
            <a:r>
              <a:rPr lang="en-US" sz="1800" dirty="0" smtClean="0"/>
              <a:t>while (&lt; expression &gt;) &lt; statement &gt;</a:t>
            </a:r>
            <a:endParaRPr lang="en-US" sz="2000" dirty="0" smtClean="0"/>
          </a:p>
          <a:p>
            <a:pPr marL="400050" indent="-231775">
              <a:buFont typeface="Wingdings" pitchFamily="2" charset="2"/>
              <a:buChar char="Ø"/>
            </a:pPr>
            <a:r>
              <a:rPr lang="en-US" sz="2000" dirty="0" smtClean="0"/>
              <a:t>For       </a:t>
            </a:r>
            <a:r>
              <a:rPr lang="en-US" sz="2000" b="1" dirty="0" smtClean="0"/>
              <a:t>:</a:t>
            </a:r>
            <a:r>
              <a:rPr lang="en-US" sz="2000" dirty="0" smtClean="0"/>
              <a:t> </a:t>
            </a:r>
            <a:r>
              <a:rPr lang="en-US" sz="1800" dirty="0" smtClean="0"/>
              <a:t>for (&lt; initial assignment &gt;; &lt; expression &gt;, &lt; step assignment &gt;) &lt; statement &gt;</a:t>
            </a:r>
          </a:p>
          <a:p>
            <a:pPr marL="400050" indent="-231775">
              <a:buNone/>
            </a:pPr>
            <a:r>
              <a:rPr lang="en-US" sz="1800" dirty="0" smtClean="0"/>
              <a:t>                     </a:t>
            </a:r>
            <a:r>
              <a:rPr lang="en-US" sz="1800" dirty="0" err="1" smtClean="0"/>
              <a:t>E.g</a:t>
            </a:r>
            <a:r>
              <a:rPr lang="en-US" sz="1800" dirty="0" smtClean="0"/>
              <a:t> : array of registers initialization or </a:t>
            </a:r>
            <a:r>
              <a:rPr lang="en-US" sz="1800" dirty="0" err="1" smtClean="0"/>
              <a:t>assignements</a:t>
            </a:r>
            <a:r>
              <a:rPr lang="en-US" sz="1800" dirty="0" smtClean="0"/>
              <a:t> .</a:t>
            </a:r>
            <a:endParaRPr lang="en-US" sz="2000" dirty="0" smtClean="0"/>
          </a:p>
          <a:p>
            <a:pPr marL="515938" indent="0">
              <a:spcBef>
                <a:spcPts val="0"/>
              </a:spcBef>
              <a:buNone/>
            </a:pPr>
            <a:endParaRPr lang="en-US" sz="2000" b="1" dirty="0" smtClean="0"/>
          </a:p>
          <a:p>
            <a:pPr marL="0" indent="280988">
              <a:spcBef>
                <a:spcPts val="0"/>
              </a:spcBef>
              <a:buFont typeface="Wingdings" pitchFamily="2" charset="2"/>
              <a:buChar char="Ø"/>
            </a:pPr>
            <a:r>
              <a:rPr lang="en-US" sz="2000" b="1" dirty="0" smtClean="0">
                <a:solidFill>
                  <a:srgbClr val="FF0000"/>
                </a:solidFill>
              </a:rPr>
              <a:t>Most of time  are Not Synthesizable. </a:t>
            </a:r>
          </a:p>
          <a:p>
            <a:pPr marL="0" indent="280988">
              <a:spcBef>
                <a:spcPts val="0"/>
              </a:spcBef>
              <a:buNone/>
            </a:pPr>
            <a:endParaRPr lang="en-US" sz="2000" b="1" dirty="0" smtClean="0">
              <a:solidFill>
                <a:srgbClr val="FF0000"/>
              </a:solidFill>
            </a:endParaRPr>
          </a:p>
          <a:p>
            <a:pPr marL="0" indent="280988">
              <a:spcBef>
                <a:spcPts val="0"/>
              </a:spcBef>
              <a:buFont typeface="Wingdings" pitchFamily="2" charset="2"/>
              <a:buChar char="Ø"/>
            </a:pPr>
            <a:r>
              <a:rPr lang="en-US" sz="2000" b="1" dirty="0" smtClean="0">
                <a:solidFill>
                  <a:srgbClr val="FF0000"/>
                </a:solidFill>
              </a:rPr>
              <a:t>Most commonly used in Test benches.</a:t>
            </a:r>
          </a:p>
          <a:p>
            <a:pPr marL="515938" indent="0">
              <a:spcBef>
                <a:spcPts val="0"/>
              </a:spcBef>
              <a:buFont typeface="Wingdings" pitchFamily="2" charset="2"/>
              <a:buChar char="§"/>
            </a:pPr>
            <a:endParaRPr lang="en-US" sz="2000" b="1" dirty="0" smtClean="0"/>
          </a:p>
          <a:p>
            <a:pPr marL="398463" indent="-280988">
              <a:spcBef>
                <a:spcPts val="0"/>
              </a:spcBef>
              <a:buNone/>
            </a:pPr>
            <a:r>
              <a:rPr lang="en-US" sz="1050" dirty="0" smtClean="0"/>
              <a:t>  </a:t>
            </a: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FSM Using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609600" y="1219200"/>
            <a:ext cx="7772400" cy="5638800"/>
          </a:xfrm>
          <a:prstGeom prst="rect">
            <a:avLst/>
          </a:prstGeom>
        </p:spPr>
        <p:txBody>
          <a:bodyPr vert="horz">
            <a:noAutofit/>
          </a:bodyPr>
          <a:lstStyle/>
          <a:p>
            <a:pPr marL="274320" indent="-274320">
              <a:spcBef>
                <a:spcPts val="580"/>
              </a:spcBef>
              <a:buClr>
                <a:schemeClr val="accent1"/>
              </a:buClr>
              <a:buSzPct val="85000"/>
              <a:buFont typeface="Wingdings 2"/>
              <a:buChar char=""/>
            </a:pPr>
            <a:r>
              <a:rPr lang="en-US" sz="2800" dirty="0" smtClean="0"/>
              <a:t>State machines or FSM are the heart of any digital design; of course a counter is a simple form of FSM. Controller of any processor is about a group of state machines. </a:t>
            </a:r>
          </a:p>
          <a:p>
            <a:pPr marL="274320" indent="-274320">
              <a:spcBef>
                <a:spcPts val="580"/>
              </a:spcBef>
              <a:buClr>
                <a:schemeClr val="accent1"/>
              </a:buClr>
              <a:buSzPct val="85000"/>
            </a:pPr>
            <a:endParaRPr lang="en-US" sz="2000" dirty="0" smtClean="0"/>
          </a:p>
          <a:p>
            <a:pPr marL="274320" indent="-274320">
              <a:spcBef>
                <a:spcPts val="580"/>
              </a:spcBef>
              <a:buClr>
                <a:schemeClr val="accent1"/>
              </a:buClr>
              <a:buSzPct val="85000"/>
              <a:buFont typeface="Wingdings 2"/>
              <a:buChar char=""/>
            </a:pPr>
            <a:r>
              <a:rPr lang="en-US" sz="2800" dirty="0" smtClean="0"/>
              <a:t>There are two types of state machines as classified by the types of outputs generated from each. The first is the Moore State Machine where the outputs are only a function of the present state, the second is the Mealy State Machine where one or more of the outputs are a function of the present state and one or more of the inputs.</a:t>
            </a:r>
          </a:p>
          <a:p>
            <a:pPr marL="274320" indent="-274320">
              <a:spcBef>
                <a:spcPts val="580"/>
              </a:spcBef>
              <a:buClr>
                <a:schemeClr val="accent1"/>
              </a:buClr>
              <a:buSzPct val="85000"/>
              <a:buFont typeface="Wingdings 2"/>
              <a:buChar char=""/>
            </a:pPr>
            <a:endParaRPr lang="en-US" sz="32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800" b="1" i="0" u="none" strike="noStrike" kern="1200" cap="none" spc="0" normalizeH="0" baseline="0" noProof="0" dirty="0" smtClean="0">
              <a:ln>
                <a:noFill/>
              </a:ln>
              <a:solidFill>
                <a:srgbClr val="FF0000"/>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600" b="0" i="0" u="none" strike="noStrike" kern="1200" cap="none" spc="0" normalizeH="0" baseline="0" noProof="0" dirty="0" smtClean="0">
                <a:ln>
                  <a:noFill/>
                </a:ln>
                <a:solidFill>
                  <a:srgbClr val="FF0000"/>
                </a:solidFill>
                <a:effectLst/>
                <a:uLnTx/>
                <a:uFillTx/>
                <a:latin typeface="+mn-lt"/>
                <a:ea typeface="+mn-ea"/>
                <a:cs typeface="+mn-cs"/>
              </a:rPr>
              <a:t/>
            </a:r>
            <a:br>
              <a:rPr kumimoji="0" lang="en-US" sz="600" b="0" i="0" u="none" strike="noStrike" kern="1200" cap="none" spc="0" normalizeH="0" baseline="0" noProof="0" dirty="0" smtClean="0">
                <a:ln>
                  <a:noFill/>
                </a:ln>
                <a:solidFill>
                  <a:srgbClr val="FF0000"/>
                </a:solidFill>
                <a:effectLst/>
                <a:uLnTx/>
                <a:uFillTx/>
                <a:latin typeface="+mn-lt"/>
                <a:ea typeface="+mn-ea"/>
                <a:cs typeface="+mn-cs"/>
              </a:rPr>
            </a:br>
            <a:endParaRPr kumimoji="0" lang="en-US" sz="300" b="1" i="0" u="none" strike="noStrike" kern="1200" cap="none" spc="0" normalizeH="0" baseline="0" noProof="0" dirty="0" smtClean="0">
              <a:ln>
                <a:noFill/>
              </a:ln>
              <a:solidFill>
                <a:schemeClr val="tx1"/>
              </a:solidFill>
              <a:effectLst/>
              <a:uLnTx/>
              <a:uFillTx/>
              <a:latin typeface="+mn-lt"/>
              <a:ea typeface="+mn-ea"/>
              <a:cs typeface="+mn-cs"/>
            </a:endParaRPr>
          </a:p>
          <a:p>
            <a:pPr marL="515938" marR="0" lvl="0" indent="0" algn="l" defTabSz="914400" rtl="0" eaLnBrk="1" fontAlgn="auto" latinLnBrk="0" hangingPunct="1">
              <a:lnSpc>
                <a:spcPct val="100000"/>
              </a:lnSpc>
              <a:spcBef>
                <a:spcPts val="0"/>
              </a:spcBef>
              <a:spcAft>
                <a:spcPts val="0"/>
              </a:spcAft>
              <a:buClr>
                <a:schemeClr val="accent1"/>
              </a:buClr>
              <a:buSzPct val="85000"/>
              <a:buFont typeface="Wingdings" pitchFamily="2" charset="2"/>
              <a:buChar char="§"/>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98463" marR="0" lvl="0" indent="-280988" algn="l" defTabSz="914400" rtl="0" eaLnBrk="1" fontAlgn="auto" latinLnBrk="0" hangingPunct="1">
              <a:lnSpc>
                <a:spcPct val="100000"/>
              </a:lnSpc>
              <a:spcBef>
                <a:spcPts val="0"/>
              </a:spcBef>
              <a:spcAft>
                <a:spcPts val="0"/>
              </a:spcAft>
              <a:buClr>
                <a:schemeClr val="accent1"/>
              </a:buClr>
              <a:buSzPct val="85000"/>
              <a:buFont typeface="Wingdings 2"/>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09800"/>
            <a:ext cx="7772400" cy="1143000"/>
          </a:xfrm>
        </p:spPr>
        <p:txBody>
          <a:bodyPr/>
          <a:lstStyle/>
          <a:p>
            <a:pPr algn="ctr"/>
            <a:r>
              <a:rPr lang="en-US" dirty="0" smtClean="0"/>
              <a:t>Design Methodologies</a:t>
            </a:r>
            <a:endParaRPr lang="en-US" dirty="0"/>
          </a:p>
        </p:txBody>
      </p:sp>
      <p:sp>
        <p:nvSpPr>
          <p:cNvPr id="2050" name="AutoShape 2" descr="graphics/02fig01.gif"/>
          <p:cNvSpPr>
            <a:spLocks noChangeAspect="1" noChangeArrowheads="1"/>
          </p:cNvSpPr>
          <p:nvPr/>
        </p:nvSpPr>
        <p:spPr bwMode="auto">
          <a:xfrm>
            <a:off x="63500" y="-136525"/>
            <a:ext cx="4762500" cy="146685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FSM Using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685800" y="4114800"/>
            <a:ext cx="7772400" cy="2438400"/>
          </a:xfrm>
          <a:prstGeom prst="rect">
            <a:avLst/>
          </a:prstGeom>
        </p:spPr>
        <p:txBody>
          <a:bodyPr vert="horz">
            <a:normAutofit/>
          </a:bodyPr>
          <a:lstStyle/>
          <a:p>
            <a:pPr marL="274320" indent="-274320">
              <a:spcBef>
                <a:spcPts val="580"/>
              </a:spcBef>
              <a:buClr>
                <a:schemeClr val="accent1"/>
              </a:buClr>
              <a:buSzPct val="85000"/>
              <a:buFont typeface="Wingdings 2"/>
              <a:buChar char=""/>
            </a:pPr>
            <a:r>
              <a:rPr lang="en-US" sz="2400" dirty="0" smtClean="0"/>
              <a:t>FSM code should have three sections:</a:t>
            </a:r>
          </a:p>
          <a:p>
            <a:pPr marL="747713" indent="-401638">
              <a:spcBef>
                <a:spcPts val="580"/>
              </a:spcBef>
              <a:buClr>
                <a:schemeClr val="accent1"/>
              </a:buClr>
              <a:buSzPct val="85000"/>
              <a:buFont typeface="Wingdings" pitchFamily="2" charset="2"/>
              <a:buChar char="Ø"/>
            </a:pPr>
            <a:r>
              <a:rPr lang="en-US" sz="2400" dirty="0" smtClean="0"/>
              <a:t>Encoding Style .</a:t>
            </a:r>
          </a:p>
          <a:p>
            <a:pPr marL="747713" indent="-401638">
              <a:spcBef>
                <a:spcPts val="580"/>
              </a:spcBef>
              <a:buClr>
                <a:schemeClr val="accent1"/>
              </a:buClr>
              <a:buSzPct val="85000"/>
              <a:buFont typeface="Wingdings" pitchFamily="2" charset="2"/>
              <a:buChar char="Ø"/>
            </a:pPr>
            <a:r>
              <a:rPr lang="en-US" sz="2400" dirty="0" smtClean="0"/>
              <a:t>Combinational Part (Next State Logic and output Logic).</a:t>
            </a:r>
          </a:p>
          <a:p>
            <a:pPr marL="747713" indent="-401638">
              <a:spcBef>
                <a:spcPts val="580"/>
              </a:spcBef>
              <a:buClr>
                <a:schemeClr val="accent1"/>
              </a:buClr>
              <a:buSzPct val="85000"/>
              <a:buFont typeface="Wingdings" pitchFamily="2" charset="2"/>
              <a:buChar char="Ø"/>
            </a:pPr>
            <a:r>
              <a:rPr lang="en-US" sz="2400" dirty="0" smtClean="0"/>
              <a:t>Sequential Part (State Registers).</a:t>
            </a:r>
          </a:p>
          <a:p>
            <a:pPr marL="401638" indent="-401638">
              <a:spcBef>
                <a:spcPts val="580"/>
              </a:spcBef>
              <a:buClr>
                <a:schemeClr val="accent1"/>
              </a:buClr>
              <a:buSzPct val="85000"/>
              <a:buFont typeface="Wingdings" pitchFamily="2" charset="2"/>
              <a:buChar char="q"/>
            </a:pPr>
            <a:r>
              <a:rPr kumimoji="0" lang="en-US" sz="2400" i="0" u="none" strike="noStrike" kern="1200" cap="none" spc="0" normalizeH="0" baseline="0" noProof="0" dirty="0" smtClean="0">
                <a:ln>
                  <a:noFill/>
                </a:ln>
                <a:solidFill>
                  <a:schemeClr val="tx1"/>
                </a:solidFill>
                <a:effectLst/>
                <a:uLnTx/>
                <a:uFillTx/>
                <a:latin typeface="+mn-lt"/>
                <a:ea typeface="+mn-ea"/>
                <a:cs typeface="+mn-cs"/>
              </a:rPr>
              <a:t>Take</a:t>
            </a:r>
            <a:r>
              <a:rPr kumimoji="0" lang="en-US" sz="2400" i="0" u="none" strike="noStrike" kern="1200" cap="none" spc="0" normalizeH="0" noProof="0" dirty="0" smtClean="0">
                <a:ln>
                  <a:noFill/>
                </a:ln>
                <a:solidFill>
                  <a:schemeClr val="tx1"/>
                </a:solidFill>
                <a:effectLst/>
                <a:uLnTx/>
                <a:uFillTx/>
                <a:latin typeface="+mn-lt"/>
                <a:ea typeface="+mn-ea"/>
                <a:cs typeface="+mn-cs"/>
              </a:rPr>
              <a:t> Q2 as an example for how to model FSM using </a:t>
            </a:r>
            <a:r>
              <a:rPr kumimoji="0" lang="en-US" sz="2400" i="0" u="none" strike="noStrike" kern="1200" cap="none" spc="0" normalizeH="0" noProof="0" dirty="0" err="1" smtClean="0">
                <a:ln>
                  <a:noFill/>
                </a:ln>
                <a:solidFill>
                  <a:schemeClr val="tx1"/>
                </a:solidFill>
                <a:effectLst/>
                <a:uLnTx/>
                <a:uFillTx/>
                <a:latin typeface="+mn-lt"/>
                <a:ea typeface="+mn-ea"/>
                <a:cs typeface="+mn-cs"/>
              </a:rPr>
              <a:t>Verilog</a:t>
            </a:r>
            <a:r>
              <a:rPr kumimoji="0" lang="en-US" sz="2400" i="0" u="none" strike="noStrike" kern="1200" cap="none" spc="0" normalizeH="0" noProof="0" dirty="0" smtClean="0">
                <a:ln>
                  <a:noFill/>
                </a:ln>
                <a:solidFill>
                  <a:schemeClr val="tx1"/>
                </a:solidFill>
                <a:effectLst/>
                <a:uLnTx/>
                <a:uFillTx/>
                <a:latin typeface="+mn-lt"/>
                <a:ea typeface="+mn-ea"/>
                <a:cs typeface="+mn-cs"/>
              </a:rPr>
              <a:t> .</a:t>
            </a:r>
            <a:endParaRPr kumimoji="0" lang="en-US" sz="2000" i="0" u="none" strike="noStrike" kern="1200" cap="none" spc="0" normalizeH="0" baseline="0" noProof="0" dirty="0" smtClean="0">
              <a:ln>
                <a:noFill/>
              </a:ln>
              <a:solidFill>
                <a:schemeClr val="tx1"/>
              </a:solidFill>
              <a:effectLst/>
              <a:uLnTx/>
              <a:uFillTx/>
              <a:latin typeface="+mn-lt"/>
              <a:ea typeface="+mn-ea"/>
              <a:cs typeface="+mn-cs"/>
            </a:endParaRPr>
          </a:p>
        </p:txBody>
      </p:sp>
      <p:pic>
        <p:nvPicPr>
          <p:cNvPr id="7" name="Picture 6" descr="x8993.gif"/>
          <p:cNvPicPr>
            <a:picLocks noChangeAspect="1"/>
          </p:cNvPicPr>
          <p:nvPr/>
        </p:nvPicPr>
        <p:blipFill>
          <a:blip r:embed="rId2"/>
          <a:stretch>
            <a:fillRect/>
          </a:stretch>
        </p:blipFill>
        <p:spPr>
          <a:xfrm>
            <a:off x="533400" y="990600"/>
            <a:ext cx="7924800" cy="3048000"/>
          </a:xfrm>
          <a:prstGeom prst="rect">
            <a:avLst/>
          </a:prstGeom>
        </p:spPr>
      </p:pic>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FSM Using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533400" y="1066800"/>
            <a:ext cx="7772400" cy="5181600"/>
          </a:xfrm>
          <a:prstGeom prst="rect">
            <a:avLst/>
          </a:prstGeom>
        </p:spPr>
        <p:txBody>
          <a:bodyPr vert="horz">
            <a:normAutofit fontScale="92500" lnSpcReduction="20000"/>
          </a:bodyPr>
          <a:lstStyle/>
          <a:p>
            <a:pPr marL="274320" indent="-274320">
              <a:spcBef>
                <a:spcPts val="580"/>
              </a:spcBef>
              <a:buClr>
                <a:schemeClr val="accent1"/>
              </a:buClr>
              <a:buSzPct val="85000"/>
              <a:buFont typeface="Wingdings 2"/>
              <a:buChar char=""/>
            </a:pPr>
            <a:r>
              <a:rPr lang="en-US" sz="2400" b="1" dirty="0" smtClean="0"/>
              <a:t>Encoding Style:</a:t>
            </a:r>
          </a:p>
          <a:p>
            <a:pPr marL="568325" indent="-222250">
              <a:spcBef>
                <a:spcPts val="580"/>
              </a:spcBef>
              <a:buClr>
                <a:schemeClr val="accent1"/>
              </a:buClr>
              <a:buSzPct val="85000"/>
              <a:buFont typeface="Wingdings" pitchFamily="2" charset="2"/>
              <a:buChar char="Ø"/>
            </a:pPr>
            <a:r>
              <a:rPr lang="en-US" sz="2400" dirty="0" smtClean="0"/>
              <a:t> Binary Encoding.</a:t>
            </a:r>
          </a:p>
          <a:p>
            <a:pPr marL="747713" indent="-401638">
              <a:spcBef>
                <a:spcPts val="580"/>
              </a:spcBef>
              <a:buClr>
                <a:schemeClr val="accent1"/>
              </a:buClr>
              <a:buSzPct val="85000"/>
            </a:pPr>
            <a:r>
              <a:rPr lang="da-DK" sz="1900" dirty="0" smtClean="0"/>
              <a:t>        parameter [1:0] S0 = 2’b00; </a:t>
            </a:r>
          </a:p>
          <a:p>
            <a:pPr marL="747713" indent="-401638">
              <a:spcBef>
                <a:spcPts val="580"/>
              </a:spcBef>
              <a:buClr>
                <a:schemeClr val="accent1"/>
              </a:buClr>
              <a:buSzPct val="85000"/>
            </a:pPr>
            <a:r>
              <a:rPr lang="da-DK" sz="1900" dirty="0" smtClean="0"/>
              <a:t>        parameter [1:0] S1 = 2’b01; </a:t>
            </a:r>
          </a:p>
          <a:p>
            <a:pPr marL="747713" indent="-401638">
              <a:spcBef>
                <a:spcPts val="580"/>
              </a:spcBef>
              <a:buClr>
                <a:schemeClr val="accent1"/>
              </a:buClr>
              <a:buSzPct val="85000"/>
            </a:pPr>
            <a:r>
              <a:rPr lang="da-DK" sz="1900" dirty="0" smtClean="0"/>
              <a:t>        parameter [1:0] S2 = 2’b10; </a:t>
            </a:r>
          </a:p>
          <a:p>
            <a:pPr marL="747713" indent="-401638">
              <a:spcBef>
                <a:spcPts val="580"/>
              </a:spcBef>
              <a:buClr>
                <a:schemeClr val="accent1"/>
              </a:buClr>
              <a:buSzPct val="85000"/>
            </a:pPr>
            <a:r>
              <a:rPr lang="da-DK" sz="1900" dirty="0" smtClean="0"/>
              <a:t>        parameter [1:0] S3 = 2’b11;</a:t>
            </a:r>
            <a:endParaRPr lang="en-US" sz="1900" dirty="0" smtClean="0"/>
          </a:p>
          <a:p>
            <a:pPr marL="623888" indent="-277813">
              <a:spcBef>
                <a:spcPts val="580"/>
              </a:spcBef>
              <a:buClr>
                <a:schemeClr val="accent1"/>
              </a:buClr>
              <a:buSzPct val="85000"/>
              <a:buFont typeface="Wingdings" pitchFamily="2" charset="2"/>
              <a:buChar char="Ø"/>
            </a:pPr>
            <a:r>
              <a:rPr lang="en-US" sz="2400" dirty="0" smtClean="0"/>
              <a:t>One hot Encoding.</a:t>
            </a:r>
          </a:p>
          <a:p>
            <a:pPr marL="747713" indent="-401638">
              <a:spcBef>
                <a:spcPts val="580"/>
              </a:spcBef>
              <a:buClr>
                <a:schemeClr val="accent1"/>
              </a:buClr>
              <a:buSzPct val="85000"/>
            </a:pPr>
            <a:r>
              <a:rPr lang="da-DK" sz="2100" dirty="0" smtClean="0"/>
              <a:t>        parameter [3:0] S0 = 4’b0001; </a:t>
            </a:r>
          </a:p>
          <a:p>
            <a:pPr marL="747713" indent="-401638">
              <a:spcBef>
                <a:spcPts val="580"/>
              </a:spcBef>
              <a:buClr>
                <a:schemeClr val="accent1"/>
              </a:buClr>
              <a:buSzPct val="85000"/>
            </a:pPr>
            <a:r>
              <a:rPr lang="da-DK" sz="2100" dirty="0" smtClean="0"/>
              <a:t>        parameter [3:0] S1 = 4’b0010; </a:t>
            </a:r>
          </a:p>
          <a:p>
            <a:pPr marL="747713" indent="-401638">
              <a:spcBef>
                <a:spcPts val="580"/>
              </a:spcBef>
              <a:buClr>
                <a:schemeClr val="accent1"/>
              </a:buClr>
              <a:buSzPct val="85000"/>
            </a:pPr>
            <a:r>
              <a:rPr lang="da-DK" sz="2100" dirty="0" smtClean="0"/>
              <a:t>        parameter [3:0] S2 = 4’b0100; </a:t>
            </a:r>
          </a:p>
          <a:p>
            <a:pPr marL="747713" indent="-401638">
              <a:spcBef>
                <a:spcPts val="580"/>
              </a:spcBef>
              <a:buClr>
                <a:schemeClr val="accent1"/>
              </a:buClr>
              <a:buSzPct val="85000"/>
            </a:pPr>
            <a:r>
              <a:rPr lang="da-DK" sz="2100" dirty="0" smtClean="0"/>
              <a:t>        parameter [3:0] S3 = 4’b1000;</a:t>
            </a:r>
            <a:endParaRPr lang="en-US" sz="2100" dirty="0" smtClean="0"/>
          </a:p>
          <a:p>
            <a:pPr marL="623888" indent="-333375">
              <a:spcBef>
                <a:spcPts val="580"/>
              </a:spcBef>
              <a:buClr>
                <a:schemeClr val="accent1"/>
              </a:buClr>
              <a:buSzPct val="85000"/>
              <a:buFont typeface="Wingdings" pitchFamily="2" charset="2"/>
              <a:buChar char="Ø"/>
              <a:tabLst>
                <a:tab pos="568325" algn="l"/>
              </a:tabLst>
            </a:pPr>
            <a:r>
              <a:rPr lang="en-US" sz="2400" dirty="0" smtClean="0"/>
              <a:t>Gray Encoding (Only 1-bit should change from previous value)</a:t>
            </a:r>
          </a:p>
          <a:p>
            <a:pPr marL="747713" indent="-401638">
              <a:spcBef>
                <a:spcPts val="580"/>
              </a:spcBef>
              <a:buClr>
                <a:schemeClr val="accent1"/>
              </a:buClr>
              <a:buSzPct val="85000"/>
            </a:pPr>
            <a:r>
              <a:rPr lang="da-DK" sz="2000" dirty="0" smtClean="0"/>
              <a:t>        parameter [2:0] S0 = 3’b000; </a:t>
            </a:r>
          </a:p>
          <a:p>
            <a:pPr marL="747713" indent="-401638">
              <a:spcBef>
                <a:spcPts val="580"/>
              </a:spcBef>
              <a:buClr>
                <a:schemeClr val="accent1"/>
              </a:buClr>
              <a:buSzPct val="85000"/>
            </a:pPr>
            <a:r>
              <a:rPr lang="da-DK" sz="2000" dirty="0" smtClean="0"/>
              <a:t>        parameter [2:0] S1 = 3’b001; </a:t>
            </a:r>
          </a:p>
          <a:p>
            <a:pPr marL="747713" indent="-401638">
              <a:spcBef>
                <a:spcPts val="580"/>
              </a:spcBef>
              <a:buClr>
                <a:schemeClr val="accent1"/>
              </a:buClr>
              <a:buSzPct val="85000"/>
            </a:pPr>
            <a:r>
              <a:rPr lang="da-DK" sz="2000" dirty="0" smtClean="0"/>
              <a:t>        parameter [2:0] S2 = 3’b011; </a:t>
            </a:r>
          </a:p>
          <a:p>
            <a:pPr marL="747713" indent="-401638">
              <a:spcBef>
                <a:spcPts val="580"/>
              </a:spcBef>
              <a:buClr>
                <a:schemeClr val="accent1"/>
              </a:buClr>
              <a:buSzPct val="85000"/>
            </a:pPr>
            <a:r>
              <a:rPr lang="da-DK" sz="2000" dirty="0" smtClean="0"/>
              <a:t>        parameter [2:0] S3 = 3’b010;</a:t>
            </a:r>
            <a:endParaRPr kumimoji="0" lang="en-US" sz="2000" b="1"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FSM Using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533400" y="1066800"/>
            <a:ext cx="7772400" cy="5486400"/>
          </a:xfrm>
          <a:prstGeom prst="rect">
            <a:avLst/>
          </a:prstGeom>
        </p:spPr>
        <p:txBody>
          <a:bodyPr vert="horz">
            <a:normAutofit fontScale="70000" lnSpcReduction="20000"/>
          </a:bodyPr>
          <a:lstStyle/>
          <a:p>
            <a:pPr marL="274320" indent="-274320">
              <a:spcBef>
                <a:spcPts val="580"/>
              </a:spcBef>
              <a:buClr>
                <a:schemeClr val="accent1"/>
              </a:buClr>
              <a:buSzPct val="85000"/>
              <a:buFont typeface="Wingdings 2"/>
              <a:buChar char=""/>
            </a:pPr>
            <a:r>
              <a:rPr lang="en-US" sz="3400" b="1" dirty="0" smtClean="0"/>
              <a:t>Combinational Part (Calculate next state):</a:t>
            </a:r>
          </a:p>
          <a:p>
            <a:pPr marL="568325" indent="-222250">
              <a:spcBef>
                <a:spcPts val="580"/>
              </a:spcBef>
              <a:buClr>
                <a:schemeClr val="accent1"/>
              </a:buClr>
              <a:buSzPct val="85000"/>
            </a:pPr>
            <a:r>
              <a:rPr lang="en-US" sz="2400" dirty="0" smtClean="0"/>
              <a:t> always @ (*) begin </a:t>
            </a:r>
          </a:p>
          <a:p>
            <a:pPr marL="568325" indent="-222250">
              <a:spcBef>
                <a:spcPts val="580"/>
              </a:spcBef>
              <a:buClr>
                <a:schemeClr val="accent1"/>
              </a:buClr>
              <a:buSzPct val="85000"/>
            </a:pPr>
            <a:r>
              <a:rPr lang="en-US" sz="2400" dirty="0" smtClean="0"/>
              <a:t>    </a:t>
            </a:r>
            <a:r>
              <a:rPr lang="en-US" sz="2400" dirty="0" err="1" smtClean="0"/>
              <a:t>next_state</a:t>
            </a:r>
            <a:r>
              <a:rPr lang="en-US" sz="2400" dirty="0" smtClean="0"/>
              <a:t> = 0; </a:t>
            </a:r>
          </a:p>
          <a:p>
            <a:pPr marL="568325" indent="-222250">
              <a:spcBef>
                <a:spcPts val="580"/>
              </a:spcBef>
              <a:buClr>
                <a:schemeClr val="accent1"/>
              </a:buClr>
              <a:buSzPct val="85000"/>
            </a:pPr>
            <a:r>
              <a:rPr lang="en-US" sz="2400" dirty="0" smtClean="0"/>
              <a:t>    case(state) </a:t>
            </a:r>
          </a:p>
          <a:p>
            <a:pPr marL="568325" indent="-222250">
              <a:spcBef>
                <a:spcPts val="580"/>
              </a:spcBef>
              <a:buClr>
                <a:schemeClr val="accent1"/>
              </a:buClr>
              <a:buSzPct val="85000"/>
            </a:pPr>
            <a:r>
              <a:rPr lang="en-US" sz="2400" dirty="0" smtClean="0"/>
              <a:t>      S0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S1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S2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S3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 </a:t>
            </a:r>
          </a:p>
          <a:p>
            <a:pPr marL="568325" indent="-222250">
              <a:spcBef>
                <a:spcPts val="580"/>
              </a:spcBef>
              <a:buClr>
                <a:schemeClr val="accent1"/>
              </a:buClr>
              <a:buSzPct val="85000"/>
            </a:pPr>
            <a:r>
              <a:rPr lang="en-US" sz="2400" dirty="0" smtClean="0"/>
              <a:t>       default : </a:t>
            </a:r>
            <a:r>
              <a:rPr lang="en-US" sz="2400" dirty="0" err="1" smtClean="0"/>
              <a:t>next_state</a:t>
            </a:r>
            <a:r>
              <a:rPr lang="en-US" sz="2400" dirty="0" smtClean="0"/>
              <a:t> = S0;    //Must have a default state not to refer latches</a:t>
            </a:r>
          </a:p>
          <a:p>
            <a:pPr marL="568325" indent="-222250">
              <a:spcBef>
                <a:spcPts val="580"/>
              </a:spcBef>
              <a:buClr>
                <a:schemeClr val="accent1"/>
              </a:buClr>
              <a:buSzPct val="85000"/>
            </a:pPr>
            <a:r>
              <a:rPr lang="en-US" sz="2400" dirty="0" smtClean="0"/>
              <a:t>   </a:t>
            </a:r>
            <a:r>
              <a:rPr lang="en-US" sz="2400" dirty="0" err="1" smtClean="0"/>
              <a:t>endcase</a:t>
            </a:r>
            <a:r>
              <a:rPr lang="en-US" sz="2400" dirty="0" smtClean="0"/>
              <a:t> </a:t>
            </a:r>
          </a:p>
          <a:p>
            <a:pPr marL="568325" indent="-222250">
              <a:spcBef>
                <a:spcPts val="580"/>
              </a:spcBef>
              <a:buClr>
                <a:schemeClr val="accent1"/>
              </a:buClr>
              <a:buSzPct val="85000"/>
            </a:pPr>
            <a:r>
              <a:rPr lang="en-US" sz="2400" dirty="0" smtClean="0"/>
              <a:t> end</a:t>
            </a:r>
            <a:endParaRPr kumimoji="0" lang="en-US" sz="200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FSM Using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533400" y="1066800"/>
            <a:ext cx="7772400" cy="5486400"/>
          </a:xfrm>
          <a:prstGeom prst="rect">
            <a:avLst/>
          </a:prstGeom>
        </p:spPr>
        <p:txBody>
          <a:bodyPr vert="horz">
            <a:normAutofit fontScale="70000" lnSpcReduction="20000"/>
          </a:bodyPr>
          <a:lstStyle/>
          <a:p>
            <a:pPr marL="274320" indent="-274320">
              <a:spcBef>
                <a:spcPts val="580"/>
              </a:spcBef>
              <a:buClr>
                <a:schemeClr val="accent1"/>
              </a:buClr>
              <a:buSzPct val="85000"/>
              <a:buFont typeface="Wingdings 2"/>
              <a:buChar char=""/>
            </a:pPr>
            <a:r>
              <a:rPr lang="en-US" sz="3400" b="1" dirty="0" smtClean="0"/>
              <a:t>Combinational Part (Calculate next state):</a:t>
            </a:r>
          </a:p>
          <a:p>
            <a:pPr marL="568325" indent="-222250">
              <a:spcBef>
                <a:spcPts val="580"/>
              </a:spcBef>
              <a:buClr>
                <a:schemeClr val="accent1"/>
              </a:buClr>
              <a:buSzPct val="85000"/>
            </a:pPr>
            <a:r>
              <a:rPr lang="en-US" sz="2400" dirty="0" smtClean="0"/>
              <a:t> always @ (*) begin </a:t>
            </a:r>
          </a:p>
          <a:p>
            <a:pPr marL="568325" indent="-222250">
              <a:spcBef>
                <a:spcPts val="580"/>
              </a:spcBef>
              <a:buClr>
                <a:schemeClr val="accent1"/>
              </a:buClr>
              <a:buSzPct val="85000"/>
            </a:pPr>
            <a:r>
              <a:rPr lang="en-US" sz="2400" dirty="0" smtClean="0"/>
              <a:t>    </a:t>
            </a:r>
            <a:r>
              <a:rPr lang="en-US" sz="2400" dirty="0" err="1" smtClean="0"/>
              <a:t>next_state</a:t>
            </a:r>
            <a:r>
              <a:rPr lang="en-US" sz="2400" dirty="0" smtClean="0"/>
              <a:t> = 0;      //default value will be overwritten</a:t>
            </a:r>
          </a:p>
          <a:p>
            <a:pPr marL="568325" indent="-222250">
              <a:spcBef>
                <a:spcPts val="580"/>
              </a:spcBef>
              <a:buClr>
                <a:schemeClr val="accent1"/>
              </a:buClr>
              <a:buSzPct val="85000"/>
            </a:pPr>
            <a:r>
              <a:rPr lang="en-US" sz="2400" dirty="0" smtClean="0"/>
              <a:t>    case(state) </a:t>
            </a:r>
          </a:p>
          <a:p>
            <a:pPr marL="568325" indent="-222250">
              <a:spcBef>
                <a:spcPts val="580"/>
              </a:spcBef>
              <a:buClr>
                <a:schemeClr val="accent1"/>
              </a:buClr>
              <a:buSzPct val="85000"/>
            </a:pPr>
            <a:r>
              <a:rPr lang="en-US" sz="2400" dirty="0" smtClean="0"/>
              <a:t>      S0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S1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S2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S3 :   begin  </a:t>
            </a:r>
          </a:p>
          <a:p>
            <a:pPr marL="568325" indent="-222250">
              <a:spcBef>
                <a:spcPts val="580"/>
              </a:spcBef>
              <a:buClr>
                <a:schemeClr val="accent1"/>
              </a:buClr>
              <a:buSzPct val="85000"/>
            </a:pPr>
            <a:r>
              <a:rPr lang="en-US" sz="2400" dirty="0" smtClean="0"/>
              <a:t>                  …</a:t>
            </a:r>
          </a:p>
          <a:p>
            <a:pPr marL="568325" indent="-222250">
              <a:spcBef>
                <a:spcPts val="580"/>
              </a:spcBef>
              <a:buClr>
                <a:schemeClr val="accent1"/>
              </a:buClr>
              <a:buSzPct val="85000"/>
            </a:pPr>
            <a:r>
              <a:rPr lang="en-US" sz="2400" dirty="0" smtClean="0"/>
              <a:t>                end </a:t>
            </a:r>
          </a:p>
          <a:p>
            <a:pPr marL="568325" indent="-222250">
              <a:spcBef>
                <a:spcPts val="580"/>
              </a:spcBef>
              <a:buClr>
                <a:schemeClr val="accent1"/>
              </a:buClr>
              <a:buSzPct val="85000"/>
            </a:pPr>
            <a:r>
              <a:rPr lang="en-US" sz="2400" dirty="0" smtClean="0"/>
              <a:t>       default : </a:t>
            </a:r>
            <a:r>
              <a:rPr lang="en-US" sz="2400" dirty="0" err="1" smtClean="0"/>
              <a:t>next_state</a:t>
            </a:r>
            <a:r>
              <a:rPr lang="en-US" sz="2400" dirty="0" smtClean="0"/>
              <a:t> = S0;    //Must have a default state not to refer latches</a:t>
            </a:r>
          </a:p>
          <a:p>
            <a:pPr marL="568325" indent="-222250">
              <a:spcBef>
                <a:spcPts val="580"/>
              </a:spcBef>
              <a:buClr>
                <a:schemeClr val="accent1"/>
              </a:buClr>
              <a:buSzPct val="85000"/>
            </a:pPr>
            <a:r>
              <a:rPr lang="en-US" sz="2400" dirty="0" smtClean="0"/>
              <a:t>   </a:t>
            </a:r>
            <a:r>
              <a:rPr lang="en-US" sz="2400" dirty="0" err="1" smtClean="0"/>
              <a:t>endcase</a:t>
            </a:r>
            <a:r>
              <a:rPr lang="en-US" sz="2400" dirty="0" smtClean="0"/>
              <a:t> </a:t>
            </a:r>
          </a:p>
          <a:p>
            <a:pPr marL="568325" indent="-222250">
              <a:spcBef>
                <a:spcPts val="580"/>
              </a:spcBef>
              <a:buClr>
                <a:schemeClr val="accent1"/>
              </a:buClr>
              <a:buSzPct val="85000"/>
            </a:pPr>
            <a:r>
              <a:rPr lang="en-US" sz="2400" dirty="0" smtClean="0"/>
              <a:t> end</a:t>
            </a:r>
            <a:endParaRPr kumimoji="0" lang="en-US" sz="200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FSM Using </a:t>
            </a:r>
            <a:r>
              <a:rPr lang="en-US" b="1" dirty="0" err="1" smtClean="0">
                <a:latin typeface="Perpetua (Body)"/>
              </a:rPr>
              <a:t>Verilog</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533400" y="1066800"/>
            <a:ext cx="7772400" cy="5486400"/>
          </a:xfrm>
          <a:prstGeom prst="rect">
            <a:avLst/>
          </a:prstGeom>
        </p:spPr>
        <p:txBody>
          <a:bodyPr vert="horz">
            <a:normAutofit/>
          </a:bodyPr>
          <a:lstStyle/>
          <a:p>
            <a:pPr marL="274320" indent="-274320">
              <a:spcBef>
                <a:spcPts val="580"/>
              </a:spcBef>
              <a:buClr>
                <a:schemeClr val="accent1"/>
              </a:buClr>
              <a:buSzPct val="85000"/>
              <a:buFont typeface="Wingdings 2"/>
              <a:buChar char=""/>
            </a:pPr>
            <a:r>
              <a:rPr lang="en-US" sz="2400" b="1" dirty="0" smtClean="0"/>
              <a:t>Sequential Part (State Register and Output):</a:t>
            </a:r>
          </a:p>
          <a:p>
            <a:pPr marL="568325" indent="-222250">
              <a:spcBef>
                <a:spcPts val="580"/>
              </a:spcBef>
              <a:buClr>
                <a:schemeClr val="accent1"/>
              </a:buClr>
              <a:buSzPct val="85000"/>
            </a:pPr>
            <a:r>
              <a:rPr lang="en-US" sz="2400" dirty="0" smtClean="0"/>
              <a:t> always @ (</a:t>
            </a:r>
            <a:r>
              <a:rPr lang="en-US" sz="2400" dirty="0" err="1" smtClean="0"/>
              <a:t>posedge</a:t>
            </a:r>
            <a:r>
              <a:rPr lang="en-US" sz="2400" dirty="0" smtClean="0"/>
              <a:t> </a:t>
            </a:r>
            <a:r>
              <a:rPr lang="en-US" sz="2400" dirty="0" err="1" smtClean="0"/>
              <a:t>Clock,negedge</a:t>
            </a:r>
            <a:r>
              <a:rPr lang="en-US" sz="2400" dirty="0" smtClean="0"/>
              <a:t> Reset) begin </a:t>
            </a:r>
          </a:p>
          <a:p>
            <a:pPr marL="568325" indent="-222250">
              <a:spcBef>
                <a:spcPts val="580"/>
              </a:spcBef>
              <a:buClr>
                <a:schemeClr val="accent1"/>
              </a:buClr>
              <a:buSzPct val="85000"/>
            </a:pPr>
            <a:r>
              <a:rPr lang="en-US" sz="2400" dirty="0" smtClean="0"/>
              <a:t>    if (!Reset) begin</a:t>
            </a:r>
          </a:p>
          <a:p>
            <a:pPr marL="568325" indent="-222250">
              <a:spcBef>
                <a:spcPts val="580"/>
              </a:spcBef>
              <a:buClr>
                <a:schemeClr val="accent1"/>
              </a:buClr>
              <a:buSzPct val="85000"/>
            </a:pPr>
            <a:r>
              <a:rPr lang="en-US" sz="2400" dirty="0" smtClean="0"/>
              <a:t>      </a:t>
            </a:r>
            <a:r>
              <a:rPr lang="en-US" sz="2400" dirty="0" err="1" smtClean="0"/>
              <a:t>current_state</a:t>
            </a:r>
            <a:r>
              <a:rPr lang="en-US" sz="2400" dirty="0" smtClean="0"/>
              <a:t> &lt;= S0;</a:t>
            </a:r>
          </a:p>
          <a:p>
            <a:pPr marL="568325" indent="-222250">
              <a:spcBef>
                <a:spcPts val="580"/>
              </a:spcBef>
              <a:buClr>
                <a:schemeClr val="accent1"/>
              </a:buClr>
              <a:buSzPct val="85000"/>
            </a:pPr>
            <a:r>
              <a:rPr lang="en-US" sz="2400" dirty="0" smtClean="0"/>
              <a:t>      </a:t>
            </a:r>
            <a:r>
              <a:rPr lang="en-US" sz="2400" dirty="0" err="1" smtClean="0"/>
              <a:t>output_reg</a:t>
            </a:r>
            <a:r>
              <a:rPr lang="en-US" sz="2400" dirty="0" smtClean="0"/>
              <a:t>   &lt;= 0;</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else begin</a:t>
            </a:r>
          </a:p>
          <a:p>
            <a:pPr marL="568325" indent="-222250">
              <a:spcBef>
                <a:spcPts val="580"/>
              </a:spcBef>
              <a:buClr>
                <a:schemeClr val="accent1"/>
              </a:buClr>
              <a:buSzPct val="85000"/>
            </a:pPr>
            <a:r>
              <a:rPr lang="en-US" sz="2400" dirty="0" smtClean="0"/>
              <a:t>   </a:t>
            </a:r>
            <a:r>
              <a:rPr lang="en-US" sz="2400" dirty="0" err="1" smtClean="0"/>
              <a:t>current_state</a:t>
            </a:r>
            <a:r>
              <a:rPr lang="en-US" sz="2400" dirty="0" smtClean="0"/>
              <a:t> &lt;= </a:t>
            </a:r>
            <a:r>
              <a:rPr lang="en-US" sz="2400" dirty="0" err="1" smtClean="0"/>
              <a:t>next_state</a:t>
            </a:r>
            <a:r>
              <a:rPr lang="en-US" sz="2400" dirty="0" smtClean="0"/>
              <a:t>;</a:t>
            </a:r>
          </a:p>
          <a:p>
            <a:pPr marL="568325" indent="-222250">
              <a:spcBef>
                <a:spcPts val="580"/>
              </a:spcBef>
              <a:buClr>
                <a:schemeClr val="accent1"/>
              </a:buClr>
              <a:buSzPct val="85000"/>
            </a:pPr>
            <a:r>
              <a:rPr lang="en-US" sz="2400" dirty="0" smtClean="0"/>
              <a:t>   </a:t>
            </a:r>
            <a:r>
              <a:rPr lang="en-US" sz="2400" dirty="0" err="1" smtClean="0"/>
              <a:t>output_reg</a:t>
            </a:r>
            <a:r>
              <a:rPr lang="en-US" sz="2400" dirty="0" smtClean="0"/>
              <a:t>   &lt;= fn (</a:t>
            </a:r>
            <a:r>
              <a:rPr lang="en-US" sz="2400" dirty="0" err="1" smtClean="0"/>
              <a:t>current_state</a:t>
            </a:r>
            <a:r>
              <a:rPr lang="en-US" sz="2400" dirty="0" smtClean="0"/>
              <a:t>);             //Moore output</a:t>
            </a:r>
          </a:p>
          <a:p>
            <a:pPr marL="568325" indent="-222250">
              <a:spcBef>
                <a:spcPts val="580"/>
              </a:spcBef>
              <a:buClr>
                <a:schemeClr val="accent1"/>
              </a:buClr>
              <a:buSzPct val="85000"/>
            </a:pPr>
            <a:r>
              <a:rPr lang="en-US" sz="2400" dirty="0" smtClean="0"/>
              <a:t> </a:t>
            </a:r>
            <a:r>
              <a:rPr lang="en-US" sz="2400" dirty="0" err="1" smtClean="0"/>
              <a:t>output_reg</a:t>
            </a:r>
            <a:r>
              <a:rPr lang="en-US" sz="2400" dirty="0" smtClean="0"/>
              <a:t>   &lt;= fn (</a:t>
            </a:r>
            <a:r>
              <a:rPr lang="en-US" sz="2400" dirty="0" err="1" smtClean="0"/>
              <a:t>current_state,inputs</a:t>
            </a:r>
            <a:r>
              <a:rPr lang="en-US" sz="2400" dirty="0" smtClean="0"/>
              <a:t>);   //Mealy output</a:t>
            </a:r>
          </a:p>
          <a:p>
            <a:pPr marL="568325" indent="-222250">
              <a:spcBef>
                <a:spcPts val="580"/>
              </a:spcBef>
              <a:buClr>
                <a:schemeClr val="accent1"/>
              </a:buClr>
              <a:buSzPct val="85000"/>
            </a:pPr>
            <a:r>
              <a:rPr lang="en-US" sz="2400" dirty="0" smtClean="0"/>
              <a:t>  end</a:t>
            </a:r>
          </a:p>
          <a:p>
            <a:pPr marL="568325" indent="-222250">
              <a:spcBef>
                <a:spcPts val="580"/>
              </a:spcBef>
              <a:buClr>
                <a:schemeClr val="accent1"/>
              </a:buClr>
              <a:buSzPct val="85000"/>
            </a:pPr>
            <a:r>
              <a:rPr lang="en-US" sz="2400" dirty="0" smtClean="0"/>
              <a:t> end</a:t>
            </a:r>
            <a:endParaRPr kumimoji="0" lang="en-US" sz="200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Memories</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sp>
        <p:nvSpPr>
          <p:cNvPr id="4" name="Content Placeholder 2"/>
          <p:cNvSpPr txBox="1">
            <a:spLocks/>
          </p:cNvSpPr>
          <p:nvPr/>
        </p:nvSpPr>
        <p:spPr>
          <a:xfrm>
            <a:off x="609600" y="1219200"/>
            <a:ext cx="7772400" cy="5638800"/>
          </a:xfrm>
          <a:prstGeom prst="rect">
            <a:avLst/>
          </a:prstGeom>
        </p:spPr>
        <p:txBody>
          <a:bodyPr vert="horz">
            <a:noAutofit/>
          </a:bodyPr>
          <a:lstStyle/>
          <a:p>
            <a:pPr>
              <a:buFont typeface="Wingdings" pitchFamily="2" charset="2"/>
              <a:buChar char="Ø"/>
            </a:pPr>
            <a:r>
              <a:rPr lang="en-US" sz="2000" dirty="0" smtClean="0"/>
              <a:t> Memory is a collection of storage cells together with associated circuits needed  </a:t>
            </a:r>
          </a:p>
          <a:p>
            <a:r>
              <a:rPr lang="en-US" sz="2000" dirty="0" smtClean="0"/>
              <a:t>     to transfer information into and out of these cells. </a:t>
            </a:r>
          </a:p>
          <a:p>
            <a:pPr>
              <a:buFont typeface="Wingdings" pitchFamily="2" charset="2"/>
              <a:buChar char="Ø"/>
            </a:pPr>
            <a:r>
              <a:rPr lang="en-US" sz="2000" b="1" dirty="0" smtClean="0"/>
              <a:t> Memory Interfaces for Accessing Data </a:t>
            </a:r>
          </a:p>
          <a:p>
            <a:pPr marL="176213" indent="231775">
              <a:buFont typeface="Wingdings" pitchFamily="2" charset="2"/>
              <a:buChar char="§"/>
            </a:pPr>
            <a:r>
              <a:rPr lang="en-US" sz="2000" u="sng" dirty="0" smtClean="0"/>
              <a:t> Asynchronous (un-clocked): </a:t>
            </a:r>
          </a:p>
          <a:p>
            <a:r>
              <a:rPr lang="en-US" sz="2000" dirty="0" smtClean="0"/>
              <a:t>       A change in the address results in data appearing.</a:t>
            </a:r>
          </a:p>
          <a:p>
            <a:endParaRPr lang="en-US" sz="800" dirty="0" smtClean="0"/>
          </a:p>
          <a:p>
            <a:pPr marL="176213">
              <a:buFont typeface="Wingdings" pitchFamily="2" charset="2"/>
              <a:buChar char="§"/>
            </a:pPr>
            <a:r>
              <a:rPr lang="en-US" sz="2000" dirty="0" smtClean="0"/>
              <a:t>   </a:t>
            </a:r>
            <a:r>
              <a:rPr lang="en-US" sz="2000" u="sng" dirty="0" smtClean="0"/>
              <a:t>Synchronous (clocked): </a:t>
            </a:r>
            <a:endParaRPr lang="en-US" sz="2000" dirty="0" smtClean="0"/>
          </a:p>
          <a:p>
            <a:r>
              <a:rPr lang="en-US" sz="2000" dirty="0" smtClean="0"/>
              <a:t>        A change in address, followed by an edge on CLK results in data appearing or </a:t>
            </a:r>
          </a:p>
          <a:p>
            <a:r>
              <a:rPr lang="en-US" sz="2000" dirty="0" smtClean="0"/>
              <a:t>        write operation occurring. </a:t>
            </a:r>
          </a:p>
          <a:p>
            <a:endParaRPr lang="en-US" sz="1000" dirty="0" smtClean="0"/>
          </a:p>
          <a:p>
            <a:r>
              <a:rPr lang="en-US" sz="2000" dirty="0" smtClean="0"/>
              <a:t>A common arrangement is to have synchronous write operations and asynchronous read operations. </a:t>
            </a:r>
          </a:p>
          <a:p>
            <a:endParaRPr lang="en-US" sz="2000" dirty="0" smtClean="0"/>
          </a:p>
          <a:p>
            <a:pPr>
              <a:buFont typeface="Wingdings" pitchFamily="2" charset="2"/>
              <a:buChar char="Ø"/>
            </a:pPr>
            <a:r>
              <a:rPr lang="en-US" sz="2000" b="1" dirty="0" smtClean="0"/>
              <a:t>  </a:t>
            </a:r>
            <a:r>
              <a:rPr lang="en-US" sz="2000" b="1" u="sng" dirty="0" smtClean="0"/>
              <a:t>Volatile</a:t>
            </a:r>
            <a:r>
              <a:rPr lang="en-US" sz="2000" u="sng" dirty="0" smtClean="0"/>
              <a:t>: </a:t>
            </a:r>
          </a:p>
          <a:p>
            <a:r>
              <a:rPr lang="en-US" sz="2000" dirty="0" smtClean="0"/>
              <a:t>       Looses its state when the power goes off. </a:t>
            </a:r>
          </a:p>
          <a:p>
            <a:endParaRPr lang="en-US" sz="1000" dirty="0" smtClean="0"/>
          </a:p>
          <a:p>
            <a:pPr>
              <a:buFont typeface="Wingdings" pitchFamily="2" charset="2"/>
              <a:buChar char="Ø"/>
            </a:pPr>
            <a:r>
              <a:rPr lang="en-US" sz="2000" dirty="0" smtClean="0"/>
              <a:t>  </a:t>
            </a:r>
            <a:r>
              <a:rPr lang="en-US" sz="2000" b="1" u="sng" dirty="0" smtClean="0"/>
              <a:t>Nonvolatile</a:t>
            </a:r>
            <a:r>
              <a:rPr lang="en-US" sz="2000" u="sng" dirty="0" smtClean="0"/>
              <a:t>: </a:t>
            </a:r>
          </a:p>
          <a:p>
            <a:r>
              <a:rPr lang="en-US" sz="2000" dirty="0" smtClean="0"/>
              <a:t>       Retains it state when power goes off.</a:t>
            </a:r>
          </a:p>
          <a:p>
            <a:pPr marL="274320" indent="-274320">
              <a:spcBef>
                <a:spcPts val="580"/>
              </a:spcBef>
              <a:buClr>
                <a:schemeClr val="accent1"/>
              </a:buClr>
              <a:buSzPct val="85000"/>
              <a:buFont typeface="Wingdings 2"/>
              <a:buChar char=""/>
            </a:pPr>
            <a:endParaRPr lang="en-US" sz="32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800" b="1" i="0" u="none" strike="noStrike" kern="1200" cap="none" spc="0" normalizeH="0" baseline="0" noProof="0" dirty="0" smtClean="0">
              <a:ln>
                <a:noFill/>
              </a:ln>
              <a:solidFill>
                <a:srgbClr val="FF0000"/>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600" b="0" i="0" u="none" strike="noStrike" kern="1200" cap="none" spc="0" normalizeH="0" baseline="0" noProof="0" dirty="0" smtClean="0">
                <a:ln>
                  <a:noFill/>
                </a:ln>
                <a:solidFill>
                  <a:srgbClr val="FF0000"/>
                </a:solidFill>
                <a:effectLst/>
                <a:uLnTx/>
                <a:uFillTx/>
                <a:latin typeface="+mn-lt"/>
                <a:ea typeface="+mn-ea"/>
                <a:cs typeface="+mn-cs"/>
              </a:rPr>
              <a:t/>
            </a:r>
            <a:br>
              <a:rPr kumimoji="0" lang="en-US" sz="600" b="0" i="0" u="none" strike="noStrike" kern="1200" cap="none" spc="0" normalizeH="0" baseline="0" noProof="0" dirty="0" smtClean="0">
                <a:ln>
                  <a:noFill/>
                </a:ln>
                <a:solidFill>
                  <a:srgbClr val="FF0000"/>
                </a:solidFill>
                <a:effectLst/>
                <a:uLnTx/>
                <a:uFillTx/>
                <a:latin typeface="+mn-lt"/>
                <a:ea typeface="+mn-ea"/>
                <a:cs typeface="+mn-cs"/>
              </a:rPr>
            </a:br>
            <a:endParaRPr kumimoji="0" lang="en-US" sz="300" b="1" i="0" u="none" strike="noStrike" kern="1200" cap="none" spc="0" normalizeH="0" baseline="0" noProof="0" dirty="0" smtClean="0">
              <a:ln>
                <a:noFill/>
              </a:ln>
              <a:solidFill>
                <a:schemeClr val="tx1"/>
              </a:solidFill>
              <a:effectLst/>
              <a:uLnTx/>
              <a:uFillTx/>
              <a:latin typeface="+mn-lt"/>
              <a:ea typeface="+mn-ea"/>
              <a:cs typeface="+mn-cs"/>
            </a:endParaRPr>
          </a:p>
          <a:p>
            <a:pPr marL="515938" marR="0" lvl="0" indent="0" algn="l" defTabSz="914400" rtl="0" eaLnBrk="1" fontAlgn="auto" latinLnBrk="0" hangingPunct="1">
              <a:lnSpc>
                <a:spcPct val="100000"/>
              </a:lnSpc>
              <a:spcBef>
                <a:spcPts val="0"/>
              </a:spcBef>
              <a:spcAft>
                <a:spcPts val="0"/>
              </a:spcAft>
              <a:buClr>
                <a:schemeClr val="accent1"/>
              </a:buClr>
              <a:buSzPct val="85000"/>
              <a:buFont typeface="Wingdings" pitchFamily="2" charset="2"/>
              <a:buChar char="§"/>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98463" marR="0" lvl="0" indent="-280988" algn="l" defTabSz="914400" rtl="0" eaLnBrk="1" fontAlgn="auto" latinLnBrk="0" hangingPunct="1">
              <a:lnSpc>
                <a:spcPct val="100000"/>
              </a:lnSpc>
              <a:spcBef>
                <a:spcPts val="0"/>
              </a:spcBef>
              <a:spcAft>
                <a:spcPts val="0"/>
              </a:spcAft>
              <a:buClr>
                <a:schemeClr val="accent1"/>
              </a:buClr>
              <a:buSzPct val="85000"/>
              <a:buFont typeface="Wingdings 2"/>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p:txBody>
      </p:sp>
      <p:pic>
        <p:nvPicPr>
          <p:cNvPr id="5" name="Picture 4" descr="MemTreeREVISED.jpg"/>
          <p:cNvPicPr>
            <a:picLocks noChangeAspect="1"/>
          </p:cNvPicPr>
          <p:nvPr/>
        </p:nvPicPr>
        <p:blipFill>
          <a:blip r:embed="rId2"/>
          <a:stretch>
            <a:fillRect/>
          </a:stretch>
        </p:blipFill>
        <p:spPr>
          <a:xfrm>
            <a:off x="381000" y="304800"/>
            <a:ext cx="8458200" cy="6172200"/>
          </a:xfrm>
          <a:prstGeom prst="rect">
            <a:avLst/>
          </a:prstGeom>
        </p:spPr>
      </p:pic>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b="1" dirty="0" smtClean="0">
                <a:latin typeface="Perpetua (Body)"/>
              </a:rPr>
              <a:t>Memories</a:t>
            </a:r>
            <a:endParaRPr lang="en-US" dirty="0"/>
          </a:p>
        </p:txBody>
      </p:sp>
      <p:sp>
        <p:nvSpPr>
          <p:cNvPr id="3" name="Content Placeholder 2"/>
          <p:cNvSpPr>
            <a:spLocks noGrp="1"/>
          </p:cNvSpPr>
          <p:nvPr>
            <p:ph sz="quarter" idx="1"/>
          </p:nvPr>
        </p:nvSpPr>
        <p:spPr>
          <a:xfrm>
            <a:off x="457200" y="1066800"/>
            <a:ext cx="7772400" cy="5638800"/>
          </a:xfrm>
        </p:spPr>
        <p:txBody>
          <a:bodyPr>
            <a:normAutofit/>
          </a:bodyPr>
          <a:lstStyle/>
          <a:p>
            <a:endParaRPr lang="en-US" sz="2000" b="1" dirty="0" smtClean="0"/>
          </a:p>
          <a:p>
            <a:pPr marL="398463" indent="-280988">
              <a:spcBef>
                <a:spcPts val="0"/>
              </a:spcBef>
              <a:buNone/>
            </a:pPr>
            <a:r>
              <a:rPr lang="en-US" sz="1050" dirty="0" smtClean="0"/>
              <a:t>  </a:t>
            </a:r>
          </a:p>
          <a:p>
            <a:pPr marL="398463" indent="-280988">
              <a:spcBef>
                <a:spcPts val="0"/>
              </a:spcBef>
              <a:buNone/>
            </a:pPr>
            <a:endParaRPr lang="en-US" sz="1050" dirty="0" smtClean="0"/>
          </a:p>
        </p:txBody>
      </p:sp>
      <p:sp>
        <p:nvSpPr>
          <p:cNvPr id="4" name="Content Placeholder 2"/>
          <p:cNvSpPr txBox="1">
            <a:spLocks/>
          </p:cNvSpPr>
          <p:nvPr/>
        </p:nvSpPr>
        <p:spPr>
          <a:xfrm>
            <a:off x="609600" y="1219200"/>
            <a:ext cx="7772400" cy="5638800"/>
          </a:xfrm>
          <a:prstGeom prst="rect">
            <a:avLst/>
          </a:prstGeom>
        </p:spPr>
        <p:txBody>
          <a:bodyPr vert="horz">
            <a:noAutofit/>
          </a:bodyPr>
          <a:lstStyle/>
          <a:p>
            <a:pPr>
              <a:buFont typeface="Wingdings" pitchFamily="2" charset="2"/>
              <a:buChar char="Ø"/>
            </a:pPr>
            <a:r>
              <a:rPr lang="en-US" sz="2400" b="1" dirty="0" smtClean="0"/>
              <a:t> Modeling Memory using </a:t>
            </a:r>
            <a:r>
              <a:rPr lang="en-US" sz="2400" b="1" dirty="0" err="1" smtClean="0"/>
              <a:t>verilog</a:t>
            </a:r>
            <a:r>
              <a:rPr lang="en-US" sz="2400" b="1" dirty="0" smtClean="0"/>
              <a:t> :</a:t>
            </a:r>
          </a:p>
          <a:p>
            <a:endParaRPr lang="en-US" sz="2400" dirty="0" smtClean="0"/>
          </a:p>
          <a:p>
            <a:r>
              <a:rPr lang="en-US" sz="2400" dirty="0" smtClean="0"/>
              <a:t>Parameter WIDTH = 10;</a:t>
            </a:r>
          </a:p>
          <a:p>
            <a:r>
              <a:rPr lang="en-US" sz="2400" dirty="0" smtClean="0"/>
              <a:t>Parameter DEPTH   = 1024</a:t>
            </a:r>
            <a:br>
              <a:rPr lang="en-US" sz="2400" dirty="0" smtClean="0"/>
            </a:br>
            <a:r>
              <a:rPr lang="en-US" sz="2400" dirty="0" err="1" smtClean="0"/>
              <a:t>reg</a:t>
            </a:r>
            <a:r>
              <a:rPr lang="en-US" sz="2400" dirty="0" smtClean="0"/>
              <a:t> [WIDTH -1:0] </a:t>
            </a:r>
            <a:r>
              <a:rPr lang="en-US" sz="2400" dirty="0" err="1" smtClean="0"/>
              <a:t>my_memory</a:t>
            </a:r>
            <a:r>
              <a:rPr lang="en-US" sz="2400" dirty="0" smtClean="0"/>
              <a:t> [0: DEPTH-1];</a:t>
            </a:r>
          </a:p>
          <a:p>
            <a:pPr marL="287338">
              <a:buFont typeface="Wingdings" pitchFamily="2" charset="2"/>
              <a:buChar char="§"/>
            </a:pPr>
            <a:r>
              <a:rPr lang="en-US" sz="2400" b="1" dirty="0" smtClean="0"/>
              <a:t>  Storing Values                </a:t>
            </a:r>
            <a:r>
              <a:rPr lang="en-US" sz="2400" dirty="0" err="1" smtClean="0"/>
              <a:t>my_memory</a:t>
            </a:r>
            <a:r>
              <a:rPr lang="en-US" sz="2400" dirty="0" smtClean="0"/>
              <a:t>[address] = </a:t>
            </a:r>
            <a:r>
              <a:rPr lang="en-US" sz="2400" dirty="0" err="1" smtClean="0"/>
              <a:t>data_in</a:t>
            </a:r>
            <a:r>
              <a:rPr lang="en-US" sz="2400" dirty="0" smtClean="0"/>
              <a:t>;</a:t>
            </a:r>
          </a:p>
          <a:p>
            <a:pPr marL="287338">
              <a:buFont typeface="Wingdings" pitchFamily="2" charset="2"/>
              <a:buChar char="§"/>
            </a:pPr>
            <a:r>
              <a:rPr lang="en-US" sz="2400" b="1" dirty="0" smtClean="0"/>
              <a:t>  Reading Values              </a:t>
            </a:r>
            <a:r>
              <a:rPr lang="en-US" sz="2400" dirty="0" err="1" smtClean="0"/>
              <a:t>data_out</a:t>
            </a:r>
            <a:r>
              <a:rPr lang="en-US" sz="2400" dirty="0" smtClean="0"/>
              <a:t> =  </a:t>
            </a:r>
            <a:r>
              <a:rPr lang="en-US" sz="2400" dirty="0" err="1" smtClean="0"/>
              <a:t>my_memory</a:t>
            </a:r>
            <a:r>
              <a:rPr lang="en-US" sz="2400" dirty="0" smtClean="0"/>
              <a:t>[address] ;</a:t>
            </a:r>
          </a:p>
          <a:p>
            <a:pPr marL="287338">
              <a:buFont typeface="Wingdings" pitchFamily="2" charset="2"/>
              <a:buChar char="§"/>
            </a:pPr>
            <a:r>
              <a:rPr lang="en-US" sz="2400" dirty="0" smtClean="0"/>
              <a:t>  </a:t>
            </a:r>
            <a:r>
              <a:rPr lang="en-US" sz="2400" b="1" dirty="0" smtClean="0"/>
              <a:t>Bit Read                          </a:t>
            </a:r>
            <a:r>
              <a:rPr lang="en-US" sz="2400" dirty="0" smtClean="0"/>
              <a:t>data_out_0 = </a:t>
            </a:r>
            <a:r>
              <a:rPr lang="en-US" sz="2400" dirty="0" err="1" smtClean="0"/>
              <a:t>data_out</a:t>
            </a:r>
            <a:r>
              <a:rPr lang="en-US" sz="2400" dirty="0" smtClean="0"/>
              <a:t>[0];</a:t>
            </a:r>
          </a:p>
          <a:p>
            <a:pPr marL="287338">
              <a:buFont typeface="Wingdings" pitchFamily="2" charset="2"/>
              <a:buChar char="§"/>
            </a:pPr>
            <a:r>
              <a:rPr lang="en-US" sz="2400" dirty="0" smtClean="0"/>
              <a:t>  </a:t>
            </a:r>
            <a:r>
              <a:rPr lang="en-US" sz="2400" b="1" dirty="0" smtClean="0"/>
              <a:t>Initialization Memories :</a:t>
            </a:r>
          </a:p>
          <a:p>
            <a:pPr marL="287338"/>
            <a:r>
              <a:rPr lang="en-US" sz="2400" dirty="0" smtClean="0"/>
              <a:t>    we can use system task (command for compiler) $</a:t>
            </a:r>
            <a:r>
              <a:rPr lang="en-US" sz="2400" dirty="0" err="1" smtClean="0"/>
              <a:t>readmemb</a:t>
            </a:r>
            <a:r>
              <a:rPr lang="en-US" sz="2400" dirty="0" smtClean="0"/>
              <a:t>   </a:t>
            </a:r>
          </a:p>
          <a:p>
            <a:pPr marL="287338"/>
            <a:r>
              <a:rPr lang="en-US" sz="2400" dirty="0" smtClean="0"/>
              <a:t>     and $</a:t>
            </a:r>
            <a:r>
              <a:rPr lang="en-US" sz="2400" dirty="0" err="1" smtClean="0"/>
              <a:t>readmemh</a:t>
            </a:r>
            <a:r>
              <a:rPr lang="en-US" sz="2400" dirty="0" smtClean="0"/>
              <a:t>. $</a:t>
            </a:r>
            <a:r>
              <a:rPr lang="en-US" sz="2400" dirty="0" err="1" smtClean="0"/>
              <a:t>readmemb</a:t>
            </a:r>
            <a:r>
              <a:rPr lang="en-US" sz="2400" dirty="0" smtClean="0"/>
              <a:t> is used for binary representation  </a:t>
            </a:r>
          </a:p>
          <a:p>
            <a:pPr marL="287338"/>
            <a:r>
              <a:rPr lang="en-US" sz="2400" dirty="0" smtClean="0"/>
              <a:t>     of memory content and $</a:t>
            </a:r>
            <a:r>
              <a:rPr lang="en-US" sz="2400" dirty="0" err="1" smtClean="0"/>
              <a:t>readmemh</a:t>
            </a:r>
            <a:r>
              <a:rPr lang="en-US" sz="2400" dirty="0" smtClean="0"/>
              <a:t> for hex representation.</a:t>
            </a:r>
          </a:p>
          <a:p>
            <a:r>
              <a:rPr lang="en-US" sz="2000" dirty="0" smtClean="0"/>
              <a:t>           </a:t>
            </a:r>
            <a:r>
              <a:rPr lang="en-US" sz="2000" dirty="0" err="1" smtClean="0"/>
              <a:t>e.g</a:t>
            </a:r>
            <a:r>
              <a:rPr lang="en-US" sz="2000" dirty="0" smtClean="0"/>
              <a:t> :  $</a:t>
            </a:r>
            <a:r>
              <a:rPr lang="en-US" sz="2000" dirty="0" err="1" smtClean="0"/>
              <a:t>readmemh</a:t>
            </a:r>
            <a:r>
              <a:rPr lang="en-US" sz="2000" dirty="0" smtClean="0"/>
              <a:t>("</a:t>
            </a:r>
            <a:r>
              <a:rPr lang="en-US" sz="2000" dirty="0" err="1" smtClean="0"/>
              <a:t>memory.list</a:t>
            </a:r>
            <a:r>
              <a:rPr lang="en-US" sz="2000" dirty="0" smtClean="0"/>
              <a:t>", </a:t>
            </a:r>
            <a:r>
              <a:rPr lang="en-US" sz="2000" dirty="0" err="1" smtClean="0"/>
              <a:t>my_memory</a:t>
            </a:r>
            <a:r>
              <a:rPr lang="en-US" sz="2000" dirty="0" smtClean="0"/>
              <a:t>);</a:t>
            </a:r>
            <a:r>
              <a:rPr lang="en-US" sz="3200" dirty="0" smtClean="0"/>
              <a:t> </a:t>
            </a:r>
            <a:br>
              <a:rPr lang="en-US" sz="3200" dirty="0" smtClean="0"/>
            </a:br>
            <a:endParaRPr lang="en-US" sz="3200"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800" b="1" i="0" u="none" strike="noStrike" kern="1200" cap="none" spc="0" normalizeH="0" baseline="0" noProof="0" dirty="0" smtClean="0">
              <a:ln>
                <a:noFill/>
              </a:ln>
              <a:solidFill>
                <a:srgbClr val="FF0000"/>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600" b="0" i="0" u="none" strike="noStrike" kern="1200" cap="none" spc="0" normalizeH="0" baseline="0" noProof="0" dirty="0" smtClean="0">
                <a:ln>
                  <a:noFill/>
                </a:ln>
                <a:solidFill>
                  <a:srgbClr val="FF0000"/>
                </a:solidFill>
                <a:effectLst/>
                <a:uLnTx/>
                <a:uFillTx/>
                <a:latin typeface="+mn-lt"/>
                <a:ea typeface="+mn-ea"/>
                <a:cs typeface="+mn-cs"/>
              </a:rPr>
              <a:t/>
            </a:r>
            <a:br>
              <a:rPr kumimoji="0" lang="en-US" sz="600" b="0" i="0" u="none" strike="noStrike" kern="1200" cap="none" spc="0" normalizeH="0" baseline="0" noProof="0" dirty="0" smtClean="0">
                <a:ln>
                  <a:noFill/>
                </a:ln>
                <a:solidFill>
                  <a:srgbClr val="FF0000"/>
                </a:solidFill>
                <a:effectLst/>
                <a:uLnTx/>
                <a:uFillTx/>
                <a:latin typeface="+mn-lt"/>
                <a:ea typeface="+mn-ea"/>
                <a:cs typeface="+mn-cs"/>
              </a:rPr>
            </a:br>
            <a:endParaRPr kumimoji="0" lang="en-US" sz="300" b="1" i="0" u="none" strike="noStrike" kern="1200" cap="none" spc="0" normalizeH="0" baseline="0" noProof="0" dirty="0" smtClean="0">
              <a:ln>
                <a:noFill/>
              </a:ln>
              <a:solidFill>
                <a:schemeClr val="tx1"/>
              </a:solidFill>
              <a:effectLst/>
              <a:uLnTx/>
              <a:uFillTx/>
              <a:latin typeface="+mn-lt"/>
              <a:ea typeface="+mn-ea"/>
              <a:cs typeface="+mn-cs"/>
            </a:endParaRPr>
          </a:p>
          <a:p>
            <a:pPr marL="515938" marR="0" lvl="0" indent="0" algn="l" defTabSz="914400" rtl="0" eaLnBrk="1" fontAlgn="auto" latinLnBrk="0" hangingPunct="1">
              <a:lnSpc>
                <a:spcPct val="100000"/>
              </a:lnSpc>
              <a:spcBef>
                <a:spcPts val="0"/>
              </a:spcBef>
              <a:spcAft>
                <a:spcPts val="0"/>
              </a:spcAft>
              <a:buClr>
                <a:schemeClr val="accent1"/>
              </a:buClr>
              <a:buSzPct val="85000"/>
              <a:buFont typeface="Wingdings" pitchFamily="2" charset="2"/>
              <a:buChar char="§"/>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98463" marR="0" lvl="0" indent="-280988" algn="l" defTabSz="914400" rtl="0" eaLnBrk="1" fontAlgn="auto" latinLnBrk="0" hangingPunct="1">
              <a:lnSpc>
                <a:spcPct val="100000"/>
              </a:lnSpc>
              <a:spcBef>
                <a:spcPts val="0"/>
              </a:spcBef>
              <a:spcAft>
                <a:spcPts val="0"/>
              </a:spcAft>
              <a:buClr>
                <a:schemeClr val="accent1"/>
              </a:buClr>
              <a:buSzPct val="85000"/>
              <a:buFont typeface="Wingdings 2"/>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  </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792162"/>
          </a:xfrm>
        </p:spPr>
        <p:txBody>
          <a:bodyPr>
            <a:normAutofit/>
          </a:bodyPr>
          <a:lstStyle/>
          <a:p>
            <a:pPr algn="ctr"/>
            <a:r>
              <a:rPr lang="en-US" sz="3200" b="1" dirty="0" smtClean="0">
                <a:latin typeface="Perpetua (Body)"/>
              </a:rPr>
              <a:t>Modeling of Single Port RAM using </a:t>
            </a:r>
            <a:r>
              <a:rPr lang="en-US" sz="3200" b="1" dirty="0" err="1" smtClean="0">
                <a:latin typeface="Perpetua (Body)"/>
              </a:rPr>
              <a:t>Verilog</a:t>
            </a:r>
            <a:endParaRPr lang="en-US" sz="3200" b="1" dirty="0"/>
          </a:p>
        </p:txBody>
      </p:sp>
      <p:sp>
        <p:nvSpPr>
          <p:cNvPr id="3" name="Content Placeholder 2"/>
          <p:cNvSpPr>
            <a:spLocks noGrp="1"/>
          </p:cNvSpPr>
          <p:nvPr>
            <p:ph sz="quarter" idx="1"/>
          </p:nvPr>
        </p:nvSpPr>
        <p:spPr>
          <a:xfrm>
            <a:off x="457200" y="1066800"/>
            <a:ext cx="5562600" cy="5638800"/>
          </a:xfrm>
        </p:spPr>
        <p:txBody>
          <a:bodyPr>
            <a:normAutofit/>
          </a:bodyPr>
          <a:lstStyle/>
          <a:p>
            <a:endParaRPr lang="en-US" sz="2000" b="1" dirty="0" smtClean="0"/>
          </a:p>
          <a:p>
            <a:pPr marL="398463" indent="-280988">
              <a:spcBef>
                <a:spcPts val="0"/>
              </a:spcBef>
              <a:buNone/>
            </a:pPr>
            <a:r>
              <a:rPr lang="en-US" sz="1050" dirty="0" smtClean="0"/>
              <a:t>  </a:t>
            </a:r>
          </a:p>
          <a:p>
            <a:pPr marL="398463" indent="-280988">
              <a:spcBef>
                <a:spcPts val="0"/>
              </a:spcBef>
              <a:buNone/>
            </a:pPr>
            <a:endParaRPr lang="en-US" sz="1050" dirty="0" smtClean="0"/>
          </a:p>
        </p:txBody>
      </p:sp>
      <p:sp>
        <p:nvSpPr>
          <p:cNvPr id="4" name="Content Placeholder 2"/>
          <p:cNvSpPr txBox="1">
            <a:spLocks/>
          </p:cNvSpPr>
          <p:nvPr/>
        </p:nvSpPr>
        <p:spPr>
          <a:xfrm>
            <a:off x="609600" y="990600"/>
            <a:ext cx="5410200" cy="5638800"/>
          </a:xfrm>
          <a:prstGeom prst="rect">
            <a:avLst/>
          </a:prstGeom>
        </p:spPr>
        <p:txBody>
          <a:bodyPr vert="horz">
            <a:noAutofit/>
          </a:bodyPr>
          <a:lstStyle/>
          <a:p>
            <a:r>
              <a:rPr lang="en-US" dirty="0" smtClean="0"/>
              <a:t>module (clock, </a:t>
            </a:r>
            <a:r>
              <a:rPr lang="en-US" dirty="0" err="1" smtClean="0"/>
              <a:t>data_in</a:t>
            </a:r>
            <a:r>
              <a:rPr lang="en-US" dirty="0" smtClean="0"/>
              <a:t>, address, We, </a:t>
            </a:r>
            <a:r>
              <a:rPr lang="en-US" dirty="0" err="1" smtClean="0"/>
              <a:t>data_out</a:t>
            </a:r>
            <a:r>
              <a:rPr lang="en-US" dirty="0" smtClean="0"/>
              <a:t>);</a:t>
            </a:r>
          </a:p>
          <a:p>
            <a:r>
              <a:rPr lang="en-US" dirty="0" smtClean="0"/>
              <a:t>Parameter WIDTH                 = 10;</a:t>
            </a:r>
          </a:p>
          <a:p>
            <a:r>
              <a:rPr lang="en-US" dirty="0" smtClean="0"/>
              <a:t>Parameter </a:t>
            </a:r>
            <a:r>
              <a:rPr lang="en-US" dirty="0" err="1" smtClean="0"/>
              <a:t>Address_WIDTH</a:t>
            </a:r>
            <a:r>
              <a:rPr lang="en-US" dirty="0" smtClean="0"/>
              <a:t>  = 10;</a:t>
            </a:r>
          </a:p>
          <a:p>
            <a:r>
              <a:rPr lang="en-US" dirty="0" smtClean="0"/>
              <a:t>Parameter DEPTH                 = 1024;</a:t>
            </a:r>
          </a:p>
          <a:p>
            <a:r>
              <a:rPr lang="en-US" dirty="0" smtClean="0"/>
              <a:t>input </a:t>
            </a:r>
            <a:r>
              <a:rPr lang="en-US" dirty="0" err="1" smtClean="0"/>
              <a:t>clock,We</a:t>
            </a:r>
            <a:r>
              <a:rPr lang="en-US" dirty="0" smtClean="0"/>
              <a:t>;</a:t>
            </a:r>
          </a:p>
          <a:p>
            <a:r>
              <a:rPr lang="en-US" dirty="0" smtClean="0"/>
              <a:t>input [WIDTH -1:0] </a:t>
            </a:r>
            <a:r>
              <a:rPr lang="en-US" dirty="0" err="1" smtClean="0"/>
              <a:t>data_in</a:t>
            </a:r>
            <a:r>
              <a:rPr lang="en-US" dirty="0" smtClean="0"/>
              <a:t>;</a:t>
            </a:r>
          </a:p>
          <a:p>
            <a:r>
              <a:rPr lang="en-US" dirty="0" smtClean="0"/>
              <a:t>input [</a:t>
            </a:r>
            <a:r>
              <a:rPr lang="en-US" dirty="0" err="1" smtClean="0"/>
              <a:t>Address_WIDTH</a:t>
            </a:r>
            <a:r>
              <a:rPr lang="en-US" dirty="0" smtClean="0"/>
              <a:t> -1:0] address; </a:t>
            </a:r>
          </a:p>
          <a:p>
            <a:r>
              <a:rPr lang="en-US" dirty="0" smtClean="0"/>
              <a:t>output [WIDTH -1:0] </a:t>
            </a:r>
            <a:r>
              <a:rPr lang="en-US" dirty="0" err="1" smtClean="0"/>
              <a:t>data_out</a:t>
            </a:r>
            <a:r>
              <a:rPr lang="en-US" dirty="0" smtClean="0"/>
              <a:t>; </a:t>
            </a:r>
            <a:br>
              <a:rPr lang="en-US" dirty="0" smtClean="0"/>
            </a:br>
            <a:r>
              <a:rPr lang="en-US" dirty="0" err="1" smtClean="0"/>
              <a:t>reg</a:t>
            </a:r>
            <a:r>
              <a:rPr lang="en-US" dirty="0" smtClean="0"/>
              <a:t> [WIDTH -1:0] </a:t>
            </a:r>
            <a:r>
              <a:rPr lang="en-US" dirty="0" err="1" smtClean="0"/>
              <a:t>my_memory</a:t>
            </a:r>
            <a:r>
              <a:rPr lang="en-US" dirty="0" smtClean="0"/>
              <a:t> [0: DEPTH-1];</a:t>
            </a:r>
          </a:p>
          <a:p>
            <a:r>
              <a:rPr lang="en-US" dirty="0" smtClean="0"/>
              <a:t>always @ (</a:t>
            </a:r>
            <a:r>
              <a:rPr lang="en-US" dirty="0" err="1" smtClean="0"/>
              <a:t>posedge</a:t>
            </a:r>
            <a:r>
              <a:rPr lang="en-US" dirty="0" smtClean="0"/>
              <a:t> clock) </a:t>
            </a:r>
          </a:p>
          <a:p>
            <a:r>
              <a:rPr lang="en-US" dirty="0" smtClean="0"/>
              <a:t> begin</a:t>
            </a:r>
          </a:p>
          <a:p>
            <a:r>
              <a:rPr lang="en-US" dirty="0" smtClean="0"/>
              <a:t>   if(We == 1’b1)</a:t>
            </a:r>
          </a:p>
          <a:p>
            <a:r>
              <a:rPr lang="en-US" dirty="0" smtClean="0"/>
              <a:t>    begin</a:t>
            </a:r>
          </a:p>
          <a:p>
            <a:r>
              <a:rPr lang="en-US" dirty="0" smtClean="0"/>
              <a:t>     </a:t>
            </a:r>
            <a:r>
              <a:rPr lang="en-US" dirty="0" err="1" smtClean="0"/>
              <a:t>my_memory</a:t>
            </a:r>
            <a:r>
              <a:rPr lang="en-US" dirty="0" smtClean="0"/>
              <a:t>[address] &lt;= </a:t>
            </a:r>
            <a:r>
              <a:rPr lang="en-US" dirty="0" err="1" smtClean="0"/>
              <a:t>data_in</a:t>
            </a:r>
            <a:r>
              <a:rPr lang="en-US" dirty="0" smtClean="0"/>
              <a:t>;</a:t>
            </a:r>
          </a:p>
          <a:p>
            <a:r>
              <a:rPr lang="en-US" dirty="0" smtClean="0"/>
              <a:t>    end</a:t>
            </a:r>
          </a:p>
          <a:p>
            <a:r>
              <a:rPr lang="en-US" dirty="0" smtClean="0"/>
              <a:t>  else</a:t>
            </a:r>
          </a:p>
          <a:p>
            <a:r>
              <a:rPr lang="en-US" dirty="0" smtClean="0"/>
              <a:t>    begin</a:t>
            </a:r>
          </a:p>
          <a:p>
            <a:r>
              <a:rPr lang="en-US" dirty="0" smtClean="0"/>
              <a:t>     </a:t>
            </a:r>
            <a:r>
              <a:rPr lang="en-US" dirty="0" err="1" smtClean="0"/>
              <a:t>data_out</a:t>
            </a:r>
            <a:r>
              <a:rPr lang="en-US" dirty="0" smtClean="0"/>
              <a:t> &lt;= </a:t>
            </a:r>
            <a:r>
              <a:rPr lang="en-US" dirty="0" err="1" smtClean="0"/>
              <a:t>my_memory</a:t>
            </a:r>
            <a:r>
              <a:rPr lang="en-US" dirty="0" smtClean="0"/>
              <a:t>[address];</a:t>
            </a:r>
          </a:p>
          <a:p>
            <a:r>
              <a:rPr lang="en-US" dirty="0" smtClean="0"/>
              <a:t>    end</a:t>
            </a:r>
          </a:p>
          <a:p>
            <a:r>
              <a:rPr lang="en-US" dirty="0" smtClean="0"/>
              <a:t> end</a:t>
            </a:r>
          </a:p>
          <a:p>
            <a:r>
              <a:rPr lang="en-US" dirty="0" err="1" smtClean="0"/>
              <a:t>endmodule</a:t>
            </a:r>
            <a:endParaRPr lang="en-US" dirty="0" smtClean="0"/>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Char char=""/>
              <a:tabLst/>
              <a:defRPr/>
            </a:pPr>
            <a:endParaRPr kumimoji="0" lang="en-US" sz="2800" b="1" i="0" u="none" strike="noStrike" kern="1200" cap="none" spc="0" normalizeH="0" baseline="0" noProof="0" dirty="0" smtClean="0">
              <a:ln>
                <a:noFill/>
              </a:ln>
              <a:solidFill>
                <a:srgbClr val="FF0000"/>
              </a:solidFill>
              <a:effectLst/>
              <a:uLnTx/>
              <a:uFillTx/>
              <a:latin typeface="+mn-lt"/>
              <a:ea typeface="+mn-ea"/>
              <a:cs typeface="+mn-cs"/>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Font typeface="Wingdings 2"/>
              <a:buNone/>
              <a:tabLst/>
              <a:defRPr/>
            </a:pPr>
            <a:r>
              <a:rPr kumimoji="0" lang="en-US" sz="600" b="0" i="0" u="none" strike="noStrike" kern="1200" cap="none" spc="0" normalizeH="0" baseline="0" noProof="0" dirty="0" smtClean="0">
                <a:ln>
                  <a:noFill/>
                </a:ln>
                <a:solidFill>
                  <a:srgbClr val="FF0000"/>
                </a:solidFill>
                <a:effectLst/>
                <a:uLnTx/>
                <a:uFillTx/>
                <a:latin typeface="+mn-lt"/>
                <a:ea typeface="+mn-ea"/>
                <a:cs typeface="+mn-cs"/>
              </a:rPr>
              <a:t/>
            </a:r>
            <a:br>
              <a:rPr kumimoji="0" lang="en-US" sz="600" b="0" i="0" u="none" strike="noStrike" kern="1200" cap="none" spc="0" normalizeH="0" baseline="0" noProof="0" dirty="0" smtClean="0">
                <a:ln>
                  <a:noFill/>
                </a:ln>
                <a:solidFill>
                  <a:srgbClr val="FF0000"/>
                </a:solidFill>
                <a:effectLst/>
                <a:uLnTx/>
                <a:uFillTx/>
                <a:latin typeface="+mn-lt"/>
                <a:ea typeface="+mn-ea"/>
                <a:cs typeface="+mn-cs"/>
              </a:rPr>
            </a:br>
            <a:endParaRPr kumimoji="0" lang="en-US" sz="300" b="1" i="0" u="none" strike="noStrike" kern="1200" cap="none" spc="0" normalizeH="0" baseline="0" noProof="0" dirty="0" smtClean="0">
              <a:ln>
                <a:noFill/>
              </a:ln>
              <a:solidFill>
                <a:schemeClr val="tx1"/>
              </a:solidFill>
              <a:effectLst/>
              <a:uLnTx/>
              <a:uFillTx/>
              <a:latin typeface="+mn-lt"/>
              <a:ea typeface="+mn-ea"/>
              <a:cs typeface="+mn-cs"/>
            </a:endParaRPr>
          </a:p>
          <a:p>
            <a:pPr marL="515938" marR="0" lvl="0" indent="0" algn="l" defTabSz="914400" rtl="0" eaLnBrk="1" fontAlgn="auto" latinLnBrk="0" hangingPunct="1">
              <a:lnSpc>
                <a:spcPct val="100000"/>
              </a:lnSpc>
              <a:spcBef>
                <a:spcPts val="0"/>
              </a:spcBef>
              <a:spcAft>
                <a:spcPts val="0"/>
              </a:spcAft>
              <a:buClr>
                <a:schemeClr val="accent1"/>
              </a:buClr>
              <a:buSzPct val="85000"/>
              <a:buFont typeface="Wingdings" pitchFamily="2" charset="2"/>
              <a:buChar char="§"/>
              <a:tabLst/>
              <a:defRPr/>
            </a:pPr>
            <a:endParaRPr kumimoji="0" lang="en-US" sz="2800" b="1" i="0" u="none" strike="noStrike" kern="1200" cap="none" spc="0" normalizeH="0" baseline="0" noProof="0" dirty="0" smtClean="0">
              <a:ln>
                <a:noFill/>
              </a:ln>
              <a:solidFill>
                <a:schemeClr val="tx1"/>
              </a:solidFill>
              <a:effectLst/>
              <a:uLnTx/>
              <a:uFillTx/>
              <a:latin typeface="+mn-lt"/>
              <a:ea typeface="+mn-ea"/>
              <a:cs typeface="+mn-cs"/>
            </a:endParaRPr>
          </a:p>
          <a:p>
            <a:pPr marL="398463" marR="0" lvl="0" indent="-280988" algn="l" defTabSz="914400" rtl="0" eaLnBrk="1" fontAlgn="auto" latinLnBrk="0" hangingPunct="1">
              <a:lnSpc>
                <a:spcPct val="100000"/>
              </a:lnSpc>
              <a:spcBef>
                <a:spcPts val="0"/>
              </a:spcBef>
              <a:spcAft>
                <a:spcPts val="0"/>
              </a:spcAft>
              <a:buClr>
                <a:schemeClr val="accent1"/>
              </a:buClr>
              <a:buSzPct val="85000"/>
              <a:buFont typeface="Wingdings 2"/>
              <a:buNone/>
              <a:tabLst/>
              <a:defRPr/>
            </a:pPr>
            <a:r>
              <a:rPr kumimoji="0" lang="en-US" sz="1200" b="0" i="0" u="none" strike="noStrike" kern="1200" cap="none" spc="0" normalizeH="0" baseline="0" noProof="0" dirty="0" smtClean="0">
                <a:ln>
                  <a:noFill/>
                </a:ln>
                <a:solidFill>
                  <a:schemeClr val="tx1"/>
                </a:solidFill>
                <a:effectLst/>
                <a:uLnTx/>
                <a:uFillTx/>
                <a:latin typeface="+mn-lt"/>
                <a:ea typeface="+mn-ea"/>
                <a:cs typeface="+mn-cs"/>
              </a:rPr>
              <a:t>  </a:t>
            </a:r>
          </a:p>
        </p:txBody>
      </p:sp>
      <p:sp>
        <p:nvSpPr>
          <p:cNvPr id="5" name="Rectangle 4"/>
          <p:cNvSpPr/>
          <p:nvPr/>
        </p:nvSpPr>
        <p:spPr>
          <a:xfrm>
            <a:off x="6248400" y="2895600"/>
            <a:ext cx="22860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Single Port RAM</a:t>
            </a:r>
          </a:p>
        </p:txBody>
      </p:sp>
      <p:cxnSp>
        <p:nvCxnSpPr>
          <p:cNvPr id="8" name="Straight Arrow Connector 7"/>
          <p:cNvCxnSpPr/>
          <p:nvPr/>
        </p:nvCxnSpPr>
        <p:spPr>
          <a:xfrm rot="5400000">
            <a:off x="7390606" y="2591594"/>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2" name="Title 1"/>
          <p:cNvSpPr txBox="1">
            <a:spLocks/>
          </p:cNvSpPr>
          <p:nvPr/>
        </p:nvSpPr>
        <p:spPr>
          <a:xfrm>
            <a:off x="7487528" y="1961272"/>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data_in</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3" name="Straight Arrow Connector 12"/>
          <p:cNvCxnSpPr/>
          <p:nvPr/>
        </p:nvCxnSpPr>
        <p:spPr>
          <a:xfrm rot="5400000">
            <a:off x="6552406" y="2591594"/>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6172200" y="20574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We</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5" name="Straight Arrow Connector 14"/>
          <p:cNvCxnSpPr/>
          <p:nvPr/>
        </p:nvCxnSpPr>
        <p:spPr>
          <a:xfrm rot="5400000">
            <a:off x="8151812"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6" name="Title 1"/>
          <p:cNvSpPr txBox="1">
            <a:spLocks/>
          </p:cNvSpPr>
          <p:nvPr/>
        </p:nvSpPr>
        <p:spPr>
          <a:xfrm>
            <a:off x="8215532" y="21336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clock</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7" name="Straight Arrow Connector 16"/>
          <p:cNvCxnSpPr/>
          <p:nvPr/>
        </p:nvCxnSpPr>
        <p:spPr>
          <a:xfrm rot="5400000">
            <a:off x="7133075" y="48006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Title 1"/>
          <p:cNvSpPr txBox="1">
            <a:spLocks/>
          </p:cNvSpPr>
          <p:nvPr/>
        </p:nvSpPr>
        <p:spPr>
          <a:xfrm>
            <a:off x="7010400" y="5167532"/>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data_out</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9" name="Straight Arrow Connector 18"/>
          <p:cNvCxnSpPr/>
          <p:nvPr/>
        </p:nvCxnSpPr>
        <p:spPr>
          <a:xfrm rot="5400000">
            <a:off x="6934200"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0" name="Title 1"/>
          <p:cNvSpPr txBox="1">
            <a:spLocks/>
          </p:cNvSpPr>
          <p:nvPr/>
        </p:nvSpPr>
        <p:spPr>
          <a:xfrm>
            <a:off x="6705600" y="19812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address</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86800" cy="792162"/>
          </a:xfrm>
        </p:spPr>
        <p:txBody>
          <a:bodyPr>
            <a:normAutofit fontScale="90000"/>
          </a:bodyPr>
          <a:lstStyle/>
          <a:p>
            <a:pPr algn="ctr"/>
            <a:r>
              <a:rPr lang="en-US" sz="3200" b="1" dirty="0" smtClean="0">
                <a:latin typeface="Perpetua (Body)"/>
              </a:rPr>
              <a:t>Modeling of Synchronous ROM using </a:t>
            </a:r>
            <a:r>
              <a:rPr lang="en-US" sz="3200" b="1" dirty="0" err="1" smtClean="0">
                <a:latin typeface="Perpetua (Body)"/>
              </a:rPr>
              <a:t>Verilog</a:t>
            </a:r>
            <a:endParaRPr lang="en-US" sz="3200" b="1" dirty="0"/>
          </a:p>
        </p:txBody>
      </p:sp>
      <p:sp>
        <p:nvSpPr>
          <p:cNvPr id="5" name="Rectangle 4"/>
          <p:cNvSpPr/>
          <p:nvPr/>
        </p:nvSpPr>
        <p:spPr>
          <a:xfrm>
            <a:off x="3290668" y="2895600"/>
            <a:ext cx="22860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ROM</a:t>
            </a:r>
          </a:p>
        </p:txBody>
      </p:sp>
      <p:cxnSp>
        <p:nvCxnSpPr>
          <p:cNvPr id="13" name="Straight Arrow Connector 12"/>
          <p:cNvCxnSpPr/>
          <p:nvPr/>
        </p:nvCxnSpPr>
        <p:spPr>
          <a:xfrm rot="5400000">
            <a:off x="3732211" y="2591594"/>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3581400" y="1905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RE</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5" name="Straight Arrow Connector 14"/>
          <p:cNvCxnSpPr/>
          <p:nvPr/>
        </p:nvCxnSpPr>
        <p:spPr>
          <a:xfrm rot="5400000">
            <a:off x="5029200"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6" name="Title 1"/>
          <p:cNvSpPr txBox="1">
            <a:spLocks/>
          </p:cNvSpPr>
          <p:nvPr/>
        </p:nvSpPr>
        <p:spPr>
          <a:xfrm>
            <a:off x="4876800" y="1905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clock</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7" name="Straight Arrow Connector 16"/>
          <p:cNvCxnSpPr/>
          <p:nvPr/>
        </p:nvCxnSpPr>
        <p:spPr>
          <a:xfrm rot="5400000">
            <a:off x="4113212" y="48006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Title 1"/>
          <p:cNvSpPr txBox="1">
            <a:spLocks/>
          </p:cNvSpPr>
          <p:nvPr/>
        </p:nvSpPr>
        <p:spPr>
          <a:xfrm>
            <a:off x="3962400" y="51054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data_out</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9" name="Straight Arrow Connector 18"/>
          <p:cNvCxnSpPr/>
          <p:nvPr/>
        </p:nvCxnSpPr>
        <p:spPr>
          <a:xfrm rot="5400000">
            <a:off x="4419600"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0" name="Title 1"/>
          <p:cNvSpPr txBox="1">
            <a:spLocks/>
          </p:cNvSpPr>
          <p:nvPr/>
        </p:nvSpPr>
        <p:spPr>
          <a:xfrm>
            <a:off x="4267200" y="1905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address</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2" name="Straight Arrow Connector 21"/>
          <p:cNvCxnSpPr/>
          <p:nvPr/>
        </p:nvCxnSpPr>
        <p:spPr>
          <a:xfrm rot="5400000">
            <a:off x="3137474" y="2589212"/>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itle 1"/>
          <p:cNvSpPr txBox="1">
            <a:spLocks/>
          </p:cNvSpPr>
          <p:nvPr/>
        </p:nvSpPr>
        <p:spPr>
          <a:xfrm>
            <a:off x="2971800" y="1902618"/>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CS</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5867400"/>
          </a:xfrm>
        </p:spPr>
        <p:txBody>
          <a:bodyPr>
            <a:normAutofit/>
          </a:bodyPr>
          <a:lstStyle/>
          <a:p>
            <a:r>
              <a:rPr lang="en-US" sz="2400" b="1" dirty="0" smtClean="0"/>
              <a:t>There are two basic types of digital design methodologies : </a:t>
            </a:r>
          </a:p>
          <a:p>
            <a:pPr>
              <a:buNone/>
            </a:pPr>
            <a:r>
              <a:rPr lang="en-US" sz="2400" b="1" dirty="0" smtClean="0"/>
              <a:t>     a bottom-up design methodology and a top-down design  </a:t>
            </a:r>
          </a:p>
          <a:p>
            <a:pPr>
              <a:buNone/>
            </a:pPr>
            <a:r>
              <a:rPr lang="en-US" sz="2400" b="1" dirty="0" smtClean="0"/>
              <a:t>     methodology.</a:t>
            </a:r>
          </a:p>
          <a:p>
            <a:pPr>
              <a:buNone/>
            </a:pPr>
            <a:endParaRPr lang="en-US" sz="500" dirty="0" smtClean="0"/>
          </a:p>
          <a:p>
            <a:pPr marL="515938" indent="-279400">
              <a:buFont typeface="Wingdings" pitchFamily="2" charset="2"/>
              <a:buChar char="Ø"/>
            </a:pPr>
            <a:r>
              <a:rPr lang="en-US" sz="2000" b="1" dirty="0" smtClean="0"/>
              <a:t>Bottom-up (Traditional method of electronic design):</a:t>
            </a:r>
          </a:p>
          <a:p>
            <a:pPr marL="515938" indent="-279400">
              <a:buNone/>
            </a:pPr>
            <a:r>
              <a:rPr lang="en-US" sz="2000" b="1" dirty="0" smtClean="0"/>
              <a:t>    </a:t>
            </a:r>
            <a:r>
              <a:rPr lang="en-US" sz="2000" dirty="0" smtClean="0"/>
              <a:t> with the increasing complexity of new designs this approach is nearly impossible to maintain. New systems consist of ASIC or microprocessors with a complexity of thousands of transistors. These traditional bottom-up designs have to give way to new structural, hierarchical design methods. Without these new practices it would be impossible to handle the new complexity.</a:t>
            </a:r>
          </a:p>
          <a:p>
            <a:pPr marL="515938" indent="-279400">
              <a:buFont typeface="Wingdings" pitchFamily="2" charset="2"/>
              <a:buChar char="Ø"/>
            </a:pPr>
            <a:endParaRPr lang="en-US" sz="2000" dirty="0" smtClean="0"/>
          </a:p>
          <a:p>
            <a:pPr marL="515938" indent="-279400">
              <a:buFont typeface="Wingdings" pitchFamily="2" charset="2"/>
              <a:buChar char="Ø"/>
            </a:pPr>
            <a:r>
              <a:rPr lang="en-US" sz="2000" b="1" dirty="0" smtClean="0"/>
              <a:t>Top-down :</a:t>
            </a:r>
          </a:p>
          <a:p>
            <a:pPr marL="515938" indent="-279400">
              <a:buNone/>
            </a:pPr>
            <a:r>
              <a:rPr lang="en-US" sz="2000" b="1" dirty="0" smtClean="0"/>
              <a:t>     </a:t>
            </a:r>
            <a:r>
              <a:rPr lang="en-US" sz="2000" dirty="0" smtClean="0"/>
              <a:t>The desired design-style of all designers is the top-down one. A real top-down design allows early testing, easy change of different technologies, a structured system design and offers many other advantages. But it is very difficult to follow a pure top-down design.</a:t>
            </a:r>
          </a:p>
          <a:p>
            <a:pPr marL="515938" indent="-279400">
              <a:buFont typeface="Wingdings" pitchFamily="2" charset="2"/>
              <a:buChar char="Ø"/>
            </a:pPr>
            <a:endParaRPr lang="en-US" sz="2000" b="1" dirty="0" smtClean="0"/>
          </a:p>
        </p:txBody>
      </p:sp>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686800" cy="792162"/>
          </a:xfrm>
        </p:spPr>
        <p:txBody>
          <a:bodyPr>
            <a:normAutofit fontScale="90000"/>
          </a:bodyPr>
          <a:lstStyle/>
          <a:p>
            <a:pPr algn="ctr"/>
            <a:r>
              <a:rPr lang="en-US" sz="3200" b="1" dirty="0" smtClean="0">
                <a:latin typeface="Perpetua (Body)"/>
              </a:rPr>
              <a:t>Modeling of Synchronous FIFO using </a:t>
            </a:r>
            <a:r>
              <a:rPr lang="en-US" sz="3200" b="1" dirty="0" err="1" smtClean="0">
                <a:latin typeface="Perpetua (Body)"/>
              </a:rPr>
              <a:t>Verilog</a:t>
            </a:r>
            <a:endParaRPr lang="en-US" sz="3200" b="1" dirty="0"/>
          </a:p>
        </p:txBody>
      </p:sp>
      <p:sp>
        <p:nvSpPr>
          <p:cNvPr id="5" name="Rectangle 4"/>
          <p:cNvSpPr/>
          <p:nvPr/>
        </p:nvSpPr>
        <p:spPr>
          <a:xfrm>
            <a:off x="3290668" y="2895600"/>
            <a:ext cx="22860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FIFO</a:t>
            </a:r>
          </a:p>
        </p:txBody>
      </p:sp>
      <p:cxnSp>
        <p:nvCxnSpPr>
          <p:cNvPr id="13" name="Straight Arrow Connector 12"/>
          <p:cNvCxnSpPr/>
          <p:nvPr/>
        </p:nvCxnSpPr>
        <p:spPr>
          <a:xfrm rot="5400000">
            <a:off x="3505200" y="2591594"/>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2001128" y="2286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Reset</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5" name="Straight Arrow Connector 14"/>
          <p:cNvCxnSpPr/>
          <p:nvPr/>
        </p:nvCxnSpPr>
        <p:spPr>
          <a:xfrm rot="5400000">
            <a:off x="4494212"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6" name="Title 1"/>
          <p:cNvSpPr txBox="1">
            <a:spLocks/>
          </p:cNvSpPr>
          <p:nvPr/>
        </p:nvSpPr>
        <p:spPr>
          <a:xfrm>
            <a:off x="2057400" y="3429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data_in</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7" name="Straight Arrow Connector 16"/>
          <p:cNvCxnSpPr/>
          <p:nvPr/>
        </p:nvCxnSpPr>
        <p:spPr>
          <a:xfrm rot="5400000">
            <a:off x="4800600" y="48006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8" name="Title 1"/>
          <p:cNvSpPr txBox="1">
            <a:spLocks/>
          </p:cNvSpPr>
          <p:nvPr/>
        </p:nvSpPr>
        <p:spPr>
          <a:xfrm>
            <a:off x="4572000" y="51816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data_out</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9" name="Straight Arrow Connector 18"/>
          <p:cNvCxnSpPr/>
          <p:nvPr/>
        </p:nvCxnSpPr>
        <p:spPr>
          <a:xfrm rot="5400000">
            <a:off x="3960811"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0" name="Title 1"/>
          <p:cNvSpPr txBox="1">
            <a:spLocks/>
          </p:cNvSpPr>
          <p:nvPr/>
        </p:nvSpPr>
        <p:spPr>
          <a:xfrm>
            <a:off x="2057400" y="2667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Rd_en</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2" name="Straight Arrow Connector 21"/>
          <p:cNvCxnSpPr/>
          <p:nvPr/>
        </p:nvCxnSpPr>
        <p:spPr>
          <a:xfrm rot="5400000">
            <a:off x="3137474" y="2589212"/>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itle 1"/>
          <p:cNvSpPr txBox="1">
            <a:spLocks/>
          </p:cNvSpPr>
          <p:nvPr/>
        </p:nvSpPr>
        <p:spPr>
          <a:xfrm>
            <a:off x="2023404" y="1902618"/>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Clock</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1" name="Straight Arrow Connector 20"/>
          <p:cNvCxnSpPr/>
          <p:nvPr/>
        </p:nvCxnSpPr>
        <p:spPr>
          <a:xfrm rot="5400000">
            <a:off x="4953000" y="25908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4" name="Title 1"/>
          <p:cNvSpPr txBox="1">
            <a:spLocks/>
          </p:cNvSpPr>
          <p:nvPr/>
        </p:nvSpPr>
        <p:spPr>
          <a:xfrm>
            <a:off x="2057400" y="30480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err="1" smtClean="0">
                <a:solidFill>
                  <a:schemeClr val="tx2"/>
                </a:solidFill>
                <a:latin typeface="Arial" pitchFamily="34" charset="0"/>
                <a:ea typeface="+mj-ea"/>
                <a:cs typeface="Arial" pitchFamily="34" charset="0"/>
              </a:rPr>
              <a:t>Wr_en</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5" name="Straight Arrow Connector 24"/>
          <p:cNvCxnSpPr/>
          <p:nvPr/>
        </p:nvCxnSpPr>
        <p:spPr>
          <a:xfrm rot="5400000">
            <a:off x="3505200" y="48006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 name="Title 1"/>
          <p:cNvSpPr txBox="1">
            <a:spLocks/>
          </p:cNvSpPr>
          <p:nvPr/>
        </p:nvSpPr>
        <p:spPr>
          <a:xfrm>
            <a:off x="3276600" y="51054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Full</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7" name="Straight Arrow Connector 26"/>
          <p:cNvCxnSpPr/>
          <p:nvPr/>
        </p:nvCxnSpPr>
        <p:spPr>
          <a:xfrm rot="5400000">
            <a:off x="3962400" y="4800600"/>
            <a:ext cx="6111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8" name="Title 1"/>
          <p:cNvSpPr txBox="1">
            <a:spLocks/>
          </p:cNvSpPr>
          <p:nvPr/>
        </p:nvSpPr>
        <p:spPr>
          <a:xfrm>
            <a:off x="3733800" y="5105400"/>
            <a:ext cx="9906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Empty</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22238"/>
            <a:ext cx="7772400" cy="715962"/>
          </a:xfrm>
        </p:spPr>
        <p:txBody>
          <a:bodyPr>
            <a:normAutofit/>
          </a:bodyPr>
          <a:lstStyle/>
          <a:p>
            <a:pPr algn="ctr"/>
            <a:r>
              <a:rPr lang="en-US" sz="3600" b="1" dirty="0" smtClean="0">
                <a:latin typeface="Perpetua (Body)"/>
              </a:rPr>
              <a:t>Block Interface</a:t>
            </a:r>
            <a:endParaRPr lang="en-US" sz="3600" dirty="0"/>
          </a:p>
        </p:txBody>
      </p:sp>
      <p:sp>
        <p:nvSpPr>
          <p:cNvPr id="6" name="Rectangle 5"/>
          <p:cNvSpPr/>
          <p:nvPr/>
        </p:nvSpPr>
        <p:spPr>
          <a:xfrm>
            <a:off x="3124200" y="4191000"/>
            <a:ext cx="2971800" cy="16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smtClean="0"/>
              <a:t>Block ?</a:t>
            </a:r>
          </a:p>
        </p:txBody>
      </p:sp>
      <p:cxnSp>
        <p:nvCxnSpPr>
          <p:cNvPr id="8" name="Straight Arrow Connector 7"/>
          <p:cNvCxnSpPr/>
          <p:nvPr/>
        </p:nvCxnSpPr>
        <p:spPr>
          <a:xfrm>
            <a:off x="2286000" y="4495800"/>
            <a:ext cx="8397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1" name="Title 1"/>
          <p:cNvSpPr txBox="1">
            <a:spLocks/>
          </p:cNvSpPr>
          <p:nvPr/>
        </p:nvSpPr>
        <p:spPr>
          <a:xfrm>
            <a:off x="1219200" y="4191000"/>
            <a:ext cx="10668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err="1" smtClean="0">
                <a:ln>
                  <a:noFill/>
                </a:ln>
                <a:solidFill>
                  <a:schemeClr val="tx2"/>
                </a:solidFill>
                <a:effectLst/>
                <a:uLnTx/>
                <a:uFillTx/>
                <a:latin typeface="Arial" pitchFamily="34" charset="0"/>
                <a:ea typeface="+mj-ea"/>
                <a:cs typeface="Arial" pitchFamily="34" charset="0"/>
              </a:rPr>
              <a:t>Strop_in</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
        <p:nvSpPr>
          <p:cNvPr id="12" name="Content Placeholder 2"/>
          <p:cNvSpPr>
            <a:spLocks noGrp="1"/>
          </p:cNvSpPr>
          <p:nvPr>
            <p:ph sz="quarter" idx="1"/>
          </p:nvPr>
        </p:nvSpPr>
        <p:spPr>
          <a:xfrm>
            <a:off x="304800" y="1143000"/>
            <a:ext cx="8534400" cy="2362200"/>
          </a:xfrm>
        </p:spPr>
        <p:txBody>
          <a:bodyPr>
            <a:normAutofit fontScale="77500" lnSpcReduction="20000"/>
          </a:bodyPr>
          <a:lstStyle/>
          <a:p>
            <a:r>
              <a:rPr lang="en-US" dirty="0" smtClean="0"/>
              <a:t>Every block interface will be based on handshaking communication protocol.</a:t>
            </a:r>
          </a:p>
          <a:p>
            <a:r>
              <a:rPr lang="en-US" dirty="0" smtClean="0"/>
              <a:t>For input and output we will have </a:t>
            </a:r>
            <a:r>
              <a:rPr lang="en-US" dirty="0" smtClean="0">
                <a:solidFill>
                  <a:srgbClr val="FF0000"/>
                </a:solidFill>
              </a:rPr>
              <a:t>a strobe signal .</a:t>
            </a:r>
          </a:p>
          <a:p>
            <a:r>
              <a:rPr lang="en-US" dirty="0" smtClean="0"/>
              <a:t>A strobe is a signal that is sent that validates data or other signals on adjacent parallel lines. In memory technology, the CAS (column address strobe) and RAS ( row address strobe ) signals are used to tell a dynamic RAM that an address is a column or row address.  To get new input we should have load/valid signal that give me an announcement that we have a new input.</a:t>
            </a:r>
          </a:p>
          <a:p>
            <a:r>
              <a:rPr lang="en-US" dirty="0" smtClean="0"/>
              <a:t>We will have </a:t>
            </a:r>
            <a:r>
              <a:rPr lang="en-US" dirty="0" err="1" smtClean="0"/>
              <a:t>strobe_in</a:t>
            </a:r>
            <a:r>
              <a:rPr lang="en-US" dirty="0" smtClean="0"/>
              <a:t> to catch inputs and </a:t>
            </a:r>
            <a:r>
              <a:rPr lang="en-US" dirty="0" err="1" smtClean="0"/>
              <a:t>strobe_out</a:t>
            </a:r>
            <a:r>
              <a:rPr lang="en-US" dirty="0" smtClean="0"/>
              <a:t> to validate block outputs.</a:t>
            </a:r>
          </a:p>
          <a:p>
            <a:endParaRPr lang="en-US" dirty="0" smtClean="0"/>
          </a:p>
          <a:p>
            <a:endParaRPr lang="en-US" dirty="0" smtClean="0"/>
          </a:p>
          <a:p>
            <a:pPr>
              <a:buNone/>
            </a:pPr>
            <a:endParaRPr lang="en-US" dirty="0" smtClean="0"/>
          </a:p>
          <a:p>
            <a:pPr>
              <a:buNone/>
            </a:pPr>
            <a:endParaRPr lang="en-US" dirty="0"/>
          </a:p>
        </p:txBody>
      </p:sp>
      <p:cxnSp>
        <p:nvCxnSpPr>
          <p:cNvPr id="13" name="Straight Arrow Connector 12"/>
          <p:cNvCxnSpPr/>
          <p:nvPr/>
        </p:nvCxnSpPr>
        <p:spPr>
          <a:xfrm>
            <a:off x="2286000" y="4876800"/>
            <a:ext cx="8397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4" name="Title 1"/>
          <p:cNvSpPr txBox="1">
            <a:spLocks/>
          </p:cNvSpPr>
          <p:nvPr/>
        </p:nvSpPr>
        <p:spPr>
          <a:xfrm>
            <a:off x="1219200" y="4648200"/>
            <a:ext cx="10668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err="1" smtClean="0">
                <a:ln>
                  <a:noFill/>
                </a:ln>
                <a:solidFill>
                  <a:schemeClr val="tx2"/>
                </a:solidFill>
                <a:effectLst/>
                <a:uLnTx/>
                <a:uFillTx/>
                <a:latin typeface="Arial" pitchFamily="34" charset="0"/>
                <a:ea typeface="+mj-ea"/>
                <a:cs typeface="Arial" pitchFamily="34" charset="0"/>
              </a:rPr>
              <a:t>Input_real</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5" name="Straight Arrow Connector 14"/>
          <p:cNvCxnSpPr/>
          <p:nvPr/>
        </p:nvCxnSpPr>
        <p:spPr>
          <a:xfrm>
            <a:off x="2286000" y="5257800"/>
            <a:ext cx="8397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16" name="Title 1"/>
          <p:cNvSpPr txBox="1">
            <a:spLocks/>
          </p:cNvSpPr>
          <p:nvPr/>
        </p:nvSpPr>
        <p:spPr>
          <a:xfrm>
            <a:off x="1219200" y="5029200"/>
            <a:ext cx="10668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err="1" smtClean="0">
                <a:ln>
                  <a:noFill/>
                </a:ln>
                <a:solidFill>
                  <a:schemeClr val="tx2"/>
                </a:solidFill>
                <a:effectLst/>
                <a:uLnTx/>
                <a:uFillTx/>
                <a:latin typeface="Arial" pitchFamily="34" charset="0"/>
                <a:ea typeface="+mj-ea"/>
                <a:cs typeface="Arial" pitchFamily="34" charset="0"/>
              </a:rPr>
              <a:t>Input_imag</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17" name="Straight Arrow Connector 16"/>
          <p:cNvCxnSpPr/>
          <p:nvPr/>
        </p:nvCxnSpPr>
        <p:spPr>
          <a:xfrm rot="5400000" flipH="1" flipV="1">
            <a:off x="3277394" y="6095206"/>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2" name="Straight Arrow Connector 21"/>
          <p:cNvCxnSpPr/>
          <p:nvPr/>
        </p:nvCxnSpPr>
        <p:spPr>
          <a:xfrm rot="5400000" flipH="1" flipV="1">
            <a:off x="4344194" y="6095206"/>
            <a:ext cx="609600"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3" name="Title 1"/>
          <p:cNvSpPr txBox="1">
            <a:spLocks/>
          </p:cNvSpPr>
          <p:nvPr/>
        </p:nvSpPr>
        <p:spPr>
          <a:xfrm>
            <a:off x="3581400" y="5867400"/>
            <a:ext cx="10668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smtClean="0">
                <a:ln>
                  <a:noFill/>
                </a:ln>
                <a:solidFill>
                  <a:schemeClr val="tx2"/>
                </a:solidFill>
                <a:effectLst/>
                <a:uLnTx/>
                <a:uFillTx/>
                <a:latin typeface="Arial" pitchFamily="34" charset="0"/>
                <a:ea typeface="+mj-ea"/>
                <a:cs typeface="Arial" pitchFamily="34" charset="0"/>
              </a:rPr>
              <a:t>…….</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
        <p:nvSpPr>
          <p:cNvPr id="24" name="Title 1"/>
          <p:cNvSpPr txBox="1">
            <a:spLocks/>
          </p:cNvSpPr>
          <p:nvPr/>
        </p:nvSpPr>
        <p:spPr>
          <a:xfrm>
            <a:off x="1600200" y="6096000"/>
            <a:ext cx="1905000" cy="381000"/>
          </a:xfrm>
          <a:prstGeom prst="rect">
            <a:avLst/>
          </a:prstGeom>
        </p:spPr>
        <p:txBody>
          <a:bodyPr bIns="91440" anchor="b" anchorCtr="0">
            <a:normAutofit fontScale="85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1200" b="1" dirty="0" smtClean="0">
                <a:solidFill>
                  <a:schemeClr val="tx2"/>
                </a:solidFill>
                <a:latin typeface="Arial" pitchFamily="34" charset="0"/>
                <a:ea typeface="+mj-ea"/>
                <a:cs typeface="Arial" pitchFamily="34" charset="0"/>
              </a:rPr>
              <a:t>Other inputs </a:t>
            </a:r>
            <a:r>
              <a:rPr lang="en-US" sz="1200" b="1" dirty="0" err="1" smtClean="0">
                <a:solidFill>
                  <a:schemeClr val="tx2"/>
                </a:solidFill>
                <a:latin typeface="Arial" pitchFamily="34" charset="0"/>
                <a:ea typeface="+mj-ea"/>
                <a:cs typeface="Arial" pitchFamily="34" charset="0"/>
              </a:rPr>
              <a:t>e.g</a:t>
            </a:r>
            <a:r>
              <a:rPr lang="en-US" sz="1200" b="1" dirty="0" smtClean="0">
                <a:solidFill>
                  <a:schemeClr val="tx2"/>
                </a:solidFill>
                <a:latin typeface="Arial" pitchFamily="34" charset="0"/>
                <a:ea typeface="+mj-ea"/>
                <a:cs typeface="Arial" pitchFamily="34" charset="0"/>
              </a:rPr>
              <a:t> design parameter (FFT size)</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5" name="Straight Arrow Connector 24"/>
          <p:cNvCxnSpPr/>
          <p:nvPr/>
        </p:nvCxnSpPr>
        <p:spPr>
          <a:xfrm>
            <a:off x="6094412" y="4648200"/>
            <a:ext cx="8397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6" name="Title 1"/>
          <p:cNvSpPr txBox="1">
            <a:spLocks/>
          </p:cNvSpPr>
          <p:nvPr/>
        </p:nvSpPr>
        <p:spPr>
          <a:xfrm>
            <a:off x="7010400" y="4343400"/>
            <a:ext cx="10668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err="1" smtClean="0">
                <a:ln>
                  <a:noFill/>
                </a:ln>
                <a:solidFill>
                  <a:schemeClr val="tx2"/>
                </a:solidFill>
                <a:effectLst/>
                <a:uLnTx/>
                <a:uFillTx/>
                <a:latin typeface="Arial" pitchFamily="34" charset="0"/>
                <a:ea typeface="+mj-ea"/>
                <a:cs typeface="Arial" pitchFamily="34" charset="0"/>
              </a:rPr>
              <a:t>Strop_out</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cxnSp>
        <p:nvCxnSpPr>
          <p:cNvPr id="27" name="Straight Arrow Connector 26"/>
          <p:cNvCxnSpPr/>
          <p:nvPr/>
        </p:nvCxnSpPr>
        <p:spPr>
          <a:xfrm>
            <a:off x="6094412" y="5029200"/>
            <a:ext cx="8397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cxnSp>
        <p:nvCxnSpPr>
          <p:cNvPr id="28" name="Straight Arrow Connector 27"/>
          <p:cNvCxnSpPr/>
          <p:nvPr/>
        </p:nvCxnSpPr>
        <p:spPr>
          <a:xfrm>
            <a:off x="6094412" y="5410200"/>
            <a:ext cx="839788" cy="1588"/>
          </a:xfrm>
          <a:prstGeom prst="straightConnector1">
            <a:avLst/>
          </a:prstGeom>
          <a:ln>
            <a:tailEnd type="arrow"/>
          </a:ln>
        </p:spPr>
        <p:style>
          <a:lnRef idx="2">
            <a:schemeClr val="dk1"/>
          </a:lnRef>
          <a:fillRef idx="0">
            <a:schemeClr val="dk1"/>
          </a:fillRef>
          <a:effectRef idx="1">
            <a:schemeClr val="dk1"/>
          </a:effectRef>
          <a:fontRef idx="minor">
            <a:schemeClr val="tx1"/>
          </a:fontRef>
        </p:style>
      </p:cxnSp>
      <p:sp>
        <p:nvSpPr>
          <p:cNvPr id="29" name="Title 1"/>
          <p:cNvSpPr txBox="1">
            <a:spLocks/>
          </p:cNvSpPr>
          <p:nvPr/>
        </p:nvSpPr>
        <p:spPr>
          <a:xfrm>
            <a:off x="7086600" y="4800600"/>
            <a:ext cx="1066800" cy="381000"/>
          </a:xfrm>
          <a:prstGeom prst="rect">
            <a:avLst/>
          </a:prstGeom>
        </p:spPr>
        <p:txBody>
          <a:bodyPr bIns="91440" anchor="b" anchorCtr="0">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err="1" smtClean="0">
                <a:ln>
                  <a:noFill/>
                </a:ln>
                <a:solidFill>
                  <a:schemeClr val="tx2"/>
                </a:solidFill>
                <a:effectLst/>
                <a:uLnTx/>
                <a:uFillTx/>
                <a:latin typeface="Arial" pitchFamily="34" charset="0"/>
                <a:ea typeface="+mj-ea"/>
                <a:cs typeface="Arial" pitchFamily="34" charset="0"/>
              </a:rPr>
              <a:t>output_real</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
        <p:nvSpPr>
          <p:cNvPr id="30" name="Title 1"/>
          <p:cNvSpPr txBox="1">
            <a:spLocks/>
          </p:cNvSpPr>
          <p:nvPr/>
        </p:nvSpPr>
        <p:spPr>
          <a:xfrm>
            <a:off x="7086600" y="5181600"/>
            <a:ext cx="1066800" cy="381000"/>
          </a:xfrm>
          <a:prstGeom prst="rect">
            <a:avLst/>
          </a:prstGeom>
        </p:spPr>
        <p:txBody>
          <a:bodyPr bIns="91440" anchor="b" anchorCtr="0">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1200" b="1" i="0" u="none" strike="noStrike" kern="1200" cap="none" spc="0" normalizeH="0" baseline="0" noProof="0" dirty="0" err="1" smtClean="0">
                <a:ln>
                  <a:noFill/>
                </a:ln>
                <a:solidFill>
                  <a:schemeClr val="tx2"/>
                </a:solidFill>
                <a:effectLst/>
                <a:uLnTx/>
                <a:uFillTx/>
                <a:latin typeface="Arial" pitchFamily="34" charset="0"/>
                <a:ea typeface="+mj-ea"/>
                <a:cs typeface="Arial" pitchFamily="34" charset="0"/>
              </a:rPr>
              <a:t>output_imag</a:t>
            </a:r>
            <a:endParaRPr kumimoji="0" lang="en-US" sz="1200" b="1" i="0" u="none" strike="noStrike" kern="1200" cap="none" spc="0" normalizeH="0" baseline="0" noProof="0" dirty="0">
              <a:ln>
                <a:noFill/>
              </a:ln>
              <a:solidFill>
                <a:schemeClr val="tx2"/>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3048000"/>
          </a:xfrm>
        </p:spPr>
        <p:txBody>
          <a:bodyPr>
            <a:normAutofit/>
          </a:bodyPr>
          <a:lstStyle/>
          <a:p>
            <a:r>
              <a:rPr lang="en-US" sz="2900" b="1" dirty="0" smtClean="0"/>
              <a:t>Q : Design Averaging Unit. </a:t>
            </a:r>
            <a:r>
              <a:rPr lang="en-US" sz="2900" b="1" dirty="0" smtClean="0">
                <a:solidFill>
                  <a:srgbClr val="FF0000"/>
                </a:solidFill>
              </a:rPr>
              <a:t>Specification :</a:t>
            </a:r>
          </a:p>
          <a:p>
            <a:pPr>
              <a:buNone/>
            </a:pPr>
            <a:r>
              <a:rPr lang="en-US" sz="2400" dirty="0" smtClean="0">
                <a:solidFill>
                  <a:srgbClr val="FF0000"/>
                </a:solidFill>
              </a:rPr>
              <a:t>   </a:t>
            </a:r>
            <a:r>
              <a:rPr lang="en-US" sz="2400" dirty="0" smtClean="0"/>
              <a:t>1- design should accept 16 successive numbers and accumulate them in an </a:t>
            </a:r>
            <a:r>
              <a:rPr lang="en-US" sz="2400" dirty="0" smtClean="0">
                <a:solidFill>
                  <a:srgbClr val="FF0000"/>
                </a:solidFill>
              </a:rPr>
              <a:t>accumulator register </a:t>
            </a:r>
            <a:r>
              <a:rPr lang="en-US" sz="2400" dirty="0" smtClean="0"/>
              <a:t>and then calculate the average.</a:t>
            </a:r>
          </a:p>
          <a:p>
            <a:pPr>
              <a:buNone/>
            </a:pPr>
            <a:r>
              <a:rPr lang="en-US" sz="2400" dirty="0" smtClean="0"/>
              <a:t>   2- We receive this input vector (16 numbers) in 16 clock cycles.</a:t>
            </a:r>
          </a:p>
          <a:p>
            <a:pPr>
              <a:buNone/>
            </a:pPr>
            <a:r>
              <a:rPr lang="en-US" sz="2400" dirty="0" smtClean="0"/>
              <a:t>   3- After we calculate average </a:t>
            </a:r>
            <a:r>
              <a:rPr lang="en-US" sz="2400" smtClean="0"/>
              <a:t>of a vector </a:t>
            </a:r>
            <a:r>
              <a:rPr lang="en-US" sz="2400" dirty="0" smtClean="0"/>
              <a:t>we can receive another one.</a:t>
            </a:r>
          </a:p>
          <a:p>
            <a:pPr>
              <a:buNone/>
            </a:pPr>
            <a:r>
              <a:rPr lang="en-US" sz="2400" dirty="0" smtClean="0">
                <a:solidFill>
                  <a:srgbClr val="FF0000"/>
                </a:solidFill>
              </a:rPr>
              <a:t>   4- Before starting in the design describe the block interface.</a:t>
            </a:r>
          </a:p>
          <a:p>
            <a:pPr>
              <a:buNone/>
            </a:pPr>
            <a:endParaRPr lang="en-US" dirty="0"/>
          </a:p>
        </p:txBody>
      </p:sp>
      <p:pic>
        <p:nvPicPr>
          <p:cNvPr id="5" name="Picture 4" descr="question-mark.png"/>
          <p:cNvPicPr>
            <a:picLocks noChangeAspect="1"/>
          </p:cNvPicPr>
          <p:nvPr/>
        </p:nvPicPr>
        <p:blipFill>
          <a:blip r:embed="rId2"/>
          <a:stretch>
            <a:fillRect/>
          </a:stretch>
        </p:blipFill>
        <p:spPr>
          <a:xfrm>
            <a:off x="609600" y="3200400"/>
            <a:ext cx="8153400" cy="3429000"/>
          </a:xfrm>
          <a:prstGeom prst="rect">
            <a:avLst/>
          </a:prstGeom>
        </p:spPr>
      </p:pic>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3657600"/>
          </a:xfrm>
        </p:spPr>
        <p:txBody>
          <a:bodyPr>
            <a:normAutofit/>
          </a:bodyPr>
          <a:lstStyle/>
          <a:p>
            <a:r>
              <a:rPr lang="en-US" sz="2900" b="1" dirty="0" smtClean="0"/>
              <a:t>Q : Design a Bubble Algorithm , </a:t>
            </a:r>
            <a:r>
              <a:rPr lang="en-US" sz="2900" b="1" dirty="0" smtClean="0">
                <a:solidFill>
                  <a:srgbClr val="FF0000"/>
                </a:solidFill>
              </a:rPr>
              <a:t>Specification :</a:t>
            </a:r>
          </a:p>
          <a:p>
            <a:pPr>
              <a:buNone/>
            </a:pPr>
            <a:r>
              <a:rPr lang="en-US" sz="2900" b="1" dirty="0" smtClean="0">
                <a:solidFill>
                  <a:srgbClr val="FF0000"/>
                </a:solidFill>
              </a:rPr>
              <a:t> 1- Memory is needed here….Why????</a:t>
            </a:r>
          </a:p>
          <a:p>
            <a:pPr>
              <a:buNone/>
            </a:pPr>
            <a:endParaRPr lang="en-US" dirty="0"/>
          </a:p>
        </p:txBody>
      </p:sp>
      <p:pic>
        <p:nvPicPr>
          <p:cNvPr id="4" name="Picture 3" descr="img2135.gif"/>
          <p:cNvPicPr>
            <a:picLocks noChangeAspect="1"/>
          </p:cNvPicPr>
          <p:nvPr/>
        </p:nvPicPr>
        <p:blipFill>
          <a:blip r:embed="rId2"/>
          <a:stretch>
            <a:fillRect/>
          </a:stretch>
        </p:blipFill>
        <p:spPr>
          <a:xfrm>
            <a:off x="914400" y="1600200"/>
            <a:ext cx="6781800" cy="5048250"/>
          </a:xfrm>
          <a:prstGeom prst="rect">
            <a:avLst/>
          </a:prstGeom>
        </p:spPr>
      </p:pic>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533400" y="457200"/>
            <a:ext cx="8229600" cy="6400800"/>
          </a:xfrm>
        </p:spPr>
        <p:txBody>
          <a:bodyPr>
            <a:normAutofit fontScale="77500" lnSpcReduction="20000"/>
          </a:bodyPr>
          <a:lstStyle/>
          <a:p>
            <a:r>
              <a:rPr lang="en-US" sz="2900" b="1" dirty="0" smtClean="0"/>
              <a:t>Q : Design a traffic signal controller, using a finite state machine approach. </a:t>
            </a:r>
            <a:r>
              <a:rPr lang="en-US" sz="2900" b="1" dirty="0" smtClean="0">
                <a:solidFill>
                  <a:srgbClr val="FF0000"/>
                </a:solidFill>
              </a:rPr>
              <a:t>Specification :</a:t>
            </a:r>
          </a:p>
          <a:p>
            <a:pPr marL="401638" indent="-234950">
              <a:buFont typeface="Wingdings" pitchFamily="2" charset="2"/>
              <a:buChar char="Ø"/>
            </a:pPr>
            <a:r>
              <a:rPr lang="en-US" sz="3200" dirty="0" smtClean="0"/>
              <a:t> Consider a controller for traffic at the intersection of a main highway and a country road.</a:t>
            </a:r>
          </a:p>
          <a:p>
            <a:pPr marL="401638" indent="-234950">
              <a:buFont typeface="Wingdings" pitchFamily="2" charset="2"/>
              <a:buChar char="Ø"/>
            </a:pPr>
            <a:r>
              <a:rPr lang="en-US" sz="3200" dirty="0" smtClean="0"/>
              <a:t>The traffic signal for the main highway gets highest priority because cars are continuously present on the main highway. Thus, the main highway signal remains green by default.</a:t>
            </a:r>
          </a:p>
          <a:p>
            <a:pPr marL="401638" indent="-234950">
              <a:buFont typeface="Wingdings" pitchFamily="2" charset="2"/>
              <a:buChar char="Ø"/>
            </a:pPr>
            <a:r>
              <a:rPr lang="en-US" sz="3200" dirty="0" smtClean="0"/>
              <a:t>Occasionally, cars from the country road arrive at the traffic signal. The traffic signal for the country road must turn green only long enough to let the cars on the country road go.</a:t>
            </a:r>
          </a:p>
          <a:p>
            <a:pPr marL="401638" indent="-234950">
              <a:buFont typeface="Wingdings" pitchFamily="2" charset="2"/>
              <a:buChar char="Ø"/>
            </a:pPr>
            <a:r>
              <a:rPr lang="en-US" sz="3200" dirty="0" smtClean="0"/>
              <a:t>As soon as there are no cars on the country road, the country road traffic signal turns yellow and then red and the traffic signal on the main highway turns green again.</a:t>
            </a:r>
          </a:p>
          <a:p>
            <a:pPr marL="401638" indent="-234950">
              <a:buFont typeface="Wingdings" pitchFamily="2" charset="2"/>
              <a:buChar char="Ø"/>
            </a:pPr>
            <a:r>
              <a:rPr lang="en-US" sz="3200" dirty="0" smtClean="0"/>
              <a:t>There is a sensor to detect cars waiting on the country road. The sensor sends a signal X as input to the controller. X = 1 if there are cars on the country road; otherwise, X= 0.</a:t>
            </a:r>
          </a:p>
          <a:p>
            <a:pPr marL="401638" indent="-234950">
              <a:buFont typeface="Wingdings" pitchFamily="2" charset="2"/>
              <a:buChar char="Ø"/>
            </a:pPr>
            <a:r>
              <a:rPr lang="en-US" sz="3200" dirty="0" smtClean="0"/>
              <a:t>There are delays on transitions from S1 to S2, from S2 to S3, and from S4 to S0. The delays must be controllable.</a:t>
            </a:r>
            <a:endParaRPr lang="en-US" sz="3200" b="1" dirty="0" smtClean="0"/>
          </a:p>
          <a:p>
            <a:pPr>
              <a:buNone/>
            </a:pPr>
            <a:endParaRPr lang="en-US" dirty="0"/>
          </a:p>
        </p:txBody>
      </p:sp>
    </p:spTree>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685800" y="2819400"/>
            <a:ext cx="7772400" cy="715962"/>
          </a:xfrm>
        </p:spPr>
        <p:txBody>
          <a:bodyPr>
            <a:noAutofit/>
          </a:bodyPr>
          <a:lstStyle/>
          <a:p>
            <a:pPr algn="ctr"/>
            <a:r>
              <a:rPr lang="en-US" sz="9600" b="1" dirty="0" smtClean="0">
                <a:solidFill>
                  <a:srgbClr val="FF0000"/>
                </a:solidFill>
                <a:latin typeface="Old English Text MT" pitchFamily="66" charset="0"/>
              </a:rPr>
              <a:t>thanks</a:t>
            </a:r>
            <a:endParaRPr lang="en-US" sz="9600" dirty="0">
              <a:solidFill>
                <a:srgbClr val="FF0000"/>
              </a:solidFill>
              <a:latin typeface="Old English Text MT" pitchFamily="66"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1.png"/>
          <p:cNvPicPr>
            <a:picLocks noChangeAspect="1"/>
          </p:cNvPicPr>
          <p:nvPr/>
        </p:nvPicPr>
        <p:blipFill>
          <a:blip r:embed="rId2"/>
          <a:stretch>
            <a:fillRect/>
          </a:stretch>
        </p:blipFill>
        <p:spPr>
          <a:xfrm>
            <a:off x="228600" y="381000"/>
            <a:ext cx="8686800" cy="6248400"/>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2610</TotalTime>
  <Words>6790</Words>
  <Application>Microsoft Office PowerPoint</Application>
  <PresentationFormat>On-screen Show (4:3)</PresentationFormat>
  <Paragraphs>1162</Paragraphs>
  <Slides>85</Slides>
  <Notes>0</Notes>
  <HiddenSlides>0</HiddenSlides>
  <MMClips>0</MMClips>
  <ScaleCrop>false</ScaleCrop>
  <HeadingPairs>
    <vt:vector size="4" baseType="variant">
      <vt:variant>
        <vt:lpstr>Theme</vt:lpstr>
      </vt:variant>
      <vt:variant>
        <vt:i4>1</vt:i4>
      </vt:variant>
      <vt:variant>
        <vt:lpstr>Slide Titles</vt:lpstr>
      </vt:variant>
      <vt:variant>
        <vt:i4>85</vt:i4>
      </vt:variant>
    </vt:vector>
  </HeadingPairs>
  <TitlesOfParts>
    <vt:vector size="86" baseType="lpstr">
      <vt:lpstr>Equity</vt:lpstr>
      <vt:lpstr>Digital Design Crash Course</vt:lpstr>
      <vt:lpstr>Overview</vt:lpstr>
      <vt:lpstr>Quick Review</vt:lpstr>
      <vt:lpstr>Slide 4</vt:lpstr>
      <vt:lpstr>Slide 5</vt:lpstr>
      <vt:lpstr>Slide 6</vt:lpstr>
      <vt:lpstr>Design Methodologies</vt:lpstr>
      <vt:lpstr>Slide 8</vt:lpstr>
      <vt:lpstr>Slide 9</vt:lpstr>
      <vt:lpstr>Slide 10</vt:lpstr>
      <vt:lpstr>Slide 11</vt:lpstr>
      <vt:lpstr>Difference between C/C++ and HDL</vt:lpstr>
      <vt:lpstr>Slide 13</vt:lpstr>
      <vt:lpstr>Difference between C/C++ and HDL</vt:lpstr>
      <vt:lpstr>Difference between C/C++ and HDL</vt:lpstr>
      <vt:lpstr>Verilog HDL (HARDWARE DESCRIPTION LANGUAGE)</vt:lpstr>
      <vt:lpstr>Slide 17</vt:lpstr>
      <vt:lpstr>Module in Verilog</vt:lpstr>
      <vt:lpstr>Module in Verilog</vt:lpstr>
      <vt:lpstr>Module in Verilog</vt:lpstr>
      <vt:lpstr>Module in Verilog</vt:lpstr>
      <vt:lpstr>Module in Verilog</vt:lpstr>
      <vt:lpstr>Module in Verilog</vt:lpstr>
      <vt:lpstr>Parameterized Modules</vt:lpstr>
      <vt:lpstr>Parameterized Modules</vt:lpstr>
      <vt:lpstr>Parameterized Modules</vt:lpstr>
      <vt:lpstr>Data types</vt:lpstr>
      <vt:lpstr>Register Data Types</vt:lpstr>
      <vt:lpstr>Signal Values and Comments in Verilog</vt:lpstr>
      <vt:lpstr>Numbers in Verilog</vt:lpstr>
      <vt:lpstr>Verilog Operators</vt:lpstr>
      <vt:lpstr>Verilog Operators Cont’</vt:lpstr>
      <vt:lpstr>Abstraction levels of designs using Verilog</vt:lpstr>
      <vt:lpstr>Slide 34</vt:lpstr>
      <vt:lpstr>Gate Level Design</vt:lpstr>
      <vt:lpstr>Gate Level Design</vt:lpstr>
      <vt:lpstr>Gate Level Design</vt:lpstr>
      <vt:lpstr>Slide 38</vt:lpstr>
      <vt:lpstr>Register Transfer Level Design</vt:lpstr>
      <vt:lpstr>Slide 40</vt:lpstr>
      <vt:lpstr>Slide 41</vt:lpstr>
      <vt:lpstr>Slide 42</vt:lpstr>
      <vt:lpstr>Behavioral(Algorithmic) Level Design</vt:lpstr>
      <vt:lpstr>Behavioral(Algorithmic) Level Design</vt:lpstr>
      <vt:lpstr>Behavioral(Algorithmic) Level Design</vt:lpstr>
      <vt:lpstr>Behavioral(Algorithmic) Level Design</vt:lpstr>
      <vt:lpstr>Behavioral(Algorithmic) Level Design</vt:lpstr>
      <vt:lpstr>Slide 48</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Behavioral(Algorithmic) Level Design</vt:lpstr>
      <vt:lpstr>Slide 64</vt:lpstr>
      <vt:lpstr>Behavioral(Algorithmic) Level Design</vt:lpstr>
      <vt:lpstr>Slide 66</vt:lpstr>
      <vt:lpstr>Slide 67</vt:lpstr>
      <vt:lpstr>Behavioral(Algorithmic) Level Design</vt:lpstr>
      <vt:lpstr>FSM Using Verilog</vt:lpstr>
      <vt:lpstr>FSM Using Verilog</vt:lpstr>
      <vt:lpstr>FSM Using Verilog</vt:lpstr>
      <vt:lpstr>FSM Using Verilog</vt:lpstr>
      <vt:lpstr>FSM Using Verilog</vt:lpstr>
      <vt:lpstr>FSM Using Verilog</vt:lpstr>
      <vt:lpstr>Memories</vt:lpstr>
      <vt:lpstr>Slide 76</vt:lpstr>
      <vt:lpstr>Memories</vt:lpstr>
      <vt:lpstr>Modeling of Single Port RAM using Verilog</vt:lpstr>
      <vt:lpstr>Modeling of Synchronous ROM using Verilog</vt:lpstr>
      <vt:lpstr>Modeling of Synchronous FIFO using Verilog</vt:lpstr>
      <vt:lpstr>Block Interface</vt:lpstr>
      <vt:lpstr>Slide 82</vt:lpstr>
      <vt:lpstr>Slide 83</vt:lpstr>
      <vt:lpstr>Slide 84</vt:lpstr>
      <vt:lpstr>thanks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Design Crash Course</dc:title>
  <dc:creator>Mohamed Rayan</dc:creator>
  <cp:lastModifiedBy>Mohamed Rayan</cp:lastModifiedBy>
  <cp:revision>602</cp:revision>
  <dcterms:created xsi:type="dcterms:W3CDTF">2014-01-29T11:40:17Z</dcterms:created>
  <dcterms:modified xsi:type="dcterms:W3CDTF">2014-02-22T10:42:48Z</dcterms:modified>
</cp:coreProperties>
</file>