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7"/>
  </p:notesMasterIdLst>
  <p:handoutMasterIdLst>
    <p:handoutMasterId r:id="rId98"/>
  </p:handoutMasterIdLst>
  <p:sldIdLst>
    <p:sldId id="256" r:id="rId6"/>
    <p:sldId id="468" r:id="rId7"/>
    <p:sldId id="449" r:id="rId8"/>
    <p:sldId id="453" r:id="rId9"/>
    <p:sldId id="450" r:id="rId10"/>
    <p:sldId id="516" r:id="rId11"/>
    <p:sldId id="451" r:id="rId12"/>
    <p:sldId id="548" r:id="rId13"/>
    <p:sldId id="549" r:id="rId14"/>
    <p:sldId id="547" r:id="rId15"/>
    <p:sldId id="452" r:id="rId16"/>
    <p:sldId id="454" r:id="rId17"/>
    <p:sldId id="455" r:id="rId18"/>
    <p:sldId id="520" r:id="rId19"/>
    <p:sldId id="456" r:id="rId20"/>
    <p:sldId id="462" r:id="rId21"/>
    <p:sldId id="522" r:id="rId22"/>
    <p:sldId id="459" r:id="rId23"/>
    <p:sldId id="461" r:id="rId24"/>
    <p:sldId id="463" r:id="rId25"/>
    <p:sldId id="517" r:id="rId26"/>
    <p:sldId id="518" r:id="rId27"/>
    <p:sldId id="470" r:id="rId28"/>
    <p:sldId id="471" r:id="rId29"/>
    <p:sldId id="469" r:id="rId30"/>
    <p:sldId id="539" r:id="rId31"/>
    <p:sldId id="541" r:id="rId32"/>
    <p:sldId id="546" r:id="rId33"/>
    <p:sldId id="544" r:id="rId34"/>
    <p:sldId id="545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83" r:id="rId56"/>
    <p:sldId id="441" r:id="rId57"/>
    <p:sldId id="473" r:id="rId58"/>
    <p:sldId id="472" r:id="rId59"/>
    <p:sldId id="475" r:id="rId60"/>
    <p:sldId id="480" r:id="rId61"/>
    <p:sldId id="481" r:id="rId62"/>
    <p:sldId id="482" r:id="rId63"/>
    <p:sldId id="526" r:id="rId64"/>
    <p:sldId id="474" r:id="rId65"/>
    <p:sldId id="442" r:id="rId66"/>
    <p:sldId id="528" r:id="rId67"/>
    <p:sldId id="530" r:id="rId68"/>
    <p:sldId id="444" r:id="rId69"/>
    <p:sldId id="488" r:id="rId70"/>
    <p:sldId id="490" r:id="rId71"/>
    <p:sldId id="492" r:id="rId72"/>
    <p:sldId id="484" r:id="rId73"/>
    <p:sldId id="493" r:id="rId74"/>
    <p:sldId id="494" r:id="rId75"/>
    <p:sldId id="533" r:id="rId76"/>
    <p:sldId id="496" r:id="rId77"/>
    <p:sldId id="498" r:id="rId78"/>
    <p:sldId id="500" r:id="rId79"/>
    <p:sldId id="502" r:id="rId80"/>
    <p:sldId id="504" r:id="rId81"/>
    <p:sldId id="505" r:id="rId82"/>
    <p:sldId id="507" r:id="rId83"/>
    <p:sldId id="508" r:id="rId84"/>
    <p:sldId id="510" r:id="rId85"/>
    <p:sldId id="514" r:id="rId86"/>
    <p:sldId id="512" r:id="rId87"/>
    <p:sldId id="495" r:id="rId88"/>
    <p:sldId id="524" r:id="rId89"/>
    <p:sldId id="535" r:id="rId90"/>
    <p:sldId id="487" r:id="rId91"/>
    <p:sldId id="538" r:id="rId92"/>
    <p:sldId id="537" r:id="rId93"/>
    <p:sldId id="550" r:id="rId94"/>
    <p:sldId id="551" r:id="rId95"/>
    <p:sldId id="552" r:id="rId9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94660" autoAdjust="0"/>
  </p:normalViewPr>
  <p:slideViewPr>
    <p:cSldViewPr>
      <p:cViewPr>
        <p:scale>
          <a:sx n="75" d="100"/>
          <a:sy n="75" d="100"/>
        </p:scale>
        <p:origin x="-2190" y="-1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39B3-3F86-464C-AD52-4C8E8D1A8CEF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362F-8E5B-436D-B2E4-DB7BA9138D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CE09-9ECD-49EF-AF45-E6F2F88FB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DA39-B701-4013-BEA5-4A5743C778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035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43300"/>
            <a:ext cx="9144000" cy="10287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429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50" y="234588"/>
            <a:ext cx="2306550" cy="2366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5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4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45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90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92" y="781788"/>
            <a:ext cx="1932416" cy="1866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923794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66744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552444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9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14500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Section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457450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234315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1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4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Opt.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8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5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8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12420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7327" y="4735846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schemeClr val="bg1"/>
                </a:solidFill>
              </a:rPr>
              <a:t>‹N°›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4735846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FC385D-3427-4BE1-B6EF-FCAEDE0FE2E6}" type="datetime1">
              <a:rPr lang="en-US" sz="1000" smtClean="0">
                <a:solidFill>
                  <a:schemeClr val="bg1"/>
                </a:solidFill>
              </a:rPr>
              <a:t>6/29/2017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2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49" r:id="rId3"/>
    <p:sldLayoutId id="2147483650" r:id="rId4"/>
    <p:sldLayoutId id="2147483665" r:id="rId5"/>
    <p:sldLayoutId id="2147483652" r:id="rId6"/>
    <p:sldLayoutId id="2147483666" r:id="rId7"/>
    <p:sldLayoutId id="2147483664" r:id="rId8"/>
    <p:sldLayoutId id="2147483667" r:id="rId9"/>
    <p:sldLayoutId id="2147483657" r:id="rId10"/>
    <p:sldLayoutId id="214748366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i="0" kern="1200" baseline="0">
          <a:solidFill>
            <a:schemeClr val="accent6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accent6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Digital Flow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Verilog</a:t>
            </a:r>
            <a:r>
              <a:rPr lang="fr-FR" dirty="0" smtClean="0"/>
              <a:t> basics</a:t>
            </a:r>
          </a:p>
          <a:p>
            <a:r>
              <a:rPr lang="en-US" sz="1700" dirty="0" smtClean="0"/>
              <a:t>Patrice </a:t>
            </a:r>
            <a:r>
              <a:rPr lang="en-US" sz="1700" dirty="0" err="1" smtClean="0"/>
              <a:t>Delpy</a:t>
            </a:r>
            <a:r>
              <a:rPr lang="en-US" sz="1700" dirty="0" smtClean="0"/>
              <a:t> 2017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752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4800" y="819150"/>
            <a:ext cx="8534400" cy="3394472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All HDLs share common features:</a:t>
            </a:r>
          </a:p>
          <a:p>
            <a:pPr lvl="1"/>
            <a:r>
              <a:rPr lang="en-US" sz="8000" dirty="0" smtClean="0"/>
              <a:t>Contains </a:t>
            </a:r>
            <a:r>
              <a:rPr lang="en-US" sz="8000" dirty="0"/>
              <a:t>both low-level and high-level </a:t>
            </a:r>
            <a:r>
              <a:rPr lang="en-US" sz="8000" dirty="0" smtClean="0"/>
              <a:t> constructs to modeling hardware </a:t>
            </a:r>
            <a:r>
              <a:rPr lang="en-US" sz="8000" dirty="0"/>
              <a:t>at multiple levels of </a:t>
            </a:r>
            <a:r>
              <a:rPr lang="en-US" sz="8000" dirty="0" smtClean="0"/>
              <a:t>abstraction</a:t>
            </a:r>
          </a:p>
          <a:p>
            <a:pPr lvl="1"/>
            <a:r>
              <a:rPr lang="en-US" sz="8000" dirty="0" smtClean="0"/>
              <a:t>An </a:t>
            </a:r>
            <a:r>
              <a:rPr lang="en-US" sz="8000" dirty="0"/>
              <a:t>HDL permits you to describe the timing characteristics and requirements of </a:t>
            </a:r>
            <a:r>
              <a:rPr lang="en-US" sz="8000" dirty="0" smtClean="0"/>
              <a:t>the </a:t>
            </a:r>
            <a:r>
              <a:rPr lang="fr-FR" sz="8000" dirty="0" smtClean="0"/>
              <a:t>hardware</a:t>
            </a:r>
          </a:p>
          <a:p>
            <a:pPr lvl="1"/>
            <a:r>
              <a:rPr lang="en-US" sz="8000" dirty="0"/>
              <a:t>you can express the concurrency of the hardware </a:t>
            </a:r>
            <a:r>
              <a:rPr lang="en-US" sz="8000" dirty="0" smtClean="0"/>
              <a:t>operation</a:t>
            </a:r>
          </a:p>
          <a:p>
            <a:pPr lvl="1"/>
            <a:endParaRPr lang="en-US" sz="6200" dirty="0" smtClean="0"/>
          </a:p>
          <a:p>
            <a:pPr marL="0" indent="0">
              <a:buNone/>
            </a:pPr>
            <a:r>
              <a:rPr lang="en-US" sz="8000" dirty="0" smtClean="0"/>
              <a:t>Software </a:t>
            </a:r>
            <a:r>
              <a:rPr lang="en-US" sz="8000" dirty="0"/>
              <a:t>programming languages typically have no concept of </a:t>
            </a:r>
            <a:r>
              <a:rPr lang="en-US" sz="8000" dirty="0" smtClean="0"/>
              <a:t>time, </a:t>
            </a:r>
            <a:r>
              <a:rPr lang="fr-FR" sz="8000" dirty="0"/>
              <a:t>In hardware, </a:t>
            </a:r>
            <a:r>
              <a:rPr lang="fr-FR" sz="8000" dirty="0" err="1"/>
              <a:t>there</a:t>
            </a:r>
            <a:r>
              <a:rPr lang="fr-FR" sz="8000" dirty="0"/>
              <a:t> </a:t>
            </a:r>
            <a:r>
              <a:rPr lang="fr-FR" sz="8000" dirty="0" smtClean="0"/>
              <a:t>are </a:t>
            </a:r>
            <a:r>
              <a:rPr lang="en-US" sz="8000" dirty="0" smtClean="0"/>
              <a:t>delays </a:t>
            </a:r>
            <a:r>
              <a:rPr lang="en-US" sz="8000" dirty="0"/>
              <a:t>associated with going from an input to an output. An HDL allows you to model </a:t>
            </a:r>
            <a:r>
              <a:rPr lang="en-US" sz="8000" dirty="0" smtClean="0"/>
              <a:t>these delays </a:t>
            </a:r>
            <a:r>
              <a:rPr lang="en-US" sz="8000" dirty="0"/>
              <a:t>because it has a concept of time</a:t>
            </a:r>
            <a:r>
              <a:rPr lang="en-US" sz="8000" dirty="0" smtClean="0"/>
              <a:t>.</a:t>
            </a:r>
            <a:endParaRPr lang="en-US" sz="8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HDL ? (II)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70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More and more transistors can fit on a chip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larger designs!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at transistor/gate level for large designs: hard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designs need to go to production </a:t>
            </a:r>
            <a:r>
              <a:rPr lang="en-US" dirty="0" smtClean="0"/>
              <a:t>quickly</a:t>
            </a:r>
          </a:p>
          <a:p>
            <a:pPr lvl="1"/>
            <a:r>
              <a:rPr lang="en-US" altLang="zh-TW" dirty="0"/>
              <a:t>Reduce cost and time</a:t>
            </a:r>
          </a:p>
          <a:p>
            <a:endParaRPr lang="en-US" dirty="0"/>
          </a:p>
          <a:p>
            <a:r>
              <a:rPr lang="en-US" dirty="0"/>
              <a:t>Abstract large hardware designs!</a:t>
            </a:r>
          </a:p>
          <a:p>
            <a:pPr lvl="1"/>
            <a:r>
              <a:rPr lang="en-US" dirty="0" smtClean="0"/>
              <a:t>Describe </a:t>
            </a:r>
            <a:r>
              <a:rPr lang="en-US" dirty="0"/>
              <a:t>what you need the hardware to do</a:t>
            </a:r>
          </a:p>
          <a:p>
            <a:pPr lvl="1"/>
            <a:r>
              <a:rPr lang="en-US" dirty="0" smtClean="0"/>
              <a:t>Tools </a:t>
            </a:r>
            <a:r>
              <a:rPr lang="en-US" dirty="0"/>
              <a:t>then design the hardware for </a:t>
            </a:r>
            <a:r>
              <a:rPr lang="en-US" dirty="0" smtClean="0"/>
              <a:t>you</a:t>
            </a:r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use an HDL (I)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8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1000" y="971550"/>
            <a:ext cx="85344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Simplified &amp; faster </a:t>
            </a:r>
            <a:r>
              <a:rPr lang="en-US" dirty="0" smtClean="0"/>
              <a:t>design </a:t>
            </a:r>
            <a:r>
              <a:rPr lang="en-US" dirty="0" smtClean="0"/>
              <a:t>process </a:t>
            </a:r>
          </a:p>
          <a:p>
            <a:pPr lvl="1"/>
            <a:r>
              <a:rPr lang="en-US" dirty="0" smtClean="0"/>
              <a:t>Tradeoff : smaller, faster and lower power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Reduce </a:t>
            </a:r>
            <a:r>
              <a:rPr lang="en-US" dirty="0"/>
              <a:t>the time spent </a:t>
            </a:r>
            <a:r>
              <a:rPr lang="en-US" dirty="0" smtClean="0"/>
              <a:t>to debugging </a:t>
            </a:r>
            <a:r>
              <a:rPr lang="en-US" dirty="0"/>
              <a:t>the design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errors still possible, but in fewer places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/>
              <a:t>easier to find and fix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reuse design to target different technologies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manually change all transistors for rule change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Why</a:t>
            </a:r>
            <a:r>
              <a:rPr lang="fr-FR" dirty="0"/>
              <a:t> use an HDL (</a:t>
            </a:r>
            <a:r>
              <a:rPr lang="fr-FR" dirty="0" smtClean="0"/>
              <a:t>II)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6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Are </a:t>
            </a:r>
            <a:r>
              <a:rPr lang="fr-FR" dirty="0" err="1"/>
              <a:t>highly</a:t>
            </a:r>
            <a:r>
              <a:rPr lang="fr-FR" dirty="0"/>
              <a:t> portable (</a:t>
            </a:r>
            <a:r>
              <a:rPr lang="fr-FR" dirty="0" err="1"/>
              <a:t>text</a:t>
            </a:r>
            <a:r>
              <a:rPr lang="fr-FR" dirty="0"/>
              <a:t>)</a:t>
            </a:r>
          </a:p>
          <a:p>
            <a:r>
              <a:rPr lang="fr-FR" dirty="0" err="1" smtClean="0"/>
              <a:t>Describe</a:t>
            </a:r>
            <a:r>
              <a:rPr lang="fr-FR" dirty="0" smtClean="0"/>
              <a:t> </a:t>
            </a:r>
            <a:r>
              <a:rPr lang="fr-FR" dirty="0"/>
              <a:t>multiple </a:t>
            </a:r>
            <a:r>
              <a:rPr lang="fr-FR" dirty="0" err="1"/>
              <a:t>levels</a:t>
            </a:r>
            <a:r>
              <a:rPr lang="fr-FR" dirty="0"/>
              <a:t> of abstraction</a:t>
            </a:r>
          </a:p>
          <a:p>
            <a:r>
              <a:rPr lang="fr-FR" dirty="0" err="1" smtClean="0"/>
              <a:t>Represent</a:t>
            </a:r>
            <a:r>
              <a:rPr lang="fr-FR" dirty="0" smtClean="0"/>
              <a:t> </a:t>
            </a:r>
            <a:r>
              <a:rPr lang="fr-FR" dirty="0" err="1"/>
              <a:t>parallelism</a:t>
            </a:r>
            <a:endParaRPr lang="fr-FR" dirty="0"/>
          </a:p>
          <a:p>
            <a:r>
              <a:rPr lang="fr-FR" dirty="0" err="1" smtClean="0"/>
              <a:t>Provides</a:t>
            </a:r>
            <a:r>
              <a:rPr lang="fr-FR" dirty="0" smtClean="0"/>
              <a:t> </a:t>
            </a:r>
            <a:r>
              <a:rPr lang="fr-FR" dirty="0" err="1"/>
              <a:t>many</a:t>
            </a:r>
            <a:r>
              <a:rPr lang="fr-FR" dirty="0"/>
              <a:t> descriptive </a:t>
            </a:r>
            <a:r>
              <a:rPr lang="fr-FR" dirty="0" smtClean="0"/>
              <a:t>styles </a:t>
            </a:r>
            <a:r>
              <a:rPr lang="fr-FR" dirty="0" err="1" smtClean="0"/>
              <a:t>levels</a:t>
            </a:r>
            <a:endParaRPr lang="fr-FR" dirty="0" smtClean="0"/>
          </a:p>
          <a:p>
            <a:pPr lvl="1"/>
            <a:r>
              <a:rPr lang="fr-FR" dirty="0" smtClean="0"/>
              <a:t>Structural (</a:t>
            </a:r>
            <a:r>
              <a:rPr lang="fr-FR" dirty="0" err="1" smtClean="0"/>
              <a:t>gate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err="1" smtClean="0"/>
              <a:t>Register</a:t>
            </a:r>
            <a:r>
              <a:rPr lang="fr-FR" dirty="0" smtClean="0"/>
              <a:t> </a:t>
            </a:r>
            <a:r>
              <a:rPr lang="fr-FR" dirty="0"/>
              <a:t>Transfer </a:t>
            </a:r>
            <a:r>
              <a:rPr lang="fr-FR" dirty="0" err="1"/>
              <a:t>Level</a:t>
            </a:r>
            <a:r>
              <a:rPr lang="fr-FR" dirty="0"/>
              <a:t> (RTL)</a:t>
            </a:r>
          </a:p>
          <a:p>
            <a:pPr lvl="1"/>
            <a:r>
              <a:rPr lang="fr-FR" dirty="0" err="1" smtClean="0"/>
              <a:t>Behavioral</a:t>
            </a:r>
            <a:endParaRPr lang="fr-FR" dirty="0"/>
          </a:p>
          <a:p>
            <a:r>
              <a:rPr lang="fr-FR" dirty="0" smtClean="0"/>
              <a:t>Serve </a:t>
            </a:r>
            <a:r>
              <a:rPr lang="fr-FR" dirty="0"/>
              <a:t>as input for </a:t>
            </a:r>
            <a:r>
              <a:rPr lang="fr-FR" dirty="0" err="1"/>
              <a:t>synthesis</a:t>
            </a:r>
            <a:r>
              <a:rPr lang="fr-FR" dirty="0"/>
              <a:t> </a:t>
            </a:r>
            <a:r>
              <a:rPr lang="fr-FR" dirty="0" err="1"/>
              <a:t>tools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Important HDL </a:t>
            </a:r>
            <a:r>
              <a:rPr lang="fr-FR" dirty="0" err="1" smtClean="0"/>
              <a:t>features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2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7750"/>
            <a:ext cx="86868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Verilog </a:t>
            </a:r>
            <a:r>
              <a:rPr lang="en-US" dirty="0"/>
              <a:t>HDL allows a hardware designer </a:t>
            </a:r>
            <a:r>
              <a:rPr lang="en-US" dirty="0" smtClean="0"/>
              <a:t>to describer </a:t>
            </a:r>
            <a:r>
              <a:rPr lang="en-US" dirty="0"/>
              <a:t>designs at a high level of </a:t>
            </a:r>
            <a:r>
              <a:rPr lang="en-US" dirty="0" smtClean="0"/>
              <a:t>abstraction</a:t>
            </a:r>
          </a:p>
          <a:p>
            <a:r>
              <a:rPr lang="en-US" dirty="0"/>
              <a:t>Allow </a:t>
            </a:r>
            <a:r>
              <a:rPr lang="en-US" dirty="0" smtClean="0"/>
              <a:t>to </a:t>
            </a:r>
            <a:r>
              <a:rPr lang="en-US" dirty="0"/>
              <a:t>separate behavior </a:t>
            </a:r>
            <a:r>
              <a:rPr lang="en-US" dirty="0" smtClean="0"/>
              <a:t>from implementation </a:t>
            </a:r>
            <a:r>
              <a:rPr lang="en-US" dirty="0"/>
              <a:t>at various levels of abstraction </a:t>
            </a:r>
            <a:endParaRPr lang="en-US" dirty="0" smtClean="0"/>
          </a:p>
          <a:p>
            <a:r>
              <a:rPr lang="en-US" altLang="fr-FR" dirty="0" smtClean="0"/>
              <a:t>Verilog programming </a:t>
            </a:r>
            <a:r>
              <a:rPr lang="en-US" altLang="fr-FR" dirty="0"/>
              <a:t>style is very similar to C </a:t>
            </a:r>
            <a:r>
              <a:rPr lang="en-US" altLang="fr-FR" dirty="0" smtClean="0"/>
              <a:t>language</a:t>
            </a:r>
          </a:p>
          <a:p>
            <a:r>
              <a:rPr lang="en-US" dirty="0" smtClean="0"/>
              <a:t>Verilog </a:t>
            </a:r>
            <a:r>
              <a:rPr lang="en-US" dirty="0"/>
              <a:t>is easier to learn and use than </a:t>
            </a:r>
            <a:r>
              <a:rPr lang="en-US" dirty="0" smtClean="0"/>
              <a:t>VHDL</a:t>
            </a:r>
          </a:p>
          <a:p>
            <a:r>
              <a:rPr lang="en-US" dirty="0"/>
              <a:t>Hardware description languages are an essential part of modern digital design </a:t>
            </a:r>
          </a:p>
          <a:p>
            <a:pPr marL="342900" lvl="2" indent="-342900"/>
            <a:endParaRPr lang="en-US" altLang="fr-FR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Advantage</a:t>
            </a:r>
            <a:r>
              <a:rPr lang="fr-FR" dirty="0" smtClean="0"/>
              <a:t> of HDL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3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/>
          <a:lstStyle/>
          <a:p>
            <a:r>
              <a:rPr lang="en-US" dirty="0"/>
              <a:t>Once you can “think hardware”, you should be able </a:t>
            </a:r>
            <a:r>
              <a:rPr lang="en-US" dirty="0" smtClean="0"/>
              <a:t>to </a:t>
            </a:r>
            <a:r>
              <a:rPr lang="en-US" dirty="0"/>
              <a:t>use any HDL fairly quickly</a:t>
            </a:r>
          </a:p>
          <a:p>
            <a:r>
              <a:rPr lang="en-US" dirty="0"/>
              <a:t>Important:</a:t>
            </a:r>
          </a:p>
          <a:p>
            <a:pPr marL="0" indent="0">
              <a:buNone/>
            </a:pPr>
            <a:r>
              <a:rPr lang="en-US" dirty="0"/>
              <a:t>When describing circuits using an HDL, it’s critical to </a:t>
            </a:r>
            <a:r>
              <a:rPr lang="en-US" dirty="0">
                <a:solidFill>
                  <a:srgbClr val="FF0000"/>
                </a:solidFill>
              </a:rPr>
              <a:t>think of the hardware </a:t>
            </a:r>
            <a:r>
              <a:rPr lang="en-US" dirty="0"/>
              <a:t>the code should produce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Main </a:t>
            </a:r>
            <a:r>
              <a:rPr lang="fr-FR" dirty="0" err="1" smtClean="0"/>
              <a:t>rule</a:t>
            </a:r>
            <a:r>
              <a:rPr lang="fr-FR" dirty="0" smtClean="0"/>
              <a:t> in </a:t>
            </a:r>
            <a:r>
              <a:rPr lang="fr-FR" dirty="0"/>
              <a:t>HDL</a:t>
            </a:r>
          </a:p>
        </p:txBody>
      </p:sp>
    </p:spTree>
    <p:extLst>
      <p:ext uri="{BB962C8B-B14F-4D97-AF65-F5344CB8AC3E}">
        <p14:creationId xmlns:p14="http://schemas.microsoft.com/office/powerpoint/2010/main" val="5975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</a:t>
            </a:r>
            <a:r>
              <a:rPr lang="en-US" dirty="0" smtClean="0"/>
              <a:t>computer : </a:t>
            </a:r>
            <a:r>
              <a:rPr lang="en-US" dirty="0"/>
              <a:t>microprocessor </a:t>
            </a:r>
            <a:r>
              <a:rPr lang="en-US" dirty="0" smtClean="0"/>
              <a:t> execute instructions in order Sequentially</a:t>
            </a:r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don’t have timing control to control its operation because the next statement will not be executed till finishing execution of the current statement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Verilog </a:t>
            </a:r>
            <a:r>
              <a:rPr lang="en-US" dirty="0" smtClean="0"/>
              <a:t>describe Hardware, statements </a:t>
            </a:r>
            <a:r>
              <a:rPr lang="en-US" dirty="0"/>
              <a:t>in Verilog may have parallel </a:t>
            </a:r>
            <a:r>
              <a:rPr lang="en-US" dirty="0">
                <a:solidFill>
                  <a:srgbClr val="FF0000"/>
                </a:solidFill>
              </a:rPr>
              <a:t>“Concurrency”</a:t>
            </a:r>
            <a:r>
              <a:rPr lang="en-US" dirty="0"/>
              <a:t> or sequential execution or both. </a:t>
            </a:r>
          </a:p>
          <a:p>
            <a:r>
              <a:rPr lang="en-US" dirty="0"/>
              <a:t>In Verilog we have </a:t>
            </a:r>
            <a:r>
              <a:rPr lang="en-US" dirty="0">
                <a:solidFill>
                  <a:srgbClr val="FF0000"/>
                </a:solidFill>
              </a:rPr>
              <a:t>timing control </a:t>
            </a:r>
            <a:r>
              <a:rPr lang="en-US" dirty="0"/>
              <a:t>as we have gate delays and statements that may be executed in parallel.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HDL vs </a:t>
            </a:r>
            <a:r>
              <a:rPr lang="fr-FR" dirty="0" err="1" smtClean="0"/>
              <a:t>programming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0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394472"/>
          </a:xfrm>
        </p:spPr>
        <p:txBody>
          <a:bodyPr>
            <a:normAutofit/>
          </a:bodyPr>
          <a:lstStyle/>
          <a:p>
            <a:r>
              <a:rPr lang="en-US" sz="2600" dirty="0"/>
              <a:t>An HDL is </a:t>
            </a:r>
            <a:r>
              <a:rPr lang="en-US" sz="2600" dirty="0" smtClean="0"/>
              <a:t>NOT a Software </a:t>
            </a:r>
            <a:r>
              <a:rPr lang="en-US" sz="2600" dirty="0"/>
              <a:t>Programming </a:t>
            </a:r>
            <a:r>
              <a:rPr lang="en-US" sz="2600" dirty="0" smtClean="0"/>
              <a:t>Language (sequential)</a:t>
            </a:r>
          </a:p>
          <a:p>
            <a:r>
              <a:rPr lang="fr-FR" sz="2600" dirty="0"/>
              <a:t>Hardware, </a:t>
            </a:r>
            <a:r>
              <a:rPr lang="fr-FR" sz="2600" dirty="0" err="1"/>
              <a:t>unlike</a:t>
            </a:r>
            <a:r>
              <a:rPr lang="fr-FR" sz="2600" dirty="0"/>
              <a:t> software, </a:t>
            </a:r>
            <a:r>
              <a:rPr lang="fr-FR" sz="2600" dirty="0" err="1" smtClean="0"/>
              <a:t>behaves</a:t>
            </a:r>
            <a:r>
              <a:rPr lang="fr-FR" sz="2600" dirty="0" smtClean="0"/>
              <a:t> </a:t>
            </a:r>
            <a:r>
              <a:rPr lang="fr-FR" sz="2600" dirty="0" err="1" smtClean="0"/>
              <a:t>concurrently</a:t>
            </a:r>
            <a:r>
              <a:rPr lang="fr-FR" sz="2600" dirty="0"/>
              <a:t>: a lot of </a:t>
            </a:r>
            <a:r>
              <a:rPr lang="fr-FR" sz="2600" dirty="0" err="1">
                <a:solidFill>
                  <a:srgbClr val="FF0000"/>
                </a:solidFill>
              </a:rPr>
              <a:t>parallel</a:t>
            </a:r>
            <a:r>
              <a:rPr lang="fr-FR" sz="2600" dirty="0">
                <a:solidFill>
                  <a:srgbClr val="FF0000"/>
                </a:solidFill>
              </a:rPr>
              <a:t> </a:t>
            </a:r>
            <a:r>
              <a:rPr lang="fr-FR" sz="2600" dirty="0" err="1">
                <a:solidFill>
                  <a:srgbClr val="FF0000"/>
                </a:solidFill>
              </a:rPr>
              <a:t>process</a:t>
            </a:r>
            <a:r>
              <a:rPr lang="fr-FR" sz="2600" dirty="0"/>
              <a:t> </a:t>
            </a:r>
            <a:r>
              <a:rPr lang="fr-FR" sz="2600" dirty="0" err="1"/>
              <a:t>occur</a:t>
            </a:r>
            <a:r>
              <a:rPr lang="fr-FR" sz="2600" dirty="0"/>
              <a:t> at the </a:t>
            </a:r>
            <a:r>
              <a:rPr lang="fr-FR" sz="2600" dirty="0" err="1"/>
              <a:t>same</a:t>
            </a:r>
            <a:r>
              <a:rPr lang="fr-FR" sz="2600" dirty="0"/>
              <a:t> time </a:t>
            </a:r>
            <a:endParaRPr lang="fr-FR" sz="2600" dirty="0" smtClean="0"/>
          </a:p>
          <a:p>
            <a:r>
              <a:rPr lang="en-US" sz="2600" dirty="0" smtClean="0"/>
              <a:t>=&gt; key </a:t>
            </a:r>
            <a:r>
              <a:rPr lang="en-US" sz="2600" dirty="0"/>
              <a:t>difference from C: explicit notion of </a:t>
            </a:r>
            <a:r>
              <a:rPr lang="en-US" sz="2600" dirty="0" smtClean="0"/>
              <a:t>time</a:t>
            </a:r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HDL </a:t>
            </a:r>
            <a:r>
              <a:rPr lang="fr-FR" dirty="0" err="1" smtClean="0"/>
              <a:t>specificity</a:t>
            </a:r>
            <a:r>
              <a:rPr lang="fr-FR" dirty="0"/>
              <a:t> : </a:t>
            </a:r>
            <a:r>
              <a:rPr lang="fr-FR" dirty="0" err="1"/>
              <a:t>modeling</a:t>
            </a:r>
            <a:r>
              <a:rPr lang="fr-FR" dirty="0"/>
              <a:t> </a:t>
            </a:r>
            <a:r>
              <a:rPr lang="fr-FR" dirty="0" err="1"/>
              <a:t>concurrency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9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HDL Main concept</a:t>
            </a:r>
            <a:endParaRPr lang="fr-F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5800" y="490537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l-GR" altLang="fr-FR" sz="2400" smtClean="0"/>
          </a:p>
          <a:p>
            <a:r>
              <a:rPr lang="el-GR" altLang="fr-FR" sz="2400" smtClean="0"/>
              <a:t>Procedural Statements</a:t>
            </a:r>
            <a:endParaRPr lang="el-GR" altLang="fr-FR" sz="240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648200" y="490537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l-GR" altLang="fr-FR" sz="2400" dirty="0" smtClean="0"/>
          </a:p>
          <a:p>
            <a:pPr>
              <a:buFontTx/>
              <a:buNone/>
            </a:pPr>
            <a:endParaRPr lang="el-GR" altLang="fr-FR" sz="2400" dirty="0" smtClean="0"/>
          </a:p>
          <a:p>
            <a:pPr>
              <a:buFontTx/>
              <a:buNone/>
            </a:pPr>
            <a:endParaRPr lang="el-GR" altLang="fr-FR" sz="2400" dirty="0" smtClean="0"/>
          </a:p>
          <a:p>
            <a:pPr>
              <a:buFontTx/>
              <a:buNone/>
            </a:pPr>
            <a:endParaRPr lang="el-GR" altLang="fr-FR" sz="2400" dirty="0" smtClean="0"/>
          </a:p>
          <a:p>
            <a:pPr>
              <a:buFontTx/>
              <a:buNone/>
            </a:pPr>
            <a:endParaRPr lang="el-GR" altLang="fr-FR" sz="2400" dirty="0" smtClean="0"/>
          </a:p>
          <a:p>
            <a:pPr>
              <a:buFontTx/>
              <a:buNone/>
            </a:pPr>
            <a:endParaRPr lang="el-GR" altLang="fr-FR" sz="2400" dirty="0" smtClean="0"/>
          </a:p>
          <a:p>
            <a:endParaRPr lang="fr-FR" altLang="fr-FR" sz="2400" dirty="0" smtClean="0"/>
          </a:p>
          <a:p>
            <a:r>
              <a:rPr lang="el-GR" altLang="fr-FR" sz="2400" dirty="0" smtClean="0"/>
              <a:t>Time</a:t>
            </a:r>
            <a:endParaRPr lang="el-GR" altLang="fr-FR" sz="2400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21818"/>
              </p:ext>
            </p:extLst>
          </p:nvPr>
        </p:nvGraphicFramePr>
        <p:xfrm>
          <a:off x="4572000" y="704850"/>
          <a:ext cx="43434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" name="Bitmap Image" r:id="rId3" imgW="2552529" imgH="1501317" progId="Paint.Picture">
                  <p:embed/>
                </p:oleObj>
              </mc:Choice>
              <mc:Fallback>
                <p:oleObj name="Bitmap Image" r:id="rId3" imgW="2552529" imgH="150131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04850"/>
                        <a:ext cx="43434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219748"/>
              </p:ext>
            </p:extLst>
          </p:nvPr>
        </p:nvGraphicFramePr>
        <p:xfrm>
          <a:off x="838200" y="2166937"/>
          <a:ext cx="37338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Bitmap Image" r:id="rId5" imgW="2057366" imgH="1264972" progId="Paint.Picture">
                  <p:embed/>
                </p:oleObj>
              </mc:Choice>
              <mc:Fallback>
                <p:oleObj name="Bitmap Image" r:id="rId5" imgW="2057366" imgH="126497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66937"/>
                        <a:ext cx="3733800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0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620" y="971550"/>
            <a:ext cx="6226180" cy="339407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5448" y="0"/>
            <a:ext cx="8683752" cy="5715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describe</a:t>
            </a:r>
            <a:r>
              <a:rPr lang="fr-FR" dirty="0" smtClean="0"/>
              <a:t> / </a:t>
            </a:r>
            <a:r>
              <a:rPr lang="fr-FR" dirty="0" err="1" smtClean="0"/>
              <a:t>specify</a:t>
            </a:r>
            <a:r>
              <a:rPr lang="fr-FR" dirty="0" smtClean="0"/>
              <a:t> digital circuits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" y="1809750"/>
            <a:ext cx="167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Differents</a:t>
            </a:r>
            <a:r>
              <a:rPr lang="fr-FR" b="1" dirty="0" smtClean="0"/>
              <a:t> </a:t>
            </a:r>
            <a:r>
              <a:rPr lang="fr-FR" b="1" dirty="0" err="1" smtClean="0"/>
              <a:t>ways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050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Basic Design </a:t>
            </a:r>
            <a:r>
              <a:rPr lang="fr-FR" dirty="0" err="1" smtClean="0"/>
              <a:t>Methodology</a:t>
            </a:r>
            <a:endParaRPr lang="fr-F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19200" y="666750"/>
            <a:ext cx="7086600" cy="3810000"/>
            <a:chOff x="624" y="720"/>
            <a:chExt cx="4656" cy="336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7280381">
              <a:off x="2879" y="673"/>
              <a:ext cx="268" cy="1034"/>
            </a:xfrm>
            <a:prstGeom prst="downArrow">
              <a:avLst>
                <a:gd name="adj1" fmla="val 35333"/>
                <a:gd name="adj2" fmla="val 5573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9026493">
              <a:off x="4080" y="1632"/>
              <a:ext cx="268" cy="1034"/>
            </a:xfrm>
            <a:prstGeom prst="downArrow">
              <a:avLst>
                <a:gd name="adj1" fmla="val 35333"/>
                <a:gd name="adj2" fmla="val 5573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rot="12573507" flipV="1">
              <a:off x="4080" y="2758"/>
              <a:ext cx="268" cy="1034"/>
            </a:xfrm>
            <a:prstGeom prst="downArrow">
              <a:avLst>
                <a:gd name="adj1" fmla="val 35333"/>
                <a:gd name="adj2" fmla="val 5573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7280381">
              <a:off x="3195" y="3169"/>
              <a:ext cx="268" cy="1034"/>
            </a:xfrm>
            <a:prstGeom prst="downArrow">
              <a:avLst>
                <a:gd name="adj1" fmla="val 35333"/>
                <a:gd name="adj2" fmla="val 5573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7280381">
              <a:off x="3099" y="1969"/>
              <a:ext cx="268" cy="1034"/>
            </a:xfrm>
            <a:prstGeom prst="downArrow">
              <a:avLst>
                <a:gd name="adj1" fmla="val 35333"/>
                <a:gd name="adj2" fmla="val 5573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864" y="768"/>
              <a:ext cx="1008" cy="3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fr-FR" sz="1800" i="0" dirty="0">
                  <a:solidFill>
                    <a:srgbClr val="FFFF00"/>
                  </a:solidFill>
                </a:rPr>
                <a:t>Requirements</a:t>
              </a:r>
              <a:endParaRPr lang="en-AU" altLang="fr-FR" sz="1800" i="0" dirty="0">
                <a:solidFill>
                  <a:srgbClr val="FFFF00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64" y="1344"/>
              <a:ext cx="720" cy="3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AU" altLang="fr-FR" sz="1800"/>
                <a:t>Simulate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920" y="1344"/>
              <a:ext cx="1008" cy="336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fr-FR" sz="1800" i="0"/>
                <a:t>RTL Model</a:t>
              </a:r>
              <a:endParaRPr lang="en-AU" altLang="fr-FR" sz="1800" i="0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2928" y="1392"/>
              <a:ext cx="336" cy="240"/>
            </a:xfrm>
            <a:prstGeom prst="rightArrow">
              <a:avLst>
                <a:gd name="adj1" fmla="val 45000"/>
                <a:gd name="adj2" fmla="val 4750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2304" y="1680"/>
              <a:ext cx="240" cy="240"/>
            </a:xfrm>
            <a:prstGeom prst="downArrow">
              <a:avLst>
                <a:gd name="adj1" fmla="val 45000"/>
                <a:gd name="adj2" fmla="val 3906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1920" y="2496"/>
              <a:ext cx="1008" cy="384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fr-FR" sz="1800" i="0"/>
                <a:t>Gate-level</a:t>
              </a:r>
              <a:br>
                <a:rPr lang="en-US" altLang="fr-FR" sz="1800" i="0"/>
              </a:br>
              <a:r>
                <a:rPr lang="en-US" altLang="fr-FR" sz="1800" i="0"/>
                <a:t>Model</a:t>
              </a:r>
              <a:endParaRPr lang="en-AU" altLang="fr-FR" sz="1800" i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064" y="1920"/>
              <a:ext cx="720" cy="3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AU" altLang="fr-FR" sz="1800"/>
                <a:t>Synthesize</a:t>
              </a: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304" y="2256"/>
              <a:ext cx="240" cy="240"/>
            </a:xfrm>
            <a:prstGeom prst="downArrow">
              <a:avLst>
                <a:gd name="adj1" fmla="val 45000"/>
                <a:gd name="adj2" fmla="val 3906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264" y="2544"/>
              <a:ext cx="720" cy="3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AU" altLang="fr-FR" sz="1800"/>
                <a:t>Simulate</a:t>
              </a: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2928" y="2592"/>
              <a:ext cx="336" cy="240"/>
            </a:xfrm>
            <a:prstGeom prst="rightArrow">
              <a:avLst>
                <a:gd name="adj1" fmla="val 45000"/>
                <a:gd name="adj2" fmla="val 4750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4320" y="2544"/>
              <a:ext cx="960" cy="336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fr-FR" sz="1800" i="0"/>
                <a:t>Test Bench</a:t>
              </a:r>
              <a:endParaRPr lang="en-AU" altLang="fr-FR" sz="1800" i="0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flipH="1">
              <a:off x="3984" y="2592"/>
              <a:ext cx="336" cy="240"/>
            </a:xfrm>
            <a:prstGeom prst="rightArrow">
              <a:avLst>
                <a:gd name="adj1" fmla="val 45000"/>
                <a:gd name="adj2" fmla="val 4750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2304" y="2880"/>
              <a:ext cx="240" cy="240"/>
            </a:xfrm>
            <a:prstGeom prst="downArrow">
              <a:avLst>
                <a:gd name="adj1" fmla="val 45000"/>
                <a:gd name="adj2" fmla="val 3906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624" y="3072"/>
              <a:ext cx="1008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fr-FR" sz="1800" i="0" dirty="0">
                  <a:solidFill>
                    <a:srgbClr val="FFFF00"/>
                  </a:solidFill>
                </a:rPr>
                <a:t>ASIC or FPGA</a:t>
              </a:r>
              <a:endParaRPr lang="en-AU" altLang="fr-FR" sz="1800" i="0" dirty="0">
                <a:solidFill>
                  <a:srgbClr val="FFFF00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968" y="3120"/>
              <a:ext cx="912" cy="3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AU" altLang="fr-FR" sz="1800"/>
                <a:t>Place &amp; Route</a:t>
              </a:r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1872" y="816"/>
              <a:ext cx="432" cy="240"/>
            </a:xfrm>
            <a:prstGeom prst="rightArrow">
              <a:avLst>
                <a:gd name="adj1" fmla="val 45000"/>
                <a:gd name="adj2" fmla="val 610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flipH="1">
              <a:off x="1632" y="3168"/>
              <a:ext cx="336" cy="240"/>
            </a:xfrm>
            <a:prstGeom prst="rightArrow">
              <a:avLst>
                <a:gd name="adj1" fmla="val 45000"/>
                <a:gd name="adj2" fmla="val 4750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1920" y="3696"/>
              <a:ext cx="1008" cy="384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fr-FR" sz="1800" i="0"/>
                <a:t>Timing</a:t>
              </a:r>
              <a:br>
                <a:rPr lang="en-US" altLang="fr-FR" sz="1800" i="0"/>
              </a:br>
              <a:r>
                <a:rPr lang="en-US" altLang="fr-FR" sz="1800" i="0"/>
                <a:t>Model</a:t>
              </a:r>
              <a:endParaRPr lang="en-AU" altLang="fr-FR" sz="1800" i="0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2304" y="3456"/>
              <a:ext cx="240" cy="240"/>
            </a:xfrm>
            <a:prstGeom prst="downArrow">
              <a:avLst>
                <a:gd name="adj1" fmla="val 45000"/>
                <a:gd name="adj2" fmla="val 3906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264" y="3744"/>
              <a:ext cx="720" cy="3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AU" altLang="fr-FR" sz="1800" dirty="0"/>
                <a:t>Simulate</a:t>
              </a: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2928" y="3792"/>
              <a:ext cx="336" cy="240"/>
            </a:xfrm>
            <a:prstGeom prst="rightArrow">
              <a:avLst>
                <a:gd name="adj1" fmla="val 45000"/>
                <a:gd name="adj2" fmla="val 4750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2304" y="1104"/>
              <a:ext cx="240" cy="240"/>
            </a:xfrm>
            <a:prstGeom prst="downArrow">
              <a:avLst>
                <a:gd name="adj1" fmla="val 45000"/>
                <a:gd name="adj2" fmla="val 3906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2" name="Picture 31" descr="E:\HOM_HOUS\ELECT\H_HEL132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720"/>
              <a:ext cx="432" cy="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29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/>
              <a:t>Algorithmic</a:t>
            </a:r>
          </a:p>
          <a:p>
            <a:pPr lvl="1"/>
            <a:r>
              <a:rPr lang="en-US" altLang="zh-TW" dirty="0"/>
              <a:t>the function of the system</a:t>
            </a:r>
          </a:p>
          <a:p>
            <a:r>
              <a:rPr lang="en-US" altLang="zh-TW" dirty="0"/>
              <a:t>RTL</a:t>
            </a:r>
          </a:p>
          <a:p>
            <a:pPr lvl="1"/>
            <a:r>
              <a:rPr lang="en-US" altLang="zh-TW" dirty="0"/>
              <a:t>the data flow</a:t>
            </a:r>
          </a:p>
          <a:p>
            <a:pPr lvl="1"/>
            <a:r>
              <a:rPr lang="en-US" altLang="zh-TW" dirty="0"/>
              <a:t>the control signals</a:t>
            </a:r>
          </a:p>
          <a:p>
            <a:pPr lvl="1"/>
            <a:r>
              <a:rPr lang="en-US" altLang="zh-TW" dirty="0"/>
              <a:t>the storage element and clock</a:t>
            </a:r>
          </a:p>
          <a:p>
            <a:r>
              <a:rPr lang="en-US" altLang="zh-TW" dirty="0"/>
              <a:t>Gate</a:t>
            </a:r>
          </a:p>
          <a:p>
            <a:pPr lvl="1"/>
            <a:r>
              <a:rPr lang="en-US" altLang="zh-TW" dirty="0"/>
              <a:t>gate-level net-list</a:t>
            </a:r>
          </a:p>
          <a:p>
            <a:r>
              <a:rPr lang="en-US" altLang="zh-TW" dirty="0"/>
              <a:t>Switch </a:t>
            </a:r>
          </a:p>
          <a:p>
            <a:pPr lvl="1"/>
            <a:r>
              <a:rPr lang="en-US" altLang="zh-TW" dirty="0"/>
              <a:t>transistor-level net-list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Different Levels of Abstraction</a:t>
            </a:r>
            <a:endParaRPr lang="fr-FR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132387" y="1352550"/>
            <a:ext cx="2133600" cy="2286000"/>
            <a:chOff x="2208" y="1728"/>
            <a:chExt cx="1344" cy="144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208" y="1728"/>
              <a:ext cx="1344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l-GR" altLang="fr-FR"/>
                <a:t>Behavioral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208" y="2112"/>
              <a:ext cx="1344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l-GR" altLang="fr-FR"/>
                <a:t>RTL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08" y="2496"/>
              <a:ext cx="1344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l-GR" altLang="fr-FR" dirty="0" smtClean="0"/>
                <a:t>Gate</a:t>
              </a:r>
              <a:r>
                <a:rPr lang="fr-FR" altLang="fr-FR" dirty="0" smtClean="0"/>
                <a:t> (structural)</a:t>
              </a:r>
              <a:endParaRPr lang="el-GR" altLang="fr-FR" dirty="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208" y="2880"/>
              <a:ext cx="1344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l-GR" altLang="fr-FR"/>
                <a:t>Layout (VLSI)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7467600" y="1428750"/>
            <a:ext cx="1126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High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543800" y="2647950"/>
            <a:ext cx="107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6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•"/>
            </a:pPr>
            <a:r>
              <a:rPr lang="en-US" altLang="fr-FR" dirty="0"/>
              <a:t>Verilog HDL is for writing models of a system</a:t>
            </a:r>
          </a:p>
          <a:p>
            <a:pPr>
              <a:buFontTx/>
              <a:buChar char="•"/>
            </a:pPr>
            <a:r>
              <a:rPr lang="en-US" altLang="fr-FR" dirty="0"/>
              <a:t>Reasons for modeling</a:t>
            </a:r>
          </a:p>
          <a:p>
            <a:pPr lvl="1">
              <a:buFontTx/>
              <a:buChar char="–"/>
            </a:pPr>
            <a:r>
              <a:rPr lang="en-US" altLang="fr-FR" dirty="0"/>
              <a:t>requirements specification</a:t>
            </a:r>
          </a:p>
          <a:p>
            <a:pPr lvl="1">
              <a:buFontTx/>
              <a:buChar char="–"/>
            </a:pPr>
            <a:r>
              <a:rPr lang="en-US" altLang="fr-FR" dirty="0"/>
              <a:t>documentation</a:t>
            </a:r>
          </a:p>
          <a:p>
            <a:pPr lvl="1">
              <a:buFontTx/>
              <a:buChar char="–"/>
            </a:pPr>
            <a:r>
              <a:rPr lang="en-US" altLang="fr-FR" dirty="0"/>
              <a:t>testing using simulation</a:t>
            </a:r>
          </a:p>
          <a:p>
            <a:pPr lvl="1">
              <a:buFontTx/>
              <a:buChar char="–"/>
            </a:pPr>
            <a:r>
              <a:rPr lang="en-US" altLang="fr-FR" dirty="0"/>
              <a:t>formal verification</a:t>
            </a:r>
          </a:p>
          <a:p>
            <a:pPr lvl="1">
              <a:buFontTx/>
              <a:buChar char="–"/>
            </a:pPr>
            <a:r>
              <a:rPr lang="en-US" altLang="fr-FR" dirty="0"/>
              <a:t>synthesis</a:t>
            </a:r>
          </a:p>
          <a:p>
            <a:pPr>
              <a:buFontTx/>
              <a:buChar char="•"/>
            </a:pPr>
            <a:r>
              <a:rPr lang="en-US" altLang="fr-FR" dirty="0"/>
              <a:t>Goal</a:t>
            </a:r>
          </a:p>
          <a:p>
            <a:pPr lvl="1">
              <a:buFontTx/>
              <a:buChar char="–"/>
            </a:pPr>
            <a:r>
              <a:rPr lang="en-US" altLang="fr-FR" dirty="0"/>
              <a:t>most reliable design process, with minimum cost and time</a:t>
            </a:r>
          </a:p>
          <a:p>
            <a:pPr lvl="1">
              <a:buFontTx/>
              <a:buChar char="–"/>
            </a:pPr>
            <a:r>
              <a:rPr lang="en-US" altLang="fr-FR" dirty="0"/>
              <a:t>avoid design errors!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Modeling</a:t>
            </a:r>
            <a:r>
              <a:rPr lang="fr-FR" dirty="0"/>
              <a:t> digital </a:t>
            </a:r>
            <a:r>
              <a:rPr lang="fr-FR" dirty="0" err="1"/>
              <a:t>systems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1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dirty="0"/>
              <a:t>HDL model specifies the relationship between input signals and output signals</a:t>
            </a:r>
          </a:p>
          <a:p>
            <a:r>
              <a:rPr lang="en-US" altLang="fr-FR" dirty="0"/>
              <a:t>HDL uses special constructs to describe hardware concurrency, operation, parallel activity flow, time delays and waveforms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model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55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Espace réservé du contenu 1"/>
          <p:cNvSpPr>
            <a:spLocks noGrp="1"/>
          </p:cNvSpPr>
          <p:nvPr/>
        </p:nvSpPr>
        <p:spPr>
          <a:xfrm>
            <a:off x="457200" y="87451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Structural </a:t>
            </a:r>
          </a:p>
          <a:p>
            <a:pPr lvl="1"/>
            <a:r>
              <a:rPr lang="en-US" altLang="zh-TW" dirty="0" smtClean="0"/>
              <a:t>Describes the structure of the hardware</a:t>
            </a:r>
          </a:p>
          <a:p>
            <a:pPr lvl="1"/>
            <a:r>
              <a:rPr lang="en-US" altLang="zh-TW" dirty="0" smtClean="0"/>
              <a:t>netlist </a:t>
            </a:r>
            <a:r>
              <a:rPr lang="en-US" altLang="zh-TW" dirty="0"/>
              <a:t>using </a:t>
            </a:r>
            <a:r>
              <a:rPr lang="en-US" altLang="zh-TW" dirty="0" smtClean="0"/>
              <a:t>gates like schematic but using text</a:t>
            </a:r>
          </a:p>
          <a:p>
            <a:pPr lvl="1"/>
            <a:r>
              <a:rPr lang="en-US" altLang="zh-TW" dirty="0" smtClean="0"/>
              <a:t>Hard to write, hard to decode</a:t>
            </a:r>
            <a:endParaRPr lang="en-US" altLang="zh-TW" dirty="0"/>
          </a:p>
          <a:p>
            <a:pPr lvl="1"/>
            <a:r>
              <a:rPr lang="en-US" altLang="zh-TW" dirty="0"/>
              <a:t>continuous assignment using Verilog operators</a:t>
            </a:r>
          </a:p>
          <a:p>
            <a:r>
              <a:rPr lang="en-US" altLang="zh-TW" dirty="0" smtClean="0"/>
              <a:t>Behavioral (RTL)</a:t>
            </a:r>
          </a:p>
          <a:p>
            <a:pPr lvl="1"/>
            <a:r>
              <a:rPr lang="en-US" dirty="0" smtClean="0"/>
              <a:t>describes </a:t>
            </a:r>
            <a:r>
              <a:rPr lang="en-US" dirty="0"/>
              <a:t>what a component does, not how it does it </a:t>
            </a:r>
            <a:endParaRPr lang="en-US" dirty="0" smtClean="0"/>
          </a:p>
          <a:p>
            <a:pPr lvl="1"/>
            <a:r>
              <a:rPr lang="en-US" dirty="0"/>
              <a:t>what should be done in a module</a:t>
            </a:r>
          </a:p>
          <a:p>
            <a:pPr lvl="1"/>
            <a:r>
              <a:rPr lang="en-US" altLang="zh-TW" dirty="0" smtClean="0"/>
              <a:t>timing </a:t>
            </a:r>
            <a:r>
              <a:rPr lang="en-US" altLang="zh-TW" dirty="0"/>
              <a:t>controls and concurrency </a:t>
            </a:r>
          </a:p>
          <a:p>
            <a:pPr lvl="1"/>
            <a:r>
              <a:rPr lang="en-US" altLang="zh-TW" dirty="0"/>
              <a:t>procedural blocks (always and initial)</a:t>
            </a:r>
          </a:p>
          <a:p>
            <a:pPr lvl="1"/>
            <a:r>
              <a:rPr lang="en-US" altLang="zh-TW" dirty="0"/>
              <a:t>registers and latches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74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Espace réservé du contenu 1"/>
          <p:cNvSpPr>
            <a:spLocks noGrp="1"/>
          </p:cNvSpPr>
          <p:nvPr/>
        </p:nvSpPr>
        <p:spPr>
          <a:xfrm>
            <a:off x="457200" y="853677"/>
            <a:ext cx="8229600" cy="3851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Behavioural</a:t>
            </a:r>
            <a:r>
              <a:rPr lang="fr-FR" dirty="0" smtClean="0"/>
              <a:t> : high </a:t>
            </a:r>
            <a:r>
              <a:rPr lang="fr-FR" dirty="0" err="1" smtClean="0"/>
              <a:t>level</a:t>
            </a:r>
            <a:r>
              <a:rPr lang="fr-FR" dirty="0" smtClean="0"/>
              <a:t>,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describe</a:t>
            </a:r>
            <a:r>
              <a:rPr lang="fr-FR" dirty="0" smtClean="0"/>
              <a:t> the hardware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behave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reference</a:t>
            </a:r>
            <a:r>
              <a:rPr lang="fr-FR" dirty="0" smtClean="0"/>
              <a:t> to </a:t>
            </a:r>
            <a:r>
              <a:rPr lang="fr-FR" dirty="0" err="1" smtClean="0"/>
              <a:t>digitial</a:t>
            </a:r>
            <a:r>
              <a:rPr lang="fr-FR" dirty="0" smtClean="0"/>
              <a:t> hardware (</a:t>
            </a:r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Register</a:t>
            </a:r>
            <a:r>
              <a:rPr lang="fr-FR" dirty="0" smtClean="0"/>
              <a:t> – Transfert </a:t>
            </a:r>
            <a:r>
              <a:rPr lang="fr-FR" dirty="0" err="1" smtClean="0"/>
              <a:t>level</a:t>
            </a:r>
            <a:r>
              <a:rPr lang="fr-FR" dirty="0" smtClean="0"/>
              <a:t> (RTL) : Use </a:t>
            </a:r>
            <a:r>
              <a:rPr lang="fr-FR" dirty="0" err="1" smtClean="0"/>
              <a:t>registers</a:t>
            </a:r>
            <a:r>
              <a:rPr lang="fr-FR" dirty="0" smtClean="0"/>
              <a:t> and </a:t>
            </a:r>
            <a:r>
              <a:rPr lang="fr-FR" dirty="0" err="1" smtClean="0"/>
              <a:t>theres</a:t>
            </a:r>
            <a:r>
              <a:rPr lang="fr-FR" dirty="0" smtClean="0"/>
              <a:t> are </a:t>
            </a:r>
            <a:r>
              <a:rPr lang="fr-FR" dirty="0" err="1" smtClean="0"/>
              <a:t>synchronized</a:t>
            </a:r>
            <a:r>
              <a:rPr lang="fr-FR" dirty="0" smtClean="0"/>
              <a:t> by </a:t>
            </a:r>
            <a:r>
              <a:rPr lang="fr-FR" dirty="0" err="1" smtClean="0"/>
              <a:t>clock</a:t>
            </a:r>
            <a:r>
              <a:rPr lang="fr-FR" dirty="0" smtClean="0"/>
              <a:t> signal</a:t>
            </a:r>
          </a:p>
          <a:p>
            <a:r>
              <a:rPr lang="fr-FR" dirty="0" err="1" smtClean="0"/>
              <a:t>Gate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: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gate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descibed</a:t>
            </a:r>
            <a:r>
              <a:rPr lang="fr-FR" dirty="0" smtClean="0"/>
              <a:t> ans how </a:t>
            </a:r>
            <a:r>
              <a:rPr lang="fr-FR" dirty="0" err="1" smtClean="0"/>
              <a:t>these</a:t>
            </a:r>
            <a:r>
              <a:rPr lang="fr-FR" dirty="0" smtClean="0"/>
              <a:t> are </a:t>
            </a:r>
            <a:r>
              <a:rPr lang="fr-FR" dirty="0" err="1" smtClean="0"/>
              <a:t>connected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specified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6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One language, </a:t>
            </a:r>
            <a:r>
              <a:rPr lang="en-US" altLang="zh-TW" dirty="0" smtClean="0"/>
              <a:t>many coding style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275619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428750"/>
            <a:ext cx="2793600" cy="283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20941"/>
            <a:ext cx="2757600" cy="282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90600" y="97155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Structural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038600" y="971550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Dataflow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089544" y="971550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Behavioral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4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Modeling</a:t>
            </a:r>
            <a:r>
              <a:rPr lang="fr-FR" dirty="0"/>
              <a:t> Styles in </a:t>
            </a:r>
            <a:r>
              <a:rPr lang="fr-FR" dirty="0" err="1" smtClean="0"/>
              <a:t>Verilog</a:t>
            </a:r>
            <a:endParaRPr lang="fr-FR" dirty="0" smtClean="0"/>
          </a:p>
          <a:p>
            <a:pPr lvl="1"/>
            <a:r>
              <a:rPr lang="fr-FR" dirty="0" smtClean="0"/>
              <a:t>Structural </a:t>
            </a:r>
            <a:r>
              <a:rPr lang="fr-FR" dirty="0" err="1"/>
              <a:t>modeling</a:t>
            </a:r>
            <a:r>
              <a:rPr lang="fr-FR" dirty="0"/>
              <a:t> (</a:t>
            </a:r>
            <a:r>
              <a:rPr lang="fr-FR" dirty="0" err="1"/>
              <a:t>Gate-level</a:t>
            </a:r>
            <a:r>
              <a:rPr lang="fr-FR" dirty="0"/>
              <a:t>) </a:t>
            </a:r>
            <a:endParaRPr lang="fr-FR" dirty="0" smtClean="0"/>
          </a:p>
          <a:p>
            <a:pPr lvl="1"/>
            <a:r>
              <a:rPr lang="fr-FR" dirty="0" smtClean="0"/>
              <a:t></a:t>
            </a:r>
            <a:r>
              <a:rPr lang="fr-FR" dirty="0" err="1" smtClean="0"/>
              <a:t>Dataflow</a:t>
            </a:r>
            <a:r>
              <a:rPr lang="fr-FR" dirty="0" smtClean="0"/>
              <a:t> </a:t>
            </a:r>
            <a:r>
              <a:rPr lang="fr-FR" dirty="0" err="1" smtClean="0"/>
              <a:t>modeling</a:t>
            </a:r>
            <a:endParaRPr lang="fr-FR" dirty="0" smtClean="0"/>
          </a:p>
          <a:p>
            <a:pPr lvl="1"/>
            <a:r>
              <a:rPr lang="fr-FR" dirty="0" smtClean="0"/>
              <a:t></a:t>
            </a:r>
            <a:r>
              <a:rPr lang="fr-FR" dirty="0" err="1" smtClean="0"/>
              <a:t>Behavioral</a:t>
            </a:r>
            <a:r>
              <a:rPr lang="fr-FR" dirty="0" smtClean="0"/>
              <a:t> </a:t>
            </a:r>
            <a:r>
              <a:rPr lang="fr-FR" dirty="0" err="1"/>
              <a:t>modeling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Model styles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7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19150"/>
            <a:ext cx="9296400" cy="3394472"/>
          </a:xfrm>
        </p:spPr>
        <p:txBody>
          <a:bodyPr/>
          <a:lstStyle/>
          <a:p>
            <a:r>
              <a:rPr lang="en-US" dirty="0"/>
              <a:t>Describes </a:t>
            </a:r>
            <a:r>
              <a:rPr lang="en-US" dirty="0" smtClean="0"/>
              <a:t>the circuit </a:t>
            </a:r>
            <a:r>
              <a:rPr lang="en-US" dirty="0"/>
              <a:t>in terms </a:t>
            </a:r>
            <a:r>
              <a:rPr lang="en-US" dirty="0" smtClean="0"/>
              <a:t>of interconnections </a:t>
            </a:r>
            <a:r>
              <a:rPr lang="en-US" dirty="0"/>
              <a:t>of </a:t>
            </a:r>
            <a:r>
              <a:rPr lang="en-US" dirty="0" smtClean="0"/>
              <a:t>elementary logic cells (</a:t>
            </a:r>
            <a:r>
              <a:rPr lang="en-US" dirty="0"/>
              <a:t>ANDs, ORs, ...).</a:t>
            </a:r>
          </a:p>
          <a:p>
            <a:r>
              <a:rPr lang="fr-FR" dirty="0" err="1" smtClean="0"/>
              <a:t>Similar</a:t>
            </a:r>
            <a:r>
              <a:rPr lang="fr-FR" dirty="0" smtClean="0"/>
              <a:t> to </a:t>
            </a:r>
            <a:r>
              <a:rPr lang="fr-FR" dirty="0" err="1" smtClean="0"/>
              <a:t>schematic</a:t>
            </a:r>
            <a:r>
              <a:rPr lang="fr-FR" dirty="0" smtClean="0"/>
              <a:t> </a:t>
            </a:r>
            <a:r>
              <a:rPr lang="fr-FR" dirty="0" err="1" smtClean="0"/>
              <a:t>netlist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Gate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533400" y="1891609"/>
            <a:ext cx="4648200" cy="1975541"/>
            <a:chOff x="2667000" y="2424113"/>
            <a:chExt cx="4648200" cy="197554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724400" y="2500313"/>
              <a:ext cx="685800" cy="6096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293145" y="2652713"/>
              <a:ext cx="14312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5410200" y="2805113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724400" y="3414713"/>
              <a:ext cx="685800" cy="6096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293145" y="3611561"/>
              <a:ext cx="14312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5410200" y="3719513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5791200" y="2957517"/>
              <a:ext cx="685800" cy="609601"/>
              <a:chOff x="2688" y="1488"/>
              <a:chExt cx="432" cy="384"/>
            </a:xfrm>
          </p:grpSpPr>
          <p:sp>
            <p:nvSpPr>
              <p:cNvPr id="34" name="Arc 12"/>
              <p:cNvSpPr>
                <a:spLocks/>
              </p:cNvSpPr>
              <p:nvPr/>
            </p:nvSpPr>
            <p:spPr bwMode="auto">
              <a:xfrm>
                <a:off x="2688" y="1488"/>
                <a:ext cx="96" cy="3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54"/>
                  <a:gd name="T2" fmla="*/ 1413 w 21600"/>
                  <a:gd name="T3" fmla="*/ 43154 h 43154"/>
                  <a:gd name="T4" fmla="*/ 0 w 21600"/>
                  <a:gd name="T5" fmla="*/ 21600 h 4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5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80"/>
                      <a:pt x="12769" y="42409"/>
                      <a:pt x="1412" y="43153"/>
                    </a:cubicBezTo>
                  </a:path>
                  <a:path w="21600" h="4315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80"/>
                      <a:pt x="12769" y="42409"/>
                      <a:pt x="1412" y="4315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Arc 13"/>
              <p:cNvSpPr>
                <a:spLocks/>
              </p:cNvSpPr>
              <p:nvPr/>
            </p:nvSpPr>
            <p:spPr bwMode="auto">
              <a:xfrm>
                <a:off x="2688" y="1488"/>
                <a:ext cx="432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89"/>
                  <a:gd name="T2" fmla="*/ 700 w 21600"/>
                  <a:gd name="T3" fmla="*/ 43189 h 43189"/>
                  <a:gd name="T4" fmla="*/ 0 w 21600"/>
                  <a:gd name="T5" fmla="*/ 21600 h 43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8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56"/>
                      <a:pt x="12350" y="42810"/>
                      <a:pt x="699" y="43188"/>
                    </a:cubicBezTo>
                  </a:path>
                  <a:path w="21600" h="4318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56"/>
                      <a:pt x="12350" y="42810"/>
                      <a:pt x="699" y="4318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5638800" y="3109913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5638800" y="3414713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6477000" y="3262313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 rot="5400000">
              <a:off x="3771900" y="3600449"/>
              <a:ext cx="457200" cy="5334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436620" y="2949575"/>
              <a:ext cx="12877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267200" y="3790949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436620" y="2945448"/>
              <a:ext cx="0" cy="12646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5638800" y="3414713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5638800" y="2805113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2667000" y="2424113"/>
              <a:ext cx="685800" cy="380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kumimoji="0" lang="en-US" altLang="en-US" sz="2200" b="0" dirty="0" smtClean="0">
                  <a:latin typeface="Arial" charset="0"/>
                </a:rPr>
                <a:t>in1</a:t>
              </a:r>
              <a:endParaRPr kumimoji="0" lang="en-US" altLang="en-US" sz="2200" b="0" dirty="0">
                <a:latin typeface="Arial" charset="0"/>
              </a:endParaRP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2667000" y="3338513"/>
              <a:ext cx="685800" cy="380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kumimoji="0" lang="en-US" altLang="en-US" sz="2200" b="0" dirty="0" smtClean="0">
                  <a:latin typeface="Arial" charset="0"/>
                </a:rPr>
                <a:t>in2</a:t>
              </a:r>
              <a:endParaRPr kumimoji="0" lang="en-US" altLang="en-US" sz="2200" b="0" dirty="0">
                <a:latin typeface="Arial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6553200" y="2876550"/>
              <a:ext cx="762000" cy="380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kumimoji="0" lang="en-US" altLang="en-US" sz="2200" b="0" dirty="0" smtClean="0">
                  <a:latin typeface="Arial" charset="0"/>
                </a:rPr>
                <a:t>out</a:t>
              </a:r>
              <a:endParaRPr kumimoji="0" lang="en-US" altLang="en-US" sz="2200" b="0" dirty="0">
                <a:latin typeface="Arial" charset="0"/>
              </a:endParaRP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2819400" y="4019550"/>
              <a:ext cx="914400" cy="380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kumimoji="0" lang="en-US" altLang="en-US" sz="2200" b="0" dirty="0" err="1" smtClean="0">
                  <a:latin typeface="Arial" charset="0"/>
                </a:rPr>
                <a:t>sel</a:t>
              </a:r>
              <a:endParaRPr kumimoji="0" lang="en-US" altLang="en-US" sz="2200" b="0" dirty="0">
                <a:latin typeface="Arial" charset="0"/>
              </a:endParaRP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5638800" y="2424113"/>
              <a:ext cx="914400" cy="380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kumimoji="0" lang="en-US" altLang="en-US" sz="2200" b="0" dirty="0" smtClean="0">
                  <a:latin typeface="Arial" charset="0"/>
                </a:rPr>
                <a:t>a1_0</a:t>
              </a:r>
              <a:endParaRPr kumimoji="0" lang="en-US" altLang="en-US" sz="2200" b="0" dirty="0">
                <a:latin typeface="Arial" charset="0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5715000" y="3719513"/>
              <a:ext cx="914400" cy="380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kumimoji="0" lang="en-US" altLang="en-US" sz="2200" b="0" dirty="0" smtClean="0">
                  <a:latin typeface="Arial" charset="0"/>
                </a:rPr>
                <a:t>A2_o</a:t>
              </a:r>
              <a:endParaRPr kumimoji="0" lang="en-US" altLang="en-US" sz="2200" b="0" dirty="0">
                <a:latin typeface="Arial" charset="0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724400" y="2652713"/>
              <a:ext cx="685800" cy="380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kumimoji="0" lang="en-US" altLang="en-US" sz="2200" b="0" dirty="0" smtClean="0">
                  <a:latin typeface="Arial" charset="0"/>
                </a:rPr>
                <a:t>a1</a:t>
              </a:r>
              <a:endParaRPr kumimoji="0" lang="en-US" altLang="en-US" sz="2200" b="0" dirty="0">
                <a:latin typeface="Arial" charset="0"/>
              </a:endParaRP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4724400" y="3567113"/>
              <a:ext cx="685800" cy="380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kumimoji="0" lang="en-US" altLang="en-US" sz="2200" b="0" dirty="0" smtClean="0">
                  <a:latin typeface="Arial" charset="0"/>
                </a:rPr>
                <a:t>a2</a:t>
              </a:r>
              <a:endParaRPr kumimoji="0" lang="en-US" altLang="en-US" sz="2200" b="0" dirty="0">
                <a:latin typeface="Arial" charset="0"/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5867400" y="3109913"/>
              <a:ext cx="685800" cy="380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kumimoji="0" lang="en-US" altLang="en-US" sz="2200" b="0" dirty="0" smtClean="0">
                  <a:latin typeface="Arial" charset="0"/>
                </a:rPr>
                <a:t>o1</a:t>
              </a:r>
              <a:endParaRPr kumimoji="0" lang="en-US" altLang="en-US" sz="2200" b="0" dirty="0">
                <a:latin typeface="Arial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352800" y="3795713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4401238" y="3867150"/>
              <a:ext cx="323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3429000" y="3867150"/>
              <a:ext cx="3231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3733800" y="3744090"/>
              <a:ext cx="831273" cy="275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1400" dirty="0" err="1" smtClean="0">
                  <a:latin typeface="Arial" charset="0"/>
                </a:rPr>
                <a:t>inv</a:t>
              </a:r>
              <a:endParaRPr kumimoji="0" lang="en-US" altLang="en-US" sz="1400" b="0" dirty="0">
                <a:latin typeface="Arial" charset="0"/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0975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895350"/>
            <a:ext cx="331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19150"/>
            <a:ext cx="86868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Dataflow modeling provides the means of describing </a:t>
            </a:r>
            <a:r>
              <a:rPr lang="en-US" dirty="0" smtClean="0"/>
              <a:t>combinational </a:t>
            </a:r>
            <a:r>
              <a:rPr lang="en-US" dirty="0"/>
              <a:t>circuits by their function </a:t>
            </a:r>
            <a:r>
              <a:rPr lang="en-US" dirty="0" smtClean="0"/>
              <a:t>rather than </a:t>
            </a:r>
            <a:r>
              <a:rPr lang="en-US" dirty="0"/>
              <a:t>by their gate structure.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Dataflow </a:t>
            </a:r>
            <a:r>
              <a:rPr lang="en-US" dirty="0"/>
              <a:t>modeling </a:t>
            </a:r>
            <a:r>
              <a:rPr lang="en-US" dirty="0" smtClean="0"/>
              <a:t>uses </a:t>
            </a:r>
            <a:r>
              <a:rPr lang="en-US" dirty="0"/>
              <a:t>a number of operators that act on operands to </a:t>
            </a:r>
            <a:r>
              <a:rPr lang="en-US" dirty="0" smtClean="0"/>
              <a:t> produce </a:t>
            </a:r>
            <a:r>
              <a:rPr lang="en-US" dirty="0"/>
              <a:t>the desired </a:t>
            </a:r>
            <a:r>
              <a:rPr lang="en-US" dirty="0" smtClean="0"/>
              <a:t>results: </a:t>
            </a:r>
            <a:r>
              <a:rPr lang="fr-FR" dirty="0"/>
              <a:t>&amp;, |, ? , ~, &gt;; ^ ….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continuous assignment : assign</a:t>
            </a:r>
          </a:p>
          <a:p>
            <a:endParaRPr lang="fr-FR" dirty="0" smtClean="0"/>
          </a:p>
          <a:p>
            <a:r>
              <a:rPr lang="fr-FR" dirty="0" err="1" smtClean="0"/>
              <a:t>Example</a:t>
            </a:r>
            <a:r>
              <a:rPr lang="fr-FR" dirty="0" smtClean="0"/>
              <a:t> :</a:t>
            </a:r>
            <a:endParaRPr lang="en-US" dirty="0"/>
          </a:p>
          <a:p>
            <a:endParaRPr lang="fr-FR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Dataflow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09950"/>
            <a:ext cx="2762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339447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Hardware description </a:t>
            </a:r>
            <a:r>
              <a:rPr lang="fr-FR" dirty="0" err="1"/>
              <a:t>languages</a:t>
            </a:r>
            <a:r>
              <a:rPr lang="fr-FR" dirty="0"/>
              <a:t> (</a:t>
            </a:r>
            <a:r>
              <a:rPr lang="fr-FR" dirty="0" err="1"/>
              <a:t>HDLs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Computer-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/>
              <a:t>hardware </a:t>
            </a:r>
            <a:r>
              <a:rPr lang="fr-FR" dirty="0" smtClean="0"/>
              <a:t>description </a:t>
            </a:r>
            <a:r>
              <a:rPr lang="fr-FR" dirty="0" err="1" smtClean="0"/>
              <a:t>languages</a:t>
            </a:r>
            <a:endParaRPr lang="fr-FR" dirty="0" smtClean="0"/>
          </a:p>
          <a:p>
            <a:pPr lvl="1"/>
            <a:r>
              <a:rPr lang="fr-FR" dirty="0" err="1" smtClean="0"/>
              <a:t>Allow</a:t>
            </a:r>
            <a:r>
              <a:rPr lang="fr-FR" dirty="0" smtClean="0"/>
              <a:t> </a:t>
            </a:r>
            <a:r>
              <a:rPr lang="fr-FR" dirty="0" err="1" smtClean="0"/>
              <a:t>modeling</a:t>
            </a:r>
            <a:r>
              <a:rPr lang="fr-FR" dirty="0" smtClean="0"/>
              <a:t>, </a:t>
            </a:r>
            <a:r>
              <a:rPr lang="en-US" altLang="zh-TW" dirty="0" smtClean="0"/>
              <a:t>describing and simulating the </a:t>
            </a:r>
            <a:r>
              <a:rPr lang="en-US" altLang="zh-TW" dirty="0" err="1" smtClean="0"/>
              <a:t>functionnal</a:t>
            </a:r>
            <a:r>
              <a:rPr lang="en-US" altLang="zh-TW" dirty="0" smtClean="0"/>
              <a:t> behavior of digital </a:t>
            </a:r>
            <a:r>
              <a:rPr lang="en-US" altLang="zh-TW" dirty="0"/>
              <a:t>circuits </a:t>
            </a:r>
            <a:endParaRPr lang="fr-FR" dirty="0"/>
          </a:p>
          <a:p>
            <a:r>
              <a:rPr lang="fr-FR" dirty="0" err="1" smtClean="0"/>
              <a:t>Two</a:t>
            </a:r>
            <a:r>
              <a:rPr lang="fr-FR" dirty="0" smtClean="0"/>
              <a:t> main </a:t>
            </a:r>
            <a:r>
              <a:rPr lang="fr-FR" dirty="0" err="1" smtClean="0"/>
              <a:t>HDLs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by </a:t>
            </a:r>
            <a:r>
              <a:rPr lang="fr-FR" dirty="0" err="1" smtClean="0"/>
              <a:t>industry</a:t>
            </a:r>
            <a:endParaRPr lang="fr-FR" dirty="0" smtClean="0"/>
          </a:p>
          <a:p>
            <a:pPr lvl="1"/>
            <a:r>
              <a:rPr lang="fr-FR" dirty="0" err="1" smtClean="0"/>
              <a:t>Verilog</a:t>
            </a:r>
            <a:r>
              <a:rPr lang="fr-FR" dirty="0" smtClean="0"/>
              <a:t> (C </a:t>
            </a:r>
            <a:r>
              <a:rPr lang="fr-FR" dirty="0" err="1" smtClean="0"/>
              <a:t>based</a:t>
            </a:r>
            <a:r>
              <a:rPr lang="fr-FR" dirty="0" smtClean="0"/>
              <a:t>, </a:t>
            </a:r>
            <a:r>
              <a:rPr lang="fr-FR" dirty="0" err="1" smtClean="0"/>
              <a:t>industry</a:t>
            </a:r>
            <a:r>
              <a:rPr lang="fr-FR" dirty="0" smtClean="0"/>
              <a:t> </a:t>
            </a:r>
            <a:r>
              <a:rPr lang="fr-FR" dirty="0" err="1" smtClean="0"/>
              <a:t>driven</a:t>
            </a:r>
            <a:r>
              <a:rPr lang="fr-FR" dirty="0" smtClean="0"/>
              <a:t> 60%)</a:t>
            </a:r>
          </a:p>
          <a:p>
            <a:pPr lvl="1"/>
            <a:r>
              <a:rPr lang="fr-FR" dirty="0" smtClean="0"/>
              <a:t>VHDL (</a:t>
            </a:r>
            <a:r>
              <a:rPr lang="fr-FR" dirty="0" err="1" smtClean="0"/>
              <a:t>aerosparial</a:t>
            </a:r>
            <a:r>
              <a:rPr lang="fr-FR" dirty="0" smtClean="0"/>
              <a:t>/</a:t>
            </a:r>
            <a:r>
              <a:rPr lang="fr-FR" dirty="0" err="1" smtClean="0"/>
              <a:t>defense</a:t>
            </a:r>
            <a:r>
              <a:rPr lang="fr-FR" dirty="0" smtClean="0"/>
              <a:t>) 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Overview</a:t>
            </a:r>
            <a:r>
              <a:rPr lang="fr-FR" dirty="0" smtClean="0"/>
              <a:t> of </a:t>
            </a:r>
            <a:r>
              <a:rPr lang="fr-FR" dirty="0" err="1" smtClean="0"/>
              <a:t>HDLs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5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19150"/>
            <a:ext cx="86106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Behavioral modeling represents digital circuits at </a:t>
            </a:r>
            <a:r>
              <a:rPr lang="en-US" sz="2800" dirty="0" smtClean="0"/>
              <a:t>a </a:t>
            </a:r>
            <a:r>
              <a:rPr lang="en-US" sz="2800" dirty="0"/>
              <a:t>functional and algorithmic level. It is used </a:t>
            </a:r>
            <a:r>
              <a:rPr lang="en-US" sz="2800" dirty="0" smtClean="0"/>
              <a:t>mostly </a:t>
            </a:r>
            <a:r>
              <a:rPr lang="en-US" sz="2800" dirty="0"/>
              <a:t>to </a:t>
            </a:r>
            <a:r>
              <a:rPr lang="en-US" sz="2800" dirty="0" smtClean="0"/>
              <a:t>describe </a:t>
            </a:r>
            <a:r>
              <a:rPr lang="en-US" sz="2800" dirty="0"/>
              <a:t>sequential </a:t>
            </a:r>
            <a:r>
              <a:rPr lang="en-US" sz="2800" dirty="0" smtClean="0"/>
              <a:t>circuits </a:t>
            </a:r>
            <a:r>
              <a:rPr lang="en-US" sz="2800" dirty="0" smtClean="0"/>
              <a:t>but </a:t>
            </a:r>
            <a:r>
              <a:rPr lang="en-US" sz="2800" dirty="0"/>
              <a:t>can be used to </a:t>
            </a:r>
            <a:r>
              <a:rPr lang="en-US" sz="2800" dirty="0" smtClean="0"/>
              <a:t>describe </a:t>
            </a:r>
            <a:r>
              <a:rPr lang="en-US" sz="2800" dirty="0"/>
              <a:t>combinational circuits. 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Behavior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64" y="2652693"/>
            <a:ext cx="1945796" cy="180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84" y="2952750"/>
            <a:ext cx="2022682" cy="102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19800" y="409575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combinational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00400" y="3638550"/>
            <a:ext cx="120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sequential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1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sz="7200" dirty="0" smtClean="0"/>
              <a:t>Basics </a:t>
            </a:r>
            <a:r>
              <a:rPr lang="fr-FR" sz="7200" dirty="0" err="1" smtClean="0"/>
              <a:t>syntax</a:t>
            </a:r>
            <a:endParaRPr lang="fr-FR" sz="7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7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;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statement</a:t>
            </a:r>
            <a:r>
              <a:rPr lang="fr-FR" dirty="0" smtClean="0"/>
              <a:t> </a:t>
            </a:r>
            <a:r>
              <a:rPr lang="fr-FR" dirty="0" err="1" smtClean="0"/>
              <a:t>terminator</a:t>
            </a:r>
            <a:endParaRPr lang="fr-FR" dirty="0" smtClean="0"/>
          </a:p>
          <a:p>
            <a:r>
              <a:rPr lang="fr-FR" dirty="0" smtClean="0"/>
              <a:t>/*  */  for multi-line </a:t>
            </a:r>
            <a:r>
              <a:rPr lang="fr-FR" dirty="0" err="1" smtClean="0"/>
              <a:t>comments</a:t>
            </a:r>
            <a:endParaRPr lang="fr-FR" dirty="0" smtClean="0"/>
          </a:p>
          <a:p>
            <a:r>
              <a:rPr lang="fr-FR" dirty="0" smtClean="0"/>
              <a:t>// single line </a:t>
            </a:r>
            <a:r>
              <a:rPr lang="fr-FR" dirty="0" err="1" smtClean="0"/>
              <a:t>comments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3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fr-FR" dirty="0"/>
              <a:t>Formed from {[A-Z], [a-z], [0-9], _, $}, </a:t>
            </a:r>
            <a:r>
              <a:rPr lang="el-GR" altLang="fr-FR" dirty="0" smtClean="0"/>
              <a:t> </a:t>
            </a:r>
            <a:endParaRPr lang="el-GR" altLang="fr-FR" dirty="0"/>
          </a:p>
          <a:p>
            <a:r>
              <a:rPr lang="el-GR" altLang="fr-FR" dirty="0" smtClean="0"/>
              <a:t>can’t </a:t>
            </a:r>
            <a:r>
              <a:rPr lang="el-GR" altLang="fr-FR" dirty="0"/>
              <a:t>begin with $ or [0-9]</a:t>
            </a:r>
          </a:p>
          <a:p>
            <a:pPr lvl="1"/>
            <a:r>
              <a:rPr lang="el-GR" altLang="fr-FR" sz="2000" dirty="0">
                <a:latin typeface="Courier New" panose="02070309020205020404" pitchFamily="49" charset="0"/>
              </a:rPr>
              <a:t>myidentifier</a:t>
            </a:r>
            <a:r>
              <a:rPr lang="el-GR" altLang="fr-FR" dirty="0"/>
              <a:t>	</a:t>
            </a:r>
            <a:r>
              <a:rPr lang="el-GR" altLang="fr-FR" dirty="0" smtClean="0">
                <a:sym typeface="Wingdings 2" panose="05020102010507070707" pitchFamily="18" charset="2"/>
              </a:rPr>
              <a:t></a:t>
            </a:r>
            <a:endParaRPr lang="el-GR" altLang="fr-FR" dirty="0">
              <a:sym typeface="Monotype Sorts" pitchFamily="2" charset="2"/>
            </a:endParaRPr>
          </a:p>
          <a:p>
            <a:pPr lvl="1"/>
            <a:r>
              <a:rPr lang="el-GR" altLang="fr-FR" sz="2000" dirty="0">
                <a:latin typeface="Courier New" panose="02070309020205020404" pitchFamily="49" charset="0"/>
                <a:sym typeface="Monotype Sorts" pitchFamily="2" charset="2"/>
              </a:rPr>
              <a:t>m_y_identifier</a:t>
            </a:r>
            <a:r>
              <a:rPr lang="el-GR" altLang="fr-FR" dirty="0">
                <a:sym typeface="Monotype Sorts" pitchFamily="2" charset="2"/>
              </a:rPr>
              <a:t>	</a:t>
            </a:r>
            <a:r>
              <a:rPr lang="el-GR" altLang="fr-FR" dirty="0" smtClean="0">
                <a:sym typeface="Wingdings 2" panose="05020102010507070707" pitchFamily="18" charset="2"/>
              </a:rPr>
              <a:t></a:t>
            </a:r>
            <a:endParaRPr lang="el-GR" altLang="fr-FR" dirty="0">
              <a:sym typeface="Monotype Sorts" pitchFamily="2" charset="2"/>
            </a:endParaRPr>
          </a:p>
          <a:p>
            <a:pPr lvl="1"/>
            <a:r>
              <a:rPr lang="el-GR" altLang="fr-FR" sz="2000" dirty="0">
                <a:latin typeface="Courier New" panose="02070309020205020404" pitchFamily="49" charset="0"/>
                <a:sym typeface="Monotype Sorts" pitchFamily="2" charset="2"/>
              </a:rPr>
              <a:t>3my_identifier</a:t>
            </a:r>
            <a:r>
              <a:rPr lang="el-GR" altLang="fr-FR" dirty="0">
                <a:sym typeface="Monotype Sorts" pitchFamily="2" charset="2"/>
              </a:rPr>
              <a:t>	</a:t>
            </a:r>
            <a:r>
              <a:rPr lang="el-GR" altLang="fr-FR" dirty="0" smtClean="0">
                <a:sym typeface="Wingdings 2" panose="05020102010507070707" pitchFamily="18" charset="2"/>
              </a:rPr>
              <a:t></a:t>
            </a:r>
            <a:endParaRPr lang="el-GR" altLang="fr-FR" dirty="0">
              <a:sym typeface="Monotype Sorts" pitchFamily="2" charset="2"/>
            </a:endParaRPr>
          </a:p>
          <a:p>
            <a:pPr lvl="1"/>
            <a:r>
              <a:rPr lang="el-GR" altLang="fr-FR" sz="2000" dirty="0">
                <a:latin typeface="Courier New" panose="02070309020205020404" pitchFamily="49" charset="0"/>
                <a:sym typeface="Monotype Sorts" pitchFamily="2" charset="2"/>
              </a:rPr>
              <a:t>$my_identifier</a:t>
            </a:r>
            <a:r>
              <a:rPr lang="el-GR" altLang="fr-FR" dirty="0">
                <a:sym typeface="Monotype Sorts" pitchFamily="2" charset="2"/>
              </a:rPr>
              <a:t>	</a:t>
            </a:r>
            <a:r>
              <a:rPr lang="el-GR" altLang="fr-FR" dirty="0" smtClean="0">
                <a:sym typeface="Wingdings 2" panose="05020102010507070707" pitchFamily="18" charset="2"/>
              </a:rPr>
              <a:t></a:t>
            </a:r>
            <a:endParaRPr lang="el-GR" altLang="fr-FR" dirty="0">
              <a:sym typeface="Monotype Sorts" pitchFamily="2" charset="2"/>
            </a:endParaRPr>
          </a:p>
          <a:p>
            <a:pPr lvl="1"/>
            <a:r>
              <a:rPr lang="el-GR" altLang="fr-FR" sz="2000" dirty="0">
                <a:latin typeface="Courier New" panose="02070309020205020404" pitchFamily="49" charset="0"/>
                <a:sym typeface="Monotype Sorts" pitchFamily="2" charset="2"/>
              </a:rPr>
              <a:t>_myidentifier$</a:t>
            </a:r>
            <a:r>
              <a:rPr lang="el-GR" altLang="fr-FR" dirty="0">
                <a:sym typeface="Monotype Sorts" pitchFamily="2" charset="2"/>
              </a:rPr>
              <a:t>	</a:t>
            </a:r>
            <a:r>
              <a:rPr lang="el-GR" altLang="fr-FR" dirty="0" smtClean="0">
                <a:sym typeface="Wingdings 2" panose="05020102010507070707" pitchFamily="18" charset="2"/>
              </a:rPr>
              <a:t> </a:t>
            </a:r>
            <a:endParaRPr lang="el-GR" altLang="fr-FR" dirty="0">
              <a:sym typeface="Monotype Sorts" pitchFamily="2" charset="2"/>
            </a:endParaRPr>
          </a:p>
          <a:p>
            <a:r>
              <a:rPr lang="el-GR" altLang="fr-FR" dirty="0">
                <a:sym typeface="Monotype Sorts" pitchFamily="2" charset="2"/>
              </a:rPr>
              <a:t>Case sensitivity</a:t>
            </a:r>
          </a:p>
          <a:p>
            <a:pPr lvl="1"/>
            <a:r>
              <a:rPr lang="fr-FR" altLang="fr-FR" sz="2000" dirty="0" smtClean="0">
                <a:latin typeface="Courier New" panose="02070309020205020404" pitchFamily="49" charset="0"/>
              </a:rPr>
              <a:t>var</a:t>
            </a:r>
            <a:r>
              <a:rPr lang="el-GR" altLang="fr-FR" dirty="0" smtClean="0"/>
              <a:t> </a:t>
            </a:r>
            <a:r>
              <a:rPr lang="el-GR" altLang="fr-FR" dirty="0">
                <a:sym typeface="Symbol" panose="05050102010706020507" pitchFamily="18" charset="2"/>
              </a:rPr>
              <a:t> </a:t>
            </a:r>
            <a:r>
              <a:rPr lang="fr-FR" altLang="fr-FR" sz="2000" dirty="0" smtClean="0">
                <a:latin typeface="Courier New" panose="02070309020205020404" pitchFamily="49" charset="0"/>
                <a:sym typeface="Symbol" panose="05050102010706020507" pitchFamily="18" charset="2"/>
              </a:rPr>
              <a:t>Var</a:t>
            </a:r>
            <a:endParaRPr lang="el-GR" altLang="fr-FR" dirty="0">
              <a:sym typeface="Symbol" panose="05050102010706020507" pitchFamily="18" charset="2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Identifiers</a:t>
            </a:r>
            <a:endParaRPr lang="fr-FR" dirty="0"/>
          </a:p>
        </p:txBody>
      </p:sp>
      <p:sp>
        <p:nvSpPr>
          <p:cNvPr id="5" name="Interdiction 4"/>
          <p:cNvSpPr/>
          <p:nvPr/>
        </p:nvSpPr>
        <p:spPr>
          <a:xfrm>
            <a:off x="4724400" y="2419350"/>
            <a:ext cx="304800" cy="3048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Émoticône 5"/>
          <p:cNvSpPr/>
          <p:nvPr/>
        </p:nvSpPr>
        <p:spPr>
          <a:xfrm>
            <a:off x="6324600" y="3028949"/>
            <a:ext cx="381000" cy="3256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4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4 values </a:t>
            </a:r>
            <a:r>
              <a:rPr lang="fr-FR" dirty="0" err="1"/>
              <a:t>logic</a:t>
            </a:r>
            <a:r>
              <a:rPr lang="fr-FR" dirty="0"/>
              <a:t>: 0, 1 , x, z</a:t>
            </a:r>
          </a:p>
          <a:p>
            <a:pPr lvl="1"/>
            <a:r>
              <a:rPr lang="fr-FR" dirty="0"/>
              <a:t>0 , 1  : </a:t>
            </a:r>
            <a:r>
              <a:rPr lang="fr-FR" dirty="0" err="1"/>
              <a:t>binary</a:t>
            </a:r>
            <a:r>
              <a:rPr lang="fr-FR" dirty="0"/>
              <a:t> </a:t>
            </a:r>
            <a:r>
              <a:rPr lang="fr-FR" dirty="0" err="1"/>
              <a:t>symbol</a:t>
            </a:r>
            <a:endParaRPr lang="fr-FR" dirty="0"/>
          </a:p>
          <a:p>
            <a:pPr lvl="1"/>
            <a:r>
              <a:rPr lang="fr-FR" dirty="0"/>
              <a:t>Z : high </a:t>
            </a:r>
            <a:r>
              <a:rPr lang="fr-FR" dirty="0" err="1"/>
              <a:t>impedenace</a:t>
            </a:r>
            <a:r>
              <a:rPr lang="fr-FR" dirty="0"/>
              <a:t> value: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tri-state buffers drive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are off</a:t>
            </a:r>
          </a:p>
          <a:p>
            <a:pPr lvl="1"/>
            <a:r>
              <a:rPr lang="fr-FR" dirty="0"/>
              <a:t>X : </a:t>
            </a:r>
            <a:r>
              <a:rPr lang="fr-FR" dirty="0" err="1"/>
              <a:t>unknow</a:t>
            </a:r>
            <a:r>
              <a:rPr lang="fr-FR" dirty="0"/>
              <a:t> state</a:t>
            </a:r>
          </a:p>
          <a:p>
            <a:r>
              <a:rPr lang="fr-FR" dirty="0"/>
              <a:t>At simulation </a:t>
            </a:r>
            <a:r>
              <a:rPr lang="fr-FR" dirty="0" err="1"/>
              <a:t>start</a:t>
            </a:r>
            <a:r>
              <a:rPr lang="fr-FR" dirty="0"/>
              <a:t>, all </a:t>
            </a:r>
            <a:r>
              <a:rPr lang="fr-FR" dirty="0" err="1"/>
              <a:t>signals</a:t>
            </a:r>
            <a:r>
              <a:rPr lang="fr-FR" dirty="0"/>
              <a:t> have x in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/>
              <a:t>bit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Value set (</a:t>
            </a:r>
            <a:r>
              <a:rPr lang="fr-FR" dirty="0" err="1" smtClean="0"/>
              <a:t>datatypes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9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fr-FR" dirty="0"/>
              <a:t>Numbers </a:t>
            </a:r>
            <a:r>
              <a:rPr lang="fr-FR" altLang="fr-FR" dirty="0" smtClean="0"/>
              <a:t>format</a:t>
            </a:r>
            <a:endParaRPr lang="fr-FR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90600" y="66675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l-GR" altLang="fr-FR" dirty="0" smtClean="0"/>
              <a:t>	        &lt;size&gt;’&lt;radix&gt; &lt;value&gt;</a:t>
            </a:r>
          </a:p>
          <a:p>
            <a:endParaRPr lang="el-GR" altLang="fr-FR" dirty="0" smtClean="0"/>
          </a:p>
          <a:p>
            <a:endParaRPr lang="el-GR" altLang="fr-FR" dirty="0" smtClean="0"/>
          </a:p>
          <a:p>
            <a:endParaRPr lang="el-GR" altLang="fr-FR" dirty="0" smtClean="0"/>
          </a:p>
          <a:p>
            <a:pPr lvl="1"/>
            <a:endParaRPr lang="el-GR" altLang="fr-FR" dirty="0" smtClean="0"/>
          </a:p>
          <a:p>
            <a:pPr lvl="1"/>
            <a:r>
              <a:rPr lang="el-GR" altLang="fr-FR" dirty="0" smtClean="0"/>
              <a:t>8’h ax = 1010xxxx</a:t>
            </a:r>
          </a:p>
          <a:p>
            <a:pPr lvl="1"/>
            <a:r>
              <a:rPr lang="el-GR" altLang="fr-FR" dirty="0" smtClean="0"/>
              <a:t>12’o 3zx7 = 011zzzxxx111</a:t>
            </a:r>
            <a:endParaRPr lang="el-GR" altLang="fr-FR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71600" y="1657350"/>
            <a:ext cx="9144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altLang="fr-FR"/>
              <a:t>No of </a:t>
            </a:r>
          </a:p>
          <a:p>
            <a:r>
              <a:rPr lang="el-GR" altLang="fr-FR"/>
              <a:t>bits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514600" y="1657350"/>
            <a:ext cx="2514600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l-GR" altLang="fr-FR"/>
              <a:t>Binary           </a:t>
            </a:r>
            <a:r>
              <a:rPr lang="el-GR" altLang="fr-FR">
                <a:sym typeface="Symbol" panose="05050102010706020507" pitchFamily="18" charset="2"/>
              </a:rPr>
              <a:t> b or B</a:t>
            </a:r>
            <a:endParaRPr lang="el-GR" altLang="fr-FR"/>
          </a:p>
          <a:p>
            <a:pPr algn="l"/>
            <a:r>
              <a:rPr lang="el-GR" altLang="fr-FR"/>
              <a:t>Octal             </a:t>
            </a:r>
            <a:r>
              <a:rPr lang="el-GR" altLang="fr-FR">
                <a:sym typeface="Symbol" panose="05050102010706020507" pitchFamily="18" charset="2"/>
              </a:rPr>
              <a:t> o or O</a:t>
            </a:r>
            <a:endParaRPr lang="el-GR" altLang="fr-FR"/>
          </a:p>
          <a:p>
            <a:pPr algn="l"/>
            <a:r>
              <a:rPr lang="el-GR" altLang="fr-FR"/>
              <a:t>Decimal        </a:t>
            </a:r>
            <a:r>
              <a:rPr lang="el-GR" altLang="fr-FR">
                <a:sym typeface="Symbol" panose="05050102010706020507" pitchFamily="18" charset="2"/>
              </a:rPr>
              <a:t> d or D</a:t>
            </a:r>
            <a:endParaRPr lang="el-GR" altLang="fr-FR"/>
          </a:p>
          <a:p>
            <a:pPr algn="l"/>
            <a:r>
              <a:rPr lang="el-GR" altLang="fr-FR"/>
              <a:t>Hexadecimal </a:t>
            </a:r>
            <a:r>
              <a:rPr lang="el-GR" altLang="fr-FR">
                <a:sym typeface="Symbol" panose="05050102010706020507" pitchFamily="18" charset="2"/>
              </a:rPr>
              <a:t> h or H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181600" y="1657350"/>
            <a:ext cx="20574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altLang="fr-FR"/>
              <a:t>Consecutive chars </a:t>
            </a:r>
          </a:p>
          <a:p>
            <a:r>
              <a:rPr lang="el-GR" altLang="fr-FR"/>
              <a:t>0-f, x, z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1828800" y="112395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3657600" y="11239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5029200" y="112395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7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el-GR" altLang="fr-FR" dirty="0"/>
              <a:t>You can insert </a:t>
            </a:r>
            <a:r>
              <a:rPr lang="en-US" altLang="fr-FR" dirty="0"/>
              <a:t>“</a:t>
            </a:r>
            <a:r>
              <a:rPr lang="el-GR" altLang="fr-FR" dirty="0"/>
              <a:t>_</a:t>
            </a:r>
            <a:r>
              <a:rPr lang="en-US" altLang="fr-FR" dirty="0"/>
              <a:t>”</a:t>
            </a:r>
            <a:r>
              <a:rPr lang="el-GR" altLang="fr-FR" dirty="0"/>
              <a:t> for readability</a:t>
            </a:r>
          </a:p>
          <a:p>
            <a:pPr lvl="1"/>
            <a:r>
              <a:rPr lang="el-GR" altLang="fr-FR" dirty="0"/>
              <a:t>12’b 000_111_010_100 </a:t>
            </a:r>
          </a:p>
          <a:p>
            <a:pPr lvl="1"/>
            <a:r>
              <a:rPr lang="el-GR" altLang="fr-FR" dirty="0"/>
              <a:t>12’b 000111010100</a:t>
            </a:r>
          </a:p>
          <a:p>
            <a:pPr lvl="1"/>
            <a:r>
              <a:rPr lang="el-GR" altLang="fr-FR" dirty="0"/>
              <a:t>12’o 07_24</a:t>
            </a:r>
          </a:p>
          <a:p>
            <a:r>
              <a:rPr lang="el-GR" altLang="fr-FR" dirty="0"/>
              <a:t>Bit extension</a:t>
            </a:r>
          </a:p>
          <a:p>
            <a:pPr lvl="1"/>
            <a:r>
              <a:rPr lang="el-GR" altLang="fr-FR" dirty="0"/>
              <a:t>MS bit = 0, x or z </a:t>
            </a:r>
            <a:r>
              <a:rPr lang="el-GR" altLang="fr-FR" dirty="0">
                <a:sym typeface="Symbol" panose="05050102010706020507" pitchFamily="18" charset="2"/>
              </a:rPr>
              <a:t> extend this</a:t>
            </a:r>
          </a:p>
          <a:p>
            <a:pPr lvl="2"/>
            <a:r>
              <a:rPr lang="el-GR" altLang="fr-FR" dirty="0">
                <a:sym typeface="Symbol" panose="05050102010706020507" pitchFamily="18" charset="2"/>
              </a:rPr>
              <a:t>4’b x1 = 4’b xx_x1</a:t>
            </a:r>
          </a:p>
          <a:p>
            <a:pPr lvl="1"/>
            <a:r>
              <a:rPr lang="el-GR" altLang="fr-FR" dirty="0">
                <a:sym typeface="Symbol" panose="05050102010706020507" pitchFamily="18" charset="2"/>
              </a:rPr>
              <a:t>MS bit = 1  zero extension</a:t>
            </a:r>
          </a:p>
          <a:p>
            <a:pPr lvl="2"/>
            <a:r>
              <a:rPr lang="el-GR" altLang="fr-FR" dirty="0">
                <a:sym typeface="Symbol" panose="05050102010706020507" pitchFamily="18" charset="2"/>
              </a:rPr>
              <a:t>4’b 1x = 4’b 00_1x</a:t>
            </a: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4876800" y="1428750"/>
            <a:ext cx="152400" cy="1143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81600" y="1733550"/>
            <a:ext cx="299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fr-FR" dirty="0"/>
              <a:t>Represent the same number</a:t>
            </a:r>
          </a:p>
        </p:txBody>
      </p:sp>
    </p:spTree>
    <p:extLst>
      <p:ext uri="{BB962C8B-B14F-4D97-AF65-F5344CB8AC3E}">
        <p14:creationId xmlns:p14="http://schemas.microsoft.com/office/powerpoint/2010/main" val="24145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Register</a:t>
            </a:r>
            <a:r>
              <a:rPr lang="fr-FR" dirty="0" smtClean="0"/>
              <a:t> &amp; </a:t>
            </a:r>
            <a:r>
              <a:rPr lang="fr-FR" dirty="0" err="1" smtClean="0"/>
              <a:t>Wire</a:t>
            </a:r>
            <a:endParaRPr lang="fr-FR" dirty="0"/>
          </a:p>
        </p:txBody>
      </p:sp>
      <p:sp>
        <p:nvSpPr>
          <p:cNvPr id="5" name="Espace réservé du contenu 1"/>
          <p:cNvSpPr>
            <a:spLocks noGrp="1"/>
          </p:cNvSpPr>
          <p:nvPr/>
        </p:nvSpPr>
        <p:spPr>
          <a:xfrm>
            <a:off x="234950" y="742950"/>
            <a:ext cx="89154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Wire (net)</a:t>
            </a:r>
          </a:p>
          <a:p>
            <a:pPr lvl="1"/>
            <a:r>
              <a:rPr lang="en-US" sz="1800" dirty="0" smtClean="0"/>
              <a:t>Physical </a:t>
            </a:r>
            <a:r>
              <a:rPr lang="en-US" sz="1800" dirty="0"/>
              <a:t>connection between components 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wire does not store </a:t>
            </a:r>
            <a:r>
              <a:rPr lang="en-US" sz="1800" dirty="0" smtClean="0"/>
              <a:t>its </a:t>
            </a:r>
            <a:r>
              <a:rPr lang="en-US" sz="1800" dirty="0"/>
              <a:t>value, it must be driven </a:t>
            </a:r>
          </a:p>
          <a:p>
            <a:pPr lvl="1"/>
            <a:r>
              <a:rPr lang="en-US" sz="1800" dirty="0" smtClean="0"/>
              <a:t>use “wire” </a:t>
            </a:r>
            <a:r>
              <a:rPr lang="en-US" sz="1800" dirty="0"/>
              <a:t>in continuous assignment </a:t>
            </a:r>
            <a:endParaRPr lang="en-US" sz="1800" dirty="0" smtClean="0"/>
          </a:p>
          <a:p>
            <a:pPr lvl="1"/>
            <a:r>
              <a:rPr lang="en-US" sz="1800" dirty="0" smtClean="0"/>
              <a:t>Default value is z</a:t>
            </a:r>
          </a:p>
          <a:p>
            <a:pPr marL="0" indent="0">
              <a:buNone/>
            </a:pPr>
            <a:r>
              <a:rPr lang="en-US" sz="1800" dirty="0" smtClean="0"/>
              <a:t>Register</a:t>
            </a:r>
          </a:p>
          <a:p>
            <a:pPr lvl="1"/>
            <a:r>
              <a:rPr lang="en-US" sz="1800" dirty="0" smtClean="0"/>
              <a:t>Register represent abstract storage elements</a:t>
            </a:r>
          </a:p>
          <a:p>
            <a:pPr lvl="1"/>
            <a:r>
              <a:rPr lang="en-US" sz="1800" dirty="0" smtClean="0"/>
              <a:t>Holds value until an new value is assigned to it (remain unchanged):  event driven</a:t>
            </a:r>
          </a:p>
          <a:p>
            <a:pPr lvl="1"/>
            <a:r>
              <a:rPr lang="en-US" sz="1800" dirty="0" smtClean="0"/>
              <a:t>Used in procedural </a:t>
            </a:r>
            <a:r>
              <a:rPr lang="en-US" sz="1800" dirty="0"/>
              <a:t>block</a:t>
            </a:r>
            <a:endParaRPr lang="en-US" sz="1800" dirty="0" smtClean="0"/>
          </a:p>
          <a:p>
            <a:pPr lvl="1"/>
            <a:r>
              <a:rPr lang="en-US" sz="1800" dirty="0" smtClean="0"/>
              <a:t>Default value is x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06820"/>
            <a:ext cx="3100844" cy="179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Vectors</a:t>
            </a:r>
            <a:endParaRPr lang="fr-F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42950"/>
            <a:ext cx="8001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fr-FR" sz="1800" dirty="0" smtClean="0"/>
              <a:t>Represent buses</a:t>
            </a:r>
          </a:p>
          <a:p>
            <a:pPr lvl="1">
              <a:buFontTx/>
              <a:buNone/>
            </a:pPr>
            <a:r>
              <a:rPr lang="el-GR" altLang="fr-FR" sz="1800" dirty="0" smtClean="0">
                <a:latin typeface="Courier New" panose="02070309020205020404" pitchFamily="49" charset="0"/>
              </a:rPr>
              <a:t>	wire [3:0] busA;</a:t>
            </a:r>
            <a:r>
              <a:rPr lang="fr-FR" altLang="fr-FR" sz="1800" dirty="0" smtClean="0">
                <a:latin typeface="Courier New" panose="02070309020205020404" pitchFamily="49" charset="0"/>
              </a:rPr>
              <a:t>  </a:t>
            </a:r>
            <a:r>
              <a:rPr lang="el-GR" altLang="fr-FR" sz="1800" dirty="0" smtClean="0">
                <a:latin typeface="Courier New" panose="02070309020205020404" pitchFamily="49" charset="0"/>
              </a:rPr>
              <a:t>reg [1:4] busB; 	reg [1:0] busC;</a:t>
            </a:r>
          </a:p>
          <a:p>
            <a:r>
              <a:rPr lang="el-GR" altLang="fr-FR" sz="1800" dirty="0" smtClean="0"/>
              <a:t>Left number is M</a:t>
            </a:r>
            <a:r>
              <a:rPr lang="fr-FR" altLang="fr-FR" sz="1800" dirty="0" smtClean="0"/>
              <a:t>ost</a:t>
            </a:r>
            <a:r>
              <a:rPr lang="el-GR" altLang="fr-FR" sz="1800" dirty="0" smtClean="0"/>
              <a:t>S</a:t>
            </a:r>
            <a:r>
              <a:rPr lang="fr-FR" altLang="fr-FR" sz="1800" dirty="0" err="1" smtClean="0"/>
              <a:t>ignifiant</a:t>
            </a:r>
            <a:r>
              <a:rPr lang="el-GR" altLang="fr-FR" sz="1800" dirty="0" smtClean="0"/>
              <a:t> bit</a:t>
            </a:r>
          </a:p>
          <a:p>
            <a:r>
              <a:rPr lang="el-GR" altLang="fr-FR" sz="1800" dirty="0" smtClean="0"/>
              <a:t>Slice management				</a:t>
            </a:r>
            <a:r>
              <a:rPr lang="el-GR" altLang="fr-FR" sz="1800" dirty="0" smtClean="0">
                <a:latin typeface="Courier New" panose="02070309020205020404" pitchFamily="49" charset="0"/>
                <a:sym typeface="Symbol" panose="05050102010706020507" pitchFamily="18" charset="2"/>
              </a:rPr>
              <a:t>	</a:t>
            </a:r>
            <a:endParaRPr lang="fr-FR" altLang="fr-FR" sz="1800" dirty="0" smtClean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lvl="1"/>
            <a:r>
              <a:rPr lang="el-GR" altLang="fr-FR" sz="1800" dirty="0" smtClean="0">
                <a:latin typeface="Courier New" panose="02070309020205020404" pitchFamily="49" charset="0"/>
                <a:sym typeface="Symbol" panose="05050102010706020507" pitchFamily="18" charset="2"/>
              </a:rPr>
              <a:t>busC[1] = busA[2];</a:t>
            </a:r>
            <a:endParaRPr lang="fr-FR" altLang="fr-FR" sz="1800" dirty="0" smtClean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lvl="1"/>
            <a:r>
              <a:rPr lang="el-GR" altLang="fr-FR" sz="1800" dirty="0" smtClean="0">
                <a:latin typeface="Courier New" panose="02070309020205020404" pitchFamily="49" charset="0"/>
                <a:sym typeface="Symbol" panose="05050102010706020507" pitchFamily="18" charset="2"/>
              </a:rPr>
              <a:t>busC[0] = busA[1];</a:t>
            </a:r>
          </a:p>
          <a:p>
            <a:r>
              <a:rPr lang="el-GR" altLang="fr-FR" sz="1800" dirty="0" smtClean="0"/>
              <a:t>Vector assignment (</a:t>
            </a:r>
            <a:r>
              <a:rPr lang="el-GR" altLang="fr-FR" sz="1800" b="1" i="1" dirty="0" smtClean="0"/>
              <a:t>by position!!</a:t>
            </a:r>
            <a:r>
              <a:rPr lang="el-GR" altLang="fr-FR" sz="1800" dirty="0" smtClean="0"/>
              <a:t>)</a:t>
            </a:r>
            <a:endParaRPr lang="fr-FR" altLang="fr-FR" sz="1800" dirty="0" smtClean="0"/>
          </a:p>
          <a:p>
            <a:pPr lvl="1"/>
            <a:r>
              <a:rPr lang="el-GR" altLang="fr-FR" sz="1800" dirty="0" smtClean="0">
                <a:latin typeface="Courier New" panose="02070309020205020404" pitchFamily="49" charset="0"/>
              </a:rPr>
              <a:t>	</a:t>
            </a:r>
            <a:r>
              <a:rPr lang="el-GR" altLang="fr-FR" sz="1800" dirty="0">
                <a:latin typeface="Courier New" panose="02070309020205020404" pitchFamily="49" charset="0"/>
                <a:sym typeface="Symbol" panose="05050102010706020507" pitchFamily="18" charset="2"/>
              </a:rPr>
              <a:t>busB[1] = busA[3</a:t>
            </a:r>
            <a:r>
              <a:rPr lang="el-GR" altLang="fr-FR" sz="1800" dirty="0" smtClean="0">
                <a:latin typeface="Courier New" panose="02070309020205020404" pitchFamily="49" charset="0"/>
                <a:sym typeface="Symbol" panose="05050102010706020507" pitchFamily="18" charset="2"/>
              </a:rPr>
              <a:t>];</a:t>
            </a:r>
            <a:endParaRPr lang="fr-FR" altLang="fr-FR" sz="1800" dirty="0" smtClean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lvl="1"/>
            <a:r>
              <a:rPr lang="el-GR" altLang="fr-FR" sz="1800" dirty="0">
                <a:latin typeface="Courier New" panose="02070309020205020404" pitchFamily="49" charset="0"/>
                <a:sym typeface="Symbol" panose="05050102010706020507" pitchFamily="18" charset="2"/>
              </a:rPr>
              <a:t>	busB[2] = busA[2</a:t>
            </a:r>
            <a:r>
              <a:rPr lang="el-GR" altLang="fr-FR" sz="1800" dirty="0" smtClean="0">
                <a:latin typeface="Courier New" panose="02070309020205020404" pitchFamily="49" charset="0"/>
                <a:sym typeface="Symbol" panose="05050102010706020507" pitchFamily="18" charset="2"/>
              </a:rPr>
              <a:t>];</a:t>
            </a:r>
            <a:endParaRPr lang="fr-FR" altLang="fr-FR" sz="1800" dirty="0" smtClean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lvl="1"/>
            <a:r>
              <a:rPr lang="el-GR" altLang="fr-FR" sz="1800" dirty="0">
                <a:latin typeface="Courier New" panose="02070309020205020404" pitchFamily="49" charset="0"/>
                <a:sym typeface="Symbol" panose="05050102010706020507" pitchFamily="18" charset="2"/>
              </a:rPr>
              <a:t>	busB[3] = busA[1</a:t>
            </a:r>
            <a:r>
              <a:rPr lang="el-GR" altLang="fr-FR" sz="1800" dirty="0" smtClean="0">
                <a:latin typeface="Courier New" panose="02070309020205020404" pitchFamily="49" charset="0"/>
                <a:sym typeface="Symbol" panose="05050102010706020507" pitchFamily="18" charset="2"/>
              </a:rPr>
              <a:t>];</a:t>
            </a:r>
            <a:endParaRPr lang="fr-FR" altLang="fr-FR" sz="1800" dirty="0" smtClean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lvl="1"/>
            <a:r>
              <a:rPr lang="el-GR" altLang="fr-FR" sz="1800" dirty="0">
                <a:latin typeface="Courier New" panose="02070309020205020404" pitchFamily="49" charset="0"/>
                <a:sym typeface="Symbol" panose="05050102010706020507" pitchFamily="18" charset="2"/>
              </a:rPr>
              <a:t>	busB[4] = busA[0];</a:t>
            </a:r>
          </a:p>
          <a:p>
            <a:r>
              <a:rPr lang="el-GR" altLang="fr-FR" sz="1800" dirty="0" smtClean="0">
                <a:latin typeface="Courier New" panose="02070309020205020404" pitchFamily="49" charset="0"/>
              </a:rPr>
              <a:t>				</a:t>
            </a:r>
            <a:endParaRPr lang="el-GR" altLang="fr-FR" sz="1800" dirty="0">
              <a:latin typeface="Courier New" panose="02070309020205020404" pitchFamily="49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213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el-GR" altLang="fr-FR" dirty="0"/>
              <a:t>Declaration</a:t>
            </a:r>
          </a:p>
          <a:p>
            <a:pPr lvl="1">
              <a:buFontTx/>
              <a:buNone/>
            </a:pPr>
            <a:r>
              <a:rPr lang="el-GR" altLang="fr-FR" dirty="0"/>
              <a:t>	</a:t>
            </a:r>
            <a:r>
              <a:rPr lang="el-GR" altLang="fr-FR" sz="2000" dirty="0">
                <a:latin typeface="Courier New" panose="02070309020205020404" pitchFamily="49" charset="0"/>
              </a:rPr>
              <a:t>integer i, k;</a:t>
            </a: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real r</a:t>
            </a:r>
            <a:r>
              <a:rPr lang="el-GR" altLang="fr-FR" sz="2000" dirty="0" smtClean="0">
                <a:latin typeface="Courier New" panose="02070309020205020404" pitchFamily="49" charset="0"/>
              </a:rPr>
              <a:t>;</a:t>
            </a:r>
            <a:endParaRPr lang="fr-FR" altLang="fr-FR" sz="2000" dirty="0" smtClean="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endParaRPr lang="fr-FR" altLang="fr-FR" sz="2000" dirty="0" smtClean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altLang="fr-FR" dirty="0" smtClean="0"/>
              <a:t>	3.1415926</a:t>
            </a:r>
            <a:r>
              <a:rPr lang="en-US" altLang="fr-FR" dirty="0"/>
              <a:t>	</a:t>
            </a:r>
            <a:r>
              <a:rPr lang="en-US" altLang="fr-FR" dirty="0" smtClean="0"/>
              <a:t>- </a:t>
            </a:r>
            <a:r>
              <a:rPr lang="en-US" altLang="fr-FR" dirty="0"/>
              <a:t>decimal notation</a:t>
            </a:r>
          </a:p>
          <a:p>
            <a:pPr>
              <a:buNone/>
            </a:pPr>
            <a:r>
              <a:rPr lang="en-US" altLang="fr-FR" dirty="0" smtClean="0"/>
              <a:t>	9.3e-3</a:t>
            </a:r>
            <a:r>
              <a:rPr lang="en-US" altLang="fr-FR" dirty="0"/>
              <a:t>		- scientific notation</a:t>
            </a:r>
          </a:p>
          <a:p>
            <a:pPr lvl="1">
              <a:buFontTx/>
              <a:buNone/>
            </a:pPr>
            <a:endParaRPr lang="el-GR" altLang="fr-FR" sz="2000" dirty="0">
              <a:latin typeface="Courier New" panose="02070309020205020404" pitchFamily="49" charset="0"/>
            </a:endParaRPr>
          </a:p>
          <a:p>
            <a:r>
              <a:rPr lang="el-GR" altLang="fr-FR" dirty="0" smtClean="0"/>
              <a:t>Integers </a:t>
            </a:r>
            <a:r>
              <a:rPr lang="el-GR" altLang="fr-FR" dirty="0"/>
              <a:t>are not initialized!!</a:t>
            </a:r>
          </a:p>
          <a:p>
            <a:r>
              <a:rPr lang="el-GR" altLang="fr-FR" dirty="0"/>
              <a:t>Reals are initialized to </a:t>
            </a:r>
            <a:r>
              <a:rPr lang="el-GR" altLang="fr-FR" i="1" dirty="0"/>
              <a:t>0.0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fr-FR" dirty="0"/>
              <a:t>Integer &amp; Real Data Types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Need: a simple, intuitive and effective </a:t>
            </a:r>
            <a:r>
              <a:rPr lang="en-US" altLang="zh-TW" dirty="0" smtClean="0"/>
              <a:t>way to design complex digital circuits : CAD tool</a:t>
            </a:r>
          </a:p>
          <a:p>
            <a:r>
              <a:rPr lang="fr-FR" dirty="0"/>
              <a:t>Design are to </a:t>
            </a:r>
            <a:r>
              <a:rPr lang="fr-FR" dirty="0" err="1"/>
              <a:t>complex</a:t>
            </a:r>
            <a:r>
              <a:rPr lang="fr-FR" dirty="0"/>
              <a:t> to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draw</a:t>
            </a:r>
            <a:r>
              <a:rPr lang="fr-FR" dirty="0"/>
              <a:t> </a:t>
            </a:r>
            <a:r>
              <a:rPr lang="fr-FR" dirty="0" err="1"/>
              <a:t>schematics</a:t>
            </a:r>
            <a:r>
              <a:rPr lang="fr-FR" dirty="0"/>
              <a:t> </a:t>
            </a:r>
          </a:p>
          <a:p>
            <a:r>
              <a:rPr lang="en-US" altLang="zh-TW" dirty="0" smtClean="0"/>
              <a:t>Developed </a:t>
            </a:r>
            <a:r>
              <a:rPr lang="en-US" altLang="zh-TW" dirty="0"/>
              <a:t>in 1984-85 by Philip </a:t>
            </a:r>
            <a:r>
              <a:rPr lang="en-US" altLang="zh-TW" dirty="0" err="1"/>
              <a:t>Moorby</a:t>
            </a:r>
            <a:endParaRPr lang="en-US" altLang="zh-TW" dirty="0"/>
          </a:p>
          <a:p>
            <a:r>
              <a:rPr lang="en-US" altLang="zh-TW" dirty="0"/>
              <a:t>In 1990 Cadence opened the language to the public</a:t>
            </a:r>
          </a:p>
          <a:p>
            <a:r>
              <a:rPr lang="en-US" altLang="zh-TW" dirty="0"/>
              <a:t>Standardization of language by IEEE in 1995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History</a:t>
            </a:r>
            <a:r>
              <a:rPr lang="fr-FR" dirty="0" smtClean="0"/>
              <a:t> of </a:t>
            </a:r>
            <a:r>
              <a:rPr lang="fr-FR" dirty="0" err="1"/>
              <a:t>Verilog</a:t>
            </a:r>
            <a:r>
              <a:rPr lang="fr-FR" dirty="0"/>
              <a:t> = </a:t>
            </a:r>
            <a:r>
              <a:rPr lang="fr-FR" dirty="0" err="1">
                <a:solidFill>
                  <a:srgbClr val="FF0000"/>
                </a:solidFill>
              </a:rPr>
              <a:t>Veri</a:t>
            </a:r>
            <a:r>
              <a:rPr lang="fr-FR" dirty="0" err="1"/>
              <a:t>fying</a:t>
            </a:r>
            <a:r>
              <a:rPr lang="fr-FR" dirty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Log</a:t>
            </a:r>
            <a:r>
              <a:rPr lang="fr-FR" dirty="0" err="1" smtClean="0"/>
              <a:t>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6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el-GR" altLang="fr-FR" dirty="0"/>
              <a:t>Syntax</a:t>
            </a: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integer count[1:5]; // 5 integers</a:t>
            </a: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reg var[-15:16]; // 32 1-bit regs</a:t>
            </a: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reg [7:0] mem[0:1023]; // 1024 8-bit </a:t>
            </a:r>
            <a:r>
              <a:rPr lang="el-GR" altLang="fr-FR" sz="2000" dirty="0" smtClean="0">
                <a:latin typeface="Courier New" panose="02070309020205020404" pitchFamily="49" charset="0"/>
              </a:rPr>
              <a:t>regs</a:t>
            </a:r>
            <a:endParaRPr lang="fr-FR" altLang="fr-FR" sz="2000" dirty="0" smtClean="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endParaRPr lang="el-GR" altLang="fr-FR" sz="2000" dirty="0">
              <a:latin typeface="Courier New" panose="02070309020205020404" pitchFamily="49" charset="0"/>
            </a:endParaRPr>
          </a:p>
          <a:p>
            <a:r>
              <a:rPr lang="el-GR" altLang="fr-FR" dirty="0"/>
              <a:t>Accessing array elements</a:t>
            </a:r>
          </a:p>
          <a:p>
            <a:pPr lvl="1"/>
            <a:r>
              <a:rPr lang="el-GR" altLang="fr-FR" dirty="0"/>
              <a:t>Entire element: </a:t>
            </a:r>
            <a:r>
              <a:rPr lang="el-GR" altLang="fr-FR" sz="2000" dirty="0">
                <a:latin typeface="Courier New" panose="02070309020205020404" pitchFamily="49" charset="0"/>
              </a:rPr>
              <a:t>mem[10] = 8’b 10101010;</a:t>
            </a:r>
          </a:p>
          <a:p>
            <a:pPr lvl="1"/>
            <a:r>
              <a:rPr lang="el-GR" altLang="fr-FR" dirty="0"/>
              <a:t>Element subfield (needs temp storage):</a:t>
            </a:r>
          </a:p>
          <a:p>
            <a:pPr lvl="2">
              <a:buFontTx/>
              <a:buNone/>
            </a:pPr>
            <a:r>
              <a:rPr lang="el-GR" altLang="fr-FR" dirty="0">
                <a:latin typeface="Courier New" panose="02070309020205020404" pitchFamily="49" charset="0"/>
              </a:rPr>
              <a:t>reg [7:0] temp;</a:t>
            </a:r>
          </a:p>
          <a:p>
            <a:pPr lvl="2">
              <a:buFontTx/>
              <a:buNone/>
            </a:pPr>
            <a:r>
              <a:rPr lang="el-GR" altLang="fr-FR" dirty="0">
                <a:latin typeface="Courier New" panose="02070309020205020404" pitchFamily="49" charset="0"/>
              </a:rPr>
              <a:t>..</a:t>
            </a:r>
            <a:endParaRPr lang="el-GR" altLang="fr-FR" sz="1800" dirty="0">
              <a:latin typeface="Courier New" panose="02070309020205020404" pitchFamily="49" charset="0"/>
            </a:endParaRPr>
          </a:p>
          <a:p>
            <a:pPr lvl="2">
              <a:buFontTx/>
              <a:buNone/>
            </a:pPr>
            <a:r>
              <a:rPr lang="el-GR" altLang="fr-FR" dirty="0">
                <a:latin typeface="Courier New" panose="02070309020205020404" pitchFamily="49" charset="0"/>
              </a:rPr>
              <a:t>temp = mem[10];</a:t>
            </a:r>
          </a:p>
          <a:p>
            <a:pPr lvl="2">
              <a:buFontTx/>
              <a:buNone/>
            </a:pPr>
            <a:r>
              <a:rPr lang="el-GR" altLang="fr-FR" dirty="0">
                <a:latin typeface="Courier New" panose="02070309020205020404" pitchFamily="49" charset="0"/>
              </a:rPr>
              <a:t>var[6] = temp[2];</a:t>
            </a:r>
            <a:endParaRPr lang="el-GR" alt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Arrays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4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altLang="fr-FR" dirty="0"/>
              <a:t>Limitation: Cannot access array subfield or entire array at once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var[2:9] = ???; // WRONG!!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var = ???; // WRONG!!</a:t>
            </a:r>
            <a:endParaRPr lang="el-GR" altLang="fr-FR" dirty="0"/>
          </a:p>
          <a:p>
            <a:pPr>
              <a:lnSpc>
                <a:spcPct val="120000"/>
              </a:lnSpc>
            </a:pPr>
            <a:r>
              <a:rPr lang="el-GR" altLang="fr-FR" dirty="0"/>
              <a:t>No multi-dimentional arrays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reg var[1:10] [1:100]; // WRONG!!</a:t>
            </a:r>
            <a:endParaRPr lang="el-GR" altLang="fr-FR" dirty="0"/>
          </a:p>
          <a:p>
            <a:pPr>
              <a:lnSpc>
                <a:spcPct val="120000"/>
              </a:lnSpc>
            </a:pPr>
            <a:r>
              <a:rPr lang="el-GR" altLang="fr-FR" dirty="0"/>
              <a:t>Arrays don’t work for the Real data type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real r[1:10]; // WRONG !!</a:t>
            </a:r>
            <a:endParaRPr lang="el-GR" alt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Arrays</a:t>
            </a:r>
            <a:r>
              <a:rPr lang="fr-FR" dirty="0" smtClean="0"/>
              <a:t> limitations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2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fr-FR" dirty="0"/>
              <a:t>Implemented with regs: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l-GR" altLang="fr-FR" sz="1800" dirty="0">
                <a:latin typeface="Courier New" panose="02070309020205020404" pitchFamily="49" charset="0"/>
              </a:rPr>
              <a:t>	reg [8*13:1] string_val; // can hold up to 13 chars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l-GR" altLang="fr-FR" sz="1800" dirty="0">
                <a:latin typeface="Courier New" panose="02070309020205020404" pitchFamily="49" charset="0"/>
              </a:rPr>
              <a:t>	..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l-GR" altLang="fr-FR" sz="1800" dirty="0">
                <a:latin typeface="Courier New" panose="02070309020205020404" pitchFamily="49" charset="0"/>
              </a:rPr>
              <a:t>	string_val = </a:t>
            </a:r>
            <a:r>
              <a:rPr lang="en-US" altLang="fr-FR" sz="1800" dirty="0">
                <a:latin typeface="Courier New" panose="02070309020205020404" pitchFamily="49" charset="0"/>
              </a:rPr>
              <a:t>“</a:t>
            </a:r>
            <a:r>
              <a:rPr lang="el-GR" altLang="fr-FR" sz="1800" dirty="0">
                <a:latin typeface="Courier New" panose="02070309020205020404" pitchFamily="49" charset="0"/>
              </a:rPr>
              <a:t>Hello Verilog</a:t>
            </a:r>
            <a:r>
              <a:rPr lang="en-US" altLang="fr-FR" sz="1800" dirty="0">
                <a:latin typeface="Courier New" panose="02070309020205020404" pitchFamily="49" charset="0"/>
              </a:rPr>
              <a:t>”;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altLang="fr-FR" sz="1800" dirty="0">
                <a:latin typeface="Courier New" panose="02070309020205020404" pitchFamily="49" charset="0"/>
              </a:rPr>
              <a:t>	</a:t>
            </a:r>
            <a:r>
              <a:rPr lang="en-US" altLang="fr-FR" sz="1800" dirty="0" err="1">
                <a:latin typeface="Courier New" panose="02070309020205020404" pitchFamily="49" charset="0"/>
              </a:rPr>
              <a:t>string_val</a:t>
            </a:r>
            <a:r>
              <a:rPr lang="en-US" altLang="fr-FR" sz="1800" dirty="0">
                <a:latin typeface="Courier New" panose="02070309020205020404" pitchFamily="49" charset="0"/>
              </a:rPr>
              <a:t> = “hello”; // MS Bytes are filled with 0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altLang="fr-FR" sz="1800" dirty="0">
                <a:latin typeface="Courier New" panose="02070309020205020404" pitchFamily="49" charset="0"/>
              </a:rPr>
              <a:t>	</a:t>
            </a:r>
            <a:r>
              <a:rPr lang="en-US" altLang="fr-FR" sz="1800" dirty="0" err="1">
                <a:latin typeface="Courier New" panose="02070309020205020404" pitchFamily="49" charset="0"/>
              </a:rPr>
              <a:t>string_val</a:t>
            </a:r>
            <a:r>
              <a:rPr lang="en-US" altLang="fr-FR" sz="1800" dirty="0">
                <a:latin typeface="Courier New" panose="02070309020205020404" pitchFamily="49" charset="0"/>
              </a:rPr>
              <a:t> = “I am overflowed”; // “I ” is truncated</a:t>
            </a:r>
            <a:endParaRPr lang="en-US" altLang="fr-FR" sz="2000" dirty="0">
              <a:latin typeface="Courier New" panose="02070309020205020404" pitchFamily="49" charset="0"/>
            </a:endParaRPr>
          </a:p>
          <a:p>
            <a:pPr>
              <a:lnSpc>
                <a:spcPct val="110000"/>
              </a:lnSpc>
            </a:pPr>
            <a:r>
              <a:rPr lang="el-GR" altLang="fr-FR" dirty="0"/>
              <a:t>Escaped chars:</a:t>
            </a:r>
          </a:p>
          <a:p>
            <a:pPr lvl="1">
              <a:lnSpc>
                <a:spcPct val="110000"/>
              </a:lnSpc>
            </a:pPr>
            <a:r>
              <a:rPr lang="el-GR" altLang="fr-FR" sz="1800" dirty="0">
                <a:latin typeface="Courier New" panose="02070309020205020404" pitchFamily="49" charset="0"/>
              </a:rPr>
              <a:t>\n	</a:t>
            </a:r>
            <a:r>
              <a:rPr lang="el-GR" altLang="fr-FR" sz="1800" dirty="0"/>
              <a:t>newline</a:t>
            </a:r>
            <a:endParaRPr lang="el-GR" altLang="fr-FR" sz="1800" dirty="0">
              <a:latin typeface="Courier New" panose="02070309020205020404" pitchFamily="49" charset="0"/>
            </a:endParaRPr>
          </a:p>
          <a:p>
            <a:pPr lvl="1">
              <a:lnSpc>
                <a:spcPct val="110000"/>
              </a:lnSpc>
            </a:pPr>
            <a:r>
              <a:rPr lang="el-GR" altLang="fr-FR" sz="1800" dirty="0">
                <a:latin typeface="Courier New" panose="02070309020205020404" pitchFamily="49" charset="0"/>
              </a:rPr>
              <a:t>\t	</a:t>
            </a:r>
            <a:r>
              <a:rPr lang="el-GR" altLang="fr-FR" sz="1800" dirty="0"/>
              <a:t>tab</a:t>
            </a:r>
            <a:endParaRPr lang="el-GR" altLang="fr-FR" sz="1800" dirty="0">
              <a:latin typeface="Courier New" panose="02070309020205020404" pitchFamily="49" charset="0"/>
            </a:endParaRPr>
          </a:p>
          <a:p>
            <a:pPr lvl="1">
              <a:lnSpc>
                <a:spcPct val="110000"/>
              </a:lnSpc>
            </a:pPr>
            <a:r>
              <a:rPr lang="el-GR" altLang="fr-FR" sz="1800" dirty="0">
                <a:latin typeface="Courier New" panose="02070309020205020404" pitchFamily="49" charset="0"/>
              </a:rPr>
              <a:t>%%	%</a:t>
            </a:r>
          </a:p>
          <a:p>
            <a:pPr lvl="1">
              <a:lnSpc>
                <a:spcPct val="110000"/>
              </a:lnSpc>
            </a:pPr>
            <a:r>
              <a:rPr lang="el-GR" altLang="fr-FR" sz="1800" dirty="0">
                <a:latin typeface="Courier New" panose="02070309020205020404" pitchFamily="49" charset="0"/>
              </a:rPr>
              <a:t>\\	\</a:t>
            </a:r>
          </a:p>
          <a:p>
            <a:pPr lvl="1">
              <a:lnSpc>
                <a:spcPct val="110000"/>
              </a:lnSpc>
            </a:pPr>
            <a:r>
              <a:rPr lang="el-GR" altLang="fr-FR" sz="1800" dirty="0">
                <a:latin typeface="Courier New" panose="02070309020205020404" pitchFamily="49" charset="0"/>
              </a:rPr>
              <a:t>\</a:t>
            </a:r>
            <a:r>
              <a:rPr lang="en-US" altLang="fr-FR" sz="1800" dirty="0">
                <a:latin typeface="Courier New" panose="02070309020205020404" pitchFamily="49" charset="0"/>
              </a:rPr>
              <a:t>“	“</a:t>
            </a:r>
            <a:endParaRPr lang="el-GR" alt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Strings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8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el-GR" altLang="fr-FR" sz="2400" dirty="0">
                <a:latin typeface="Courier New" panose="02070309020205020404" pitchFamily="49" charset="0"/>
              </a:rPr>
              <a:t>&amp;&amp; </a:t>
            </a:r>
            <a:r>
              <a:rPr lang="el-GR" altLang="fr-FR" dirty="0">
                <a:sym typeface="Symbol" panose="05050102010706020507" pitchFamily="18" charset="2"/>
              </a:rPr>
              <a:t> logical AND</a:t>
            </a:r>
            <a:endParaRPr lang="el-GR" altLang="fr-FR" sz="2400" dirty="0">
              <a:latin typeface="Courier New" panose="02070309020205020404" pitchFamily="49" charset="0"/>
            </a:endParaRPr>
          </a:p>
          <a:p>
            <a:r>
              <a:rPr lang="el-GR" altLang="fr-FR" sz="2400" dirty="0">
                <a:latin typeface="Courier New" panose="02070309020205020404" pitchFamily="49" charset="0"/>
              </a:rPr>
              <a:t>|| </a:t>
            </a:r>
            <a:r>
              <a:rPr lang="el-GR" altLang="fr-FR" dirty="0">
                <a:sym typeface="Symbol" panose="05050102010706020507" pitchFamily="18" charset="2"/>
              </a:rPr>
              <a:t> logical OR</a:t>
            </a:r>
            <a:endParaRPr lang="el-GR" altLang="fr-FR" sz="2400" dirty="0">
              <a:latin typeface="Courier New" panose="02070309020205020404" pitchFamily="49" charset="0"/>
            </a:endParaRPr>
          </a:p>
          <a:p>
            <a:r>
              <a:rPr lang="el-GR" altLang="fr-FR" sz="2400" dirty="0">
                <a:latin typeface="Courier New" panose="02070309020205020404" pitchFamily="49" charset="0"/>
              </a:rPr>
              <a:t>!  </a:t>
            </a:r>
            <a:r>
              <a:rPr lang="el-GR" altLang="fr-FR" dirty="0">
                <a:sym typeface="Symbol" panose="05050102010706020507" pitchFamily="18" charset="2"/>
              </a:rPr>
              <a:t> logical NOT</a:t>
            </a:r>
          </a:p>
          <a:p>
            <a:r>
              <a:rPr lang="el-GR" altLang="fr-FR" dirty="0">
                <a:sym typeface="Symbol" panose="05050102010706020507" pitchFamily="18" charset="2"/>
              </a:rPr>
              <a:t>Operands evaluated to ONE bit value: </a:t>
            </a:r>
            <a:r>
              <a:rPr lang="el-GR" altLang="fr-FR" i="1" dirty="0">
                <a:sym typeface="Symbol" panose="05050102010706020507" pitchFamily="18" charset="2"/>
              </a:rPr>
              <a:t>0</a:t>
            </a:r>
            <a:r>
              <a:rPr lang="el-GR" altLang="fr-FR" dirty="0">
                <a:sym typeface="Symbol" panose="05050102010706020507" pitchFamily="18" charset="2"/>
              </a:rPr>
              <a:t>,</a:t>
            </a:r>
            <a:r>
              <a:rPr lang="el-GR" altLang="fr-FR" i="1" dirty="0">
                <a:sym typeface="Symbol" panose="05050102010706020507" pitchFamily="18" charset="2"/>
              </a:rPr>
              <a:t> 1 </a:t>
            </a:r>
            <a:r>
              <a:rPr lang="el-GR" altLang="fr-FR" dirty="0">
                <a:sym typeface="Symbol" panose="05050102010706020507" pitchFamily="18" charset="2"/>
              </a:rPr>
              <a:t>or</a:t>
            </a:r>
            <a:r>
              <a:rPr lang="el-GR" altLang="fr-FR" i="1" dirty="0">
                <a:sym typeface="Symbol" panose="05050102010706020507" pitchFamily="18" charset="2"/>
              </a:rPr>
              <a:t> x</a:t>
            </a:r>
          </a:p>
          <a:p>
            <a:r>
              <a:rPr lang="el-GR" altLang="fr-FR" dirty="0">
                <a:sym typeface="Symbol" panose="05050102010706020507" pitchFamily="18" charset="2"/>
              </a:rPr>
              <a:t>Result is ONE bit value: </a:t>
            </a:r>
            <a:r>
              <a:rPr lang="el-GR" altLang="fr-FR" i="1" dirty="0">
                <a:sym typeface="Symbol" panose="05050102010706020507" pitchFamily="18" charset="2"/>
              </a:rPr>
              <a:t>0</a:t>
            </a:r>
            <a:r>
              <a:rPr lang="el-GR" altLang="fr-FR" dirty="0">
                <a:sym typeface="Symbol" panose="05050102010706020507" pitchFamily="18" charset="2"/>
              </a:rPr>
              <a:t>,</a:t>
            </a:r>
            <a:r>
              <a:rPr lang="el-GR" altLang="fr-FR" i="1" dirty="0">
                <a:sym typeface="Symbol" panose="05050102010706020507" pitchFamily="18" charset="2"/>
              </a:rPr>
              <a:t> 1 </a:t>
            </a:r>
            <a:r>
              <a:rPr lang="el-GR" altLang="fr-FR" dirty="0">
                <a:sym typeface="Symbol" panose="05050102010706020507" pitchFamily="18" charset="2"/>
              </a:rPr>
              <a:t>or</a:t>
            </a:r>
            <a:r>
              <a:rPr lang="el-GR" altLang="fr-FR" i="1" dirty="0">
                <a:sym typeface="Symbol" panose="05050102010706020507" pitchFamily="18" charset="2"/>
              </a:rPr>
              <a:t> x</a:t>
            </a:r>
          </a:p>
          <a:p>
            <a:pPr lvl="1">
              <a:buFontTx/>
              <a:buNone/>
            </a:pPr>
            <a:r>
              <a:rPr lang="el-GR" altLang="fr-FR" i="1" dirty="0">
                <a:sym typeface="Symbol" panose="05050102010706020507" pitchFamily="18" charset="2"/>
              </a:rPr>
              <a:t>	</a:t>
            </a:r>
            <a:r>
              <a:rPr lang="el-GR" altLang="fr-FR" sz="1800" dirty="0">
                <a:latin typeface="Courier New" panose="02070309020205020404" pitchFamily="49" charset="0"/>
                <a:sym typeface="Symbol" panose="05050102010706020507" pitchFamily="18" charset="2"/>
              </a:rPr>
              <a:t>A = 6;		A &amp;&amp; B  1 &amp;&amp; 0  0</a:t>
            </a:r>
          </a:p>
          <a:p>
            <a:pPr lvl="1">
              <a:buFontTx/>
              <a:buNone/>
            </a:pPr>
            <a:r>
              <a:rPr lang="el-GR" altLang="fr-FR" sz="1800" dirty="0">
                <a:latin typeface="Courier New" panose="02070309020205020404" pitchFamily="49" charset="0"/>
                <a:sym typeface="Symbol" panose="05050102010706020507" pitchFamily="18" charset="2"/>
              </a:rPr>
              <a:t>	B = 0;		A || !B  1 || 1  1</a:t>
            </a:r>
          </a:p>
          <a:p>
            <a:pPr lvl="1">
              <a:buFontTx/>
              <a:buNone/>
            </a:pPr>
            <a:r>
              <a:rPr lang="el-GR" altLang="fr-FR" sz="1800" dirty="0">
                <a:latin typeface="Courier New" panose="02070309020205020404" pitchFamily="49" charset="0"/>
                <a:sym typeface="Symbol" panose="05050102010706020507" pitchFamily="18" charset="2"/>
              </a:rPr>
              <a:t>	C = x;		C || B  x || 0  x</a:t>
            </a:r>
          </a:p>
          <a:p>
            <a:pPr lvl="1">
              <a:buFontTx/>
              <a:buNone/>
            </a:pPr>
            <a:r>
              <a:rPr lang="el-GR" altLang="fr-FR" i="1" dirty="0">
                <a:sym typeface="Symbol" panose="05050102010706020507" pitchFamily="18" charset="2"/>
              </a:rPr>
              <a:t>	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Logicals</a:t>
            </a:r>
            <a:r>
              <a:rPr lang="fr-FR" dirty="0" smtClean="0"/>
              <a:t> </a:t>
            </a:r>
            <a:r>
              <a:rPr lang="fr-FR" dirty="0" err="1" smtClean="0"/>
              <a:t>operators</a:t>
            </a:r>
            <a:endParaRPr lang="fr-FR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362200" y="333375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fr-FR" sz="2800" dirty="0">
                <a:latin typeface="Courier New" panose="02070309020205020404" pitchFamily="49" charset="0"/>
              </a:rPr>
              <a:t>&amp; 		</a:t>
            </a:r>
            <a:r>
              <a:rPr lang="fr-FR" altLang="fr-FR" sz="2800" dirty="0" smtClean="0">
                <a:latin typeface="Courier New" panose="02070309020205020404" pitchFamily="49" charset="0"/>
              </a:rPr>
              <a:t>	</a:t>
            </a:r>
            <a:r>
              <a:rPr lang="el-GR" altLang="fr-FR" dirty="0" smtClean="0">
                <a:sym typeface="Symbol" panose="05050102010706020507" pitchFamily="18" charset="2"/>
              </a:rPr>
              <a:t> </a:t>
            </a:r>
            <a:r>
              <a:rPr lang="el-GR" altLang="fr-FR" dirty="0">
                <a:sym typeface="Symbol" panose="05050102010706020507" pitchFamily="18" charset="2"/>
              </a:rPr>
              <a:t>bitwise AND</a:t>
            </a:r>
            <a:endParaRPr lang="el-GR" altLang="fr-FR" sz="2800" dirty="0">
              <a:latin typeface="Courier New" panose="02070309020205020404" pitchFamily="49" charset="0"/>
            </a:endParaRPr>
          </a:p>
          <a:p>
            <a:r>
              <a:rPr lang="el-GR" altLang="fr-FR" sz="2800" dirty="0">
                <a:latin typeface="Courier New" panose="02070309020205020404" pitchFamily="49" charset="0"/>
              </a:rPr>
              <a:t>|		</a:t>
            </a:r>
            <a:r>
              <a:rPr lang="fr-FR" altLang="fr-FR" sz="2800" dirty="0" smtClean="0">
                <a:latin typeface="Courier New" panose="02070309020205020404" pitchFamily="49" charset="0"/>
              </a:rPr>
              <a:t>	</a:t>
            </a:r>
            <a:r>
              <a:rPr lang="el-GR" altLang="fr-FR" dirty="0" smtClean="0">
                <a:sym typeface="Symbol" panose="05050102010706020507" pitchFamily="18" charset="2"/>
              </a:rPr>
              <a:t> </a:t>
            </a:r>
            <a:r>
              <a:rPr lang="el-GR" altLang="fr-FR" dirty="0">
                <a:sym typeface="Symbol" panose="05050102010706020507" pitchFamily="18" charset="2"/>
              </a:rPr>
              <a:t>bitwise OR</a:t>
            </a:r>
            <a:endParaRPr lang="el-GR" altLang="fr-FR" sz="2800" dirty="0">
              <a:latin typeface="Courier New" panose="02070309020205020404" pitchFamily="49" charset="0"/>
            </a:endParaRPr>
          </a:p>
          <a:p>
            <a:r>
              <a:rPr lang="el-GR" altLang="fr-FR" sz="2800" dirty="0">
                <a:latin typeface="Courier New" panose="02070309020205020404" pitchFamily="49" charset="0"/>
              </a:rPr>
              <a:t>~ 		</a:t>
            </a:r>
            <a:r>
              <a:rPr lang="fr-FR" altLang="fr-FR" sz="2800" dirty="0" smtClean="0">
                <a:latin typeface="Courier New" panose="02070309020205020404" pitchFamily="49" charset="0"/>
              </a:rPr>
              <a:t>	</a:t>
            </a:r>
            <a:r>
              <a:rPr lang="el-GR" altLang="fr-FR" dirty="0" smtClean="0">
                <a:sym typeface="Symbol" panose="05050102010706020507" pitchFamily="18" charset="2"/>
              </a:rPr>
              <a:t> </a:t>
            </a:r>
            <a:r>
              <a:rPr lang="el-GR" altLang="fr-FR" dirty="0">
                <a:sym typeface="Symbol" panose="05050102010706020507" pitchFamily="18" charset="2"/>
              </a:rPr>
              <a:t>bitwise NOT</a:t>
            </a:r>
            <a:endParaRPr lang="el-GR" altLang="fr-FR" sz="2800" dirty="0">
              <a:latin typeface="Courier New" panose="02070309020205020404" pitchFamily="49" charset="0"/>
            </a:endParaRPr>
          </a:p>
          <a:p>
            <a:r>
              <a:rPr lang="el-GR" altLang="fr-FR" sz="2800" dirty="0">
                <a:latin typeface="Courier New" panose="02070309020205020404" pitchFamily="49" charset="0"/>
              </a:rPr>
              <a:t>^ 		</a:t>
            </a:r>
            <a:r>
              <a:rPr lang="fr-FR" altLang="fr-FR" sz="2800" dirty="0" smtClean="0">
                <a:latin typeface="Courier New" panose="02070309020205020404" pitchFamily="49" charset="0"/>
              </a:rPr>
              <a:t>	</a:t>
            </a:r>
            <a:r>
              <a:rPr lang="el-GR" altLang="fr-FR" dirty="0" smtClean="0">
                <a:sym typeface="Symbol" panose="05050102010706020507" pitchFamily="18" charset="2"/>
              </a:rPr>
              <a:t> </a:t>
            </a:r>
            <a:r>
              <a:rPr lang="el-GR" altLang="fr-FR" dirty="0">
                <a:sym typeface="Symbol" panose="05050102010706020507" pitchFamily="18" charset="2"/>
              </a:rPr>
              <a:t>bitwise XOR</a:t>
            </a:r>
            <a:endParaRPr lang="el-GR" altLang="fr-FR" sz="2800" dirty="0">
              <a:latin typeface="Courier New" panose="02070309020205020404" pitchFamily="49" charset="0"/>
            </a:endParaRPr>
          </a:p>
          <a:p>
            <a:r>
              <a:rPr lang="el-GR" altLang="fr-FR" sz="2800" dirty="0">
                <a:latin typeface="Courier New" panose="02070309020205020404" pitchFamily="49" charset="0"/>
              </a:rPr>
              <a:t>~^</a:t>
            </a:r>
            <a:r>
              <a:rPr lang="el-GR" altLang="fr-FR" dirty="0"/>
              <a:t> or</a:t>
            </a:r>
            <a:r>
              <a:rPr lang="el-GR" altLang="fr-FR" sz="2800" dirty="0">
                <a:latin typeface="Courier New" panose="02070309020205020404" pitchFamily="49" charset="0"/>
              </a:rPr>
              <a:t> ^~ 	</a:t>
            </a:r>
            <a:r>
              <a:rPr lang="el-GR" altLang="fr-FR" dirty="0">
                <a:sym typeface="Symbol" panose="05050102010706020507" pitchFamily="18" charset="2"/>
              </a:rPr>
              <a:t> bitwise XNOR</a:t>
            </a:r>
          </a:p>
          <a:p>
            <a:pPr>
              <a:lnSpc>
                <a:spcPct val="240000"/>
              </a:lnSpc>
            </a:pPr>
            <a:r>
              <a:rPr lang="el-GR" altLang="fr-FR" dirty="0">
                <a:sym typeface="Symbol" panose="05050102010706020507" pitchFamily="18" charset="2"/>
              </a:rPr>
              <a:t>Operation on bit by bit basis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Bitwise</a:t>
            </a:r>
            <a:r>
              <a:rPr lang="fr-FR" dirty="0" smtClean="0"/>
              <a:t> </a:t>
            </a:r>
            <a:r>
              <a:rPr lang="fr-FR" dirty="0" err="1" smtClean="0"/>
              <a:t>operators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57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fr-FR" sz="2000" dirty="0">
                <a:latin typeface="Courier New" panose="02070309020205020404" pitchFamily="49" charset="0"/>
              </a:rPr>
              <a:t>&amp;		</a:t>
            </a:r>
            <a:r>
              <a:rPr lang="el-GR" altLang="fr-FR" sz="2400" dirty="0">
                <a:sym typeface="Symbol" panose="05050102010706020507" pitchFamily="18" charset="2"/>
              </a:rPr>
              <a:t></a:t>
            </a:r>
            <a:r>
              <a:rPr lang="el-GR" altLang="fr-FR" sz="2000" dirty="0">
                <a:sym typeface="Symbol" panose="05050102010706020507" pitchFamily="18" charset="2"/>
              </a:rPr>
              <a:t> AND</a:t>
            </a:r>
            <a:endParaRPr lang="el-GR" altLang="fr-FR" sz="2000" dirty="0">
              <a:latin typeface="Courier New" panose="02070309020205020404" pitchFamily="49" charset="0"/>
            </a:endParaRPr>
          </a:p>
          <a:p>
            <a:r>
              <a:rPr lang="el-GR" altLang="fr-FR" sz="2000" dirty="0">
                <a:latin typeface="Courier New" panose="02070309020205020404" pitchFamily="49" charset="0"/>
              </a:rPr>
              <a:t>| 		</a:t>
            </a:r>
            <a:r>
              <a:rPr lang="el-GR" altLang="fr-FR" sz="2400" dirty="0">
                <a:sym typeface="Symbol" panose="05050102010706020507" pitchFamily="18" charset="2"/>
              </a:rPr>
              <a:t> OR</a:t>
            </a:r>
            <a:endParaRPr lang="el-GR" altLang="fr-FR" sz="2000" dirty="0">
              <a:latin typeface="Courier New" panose="02070309020205020404" pitchFamily="49" charset="0"/>
            </a:endParaRPr>
          </a:p>
          <a:p>
            <a:r>
              <a:rPr lang="el-GR" altLang="fr-FR" sz="2000" dirty="0">
                <a:latin typeface="Courier New" panose="02070309020205020404" pitchFamily="49" charset="0"/>
              </a:rPr>
              <a:t>^ 		</a:t>
            </a:r>
            <a:r>
              <a:rPr lang="el-GR" altLang="fr-FR" sz="2400" dirty="0">
                <a:sym typeface="Symbol" panose="05050102010706020507" pitchFamily="18" charset="2"/>
              </a:rPr>
              <a:t></a:t>
            </a:r>
            <a:r>
              <a:rPr lang="el-GR" altLang="fr-FR" sz="2000" dirty="0">
                <a:sym typeface="Symbol" panose="05050102010706020507" pitchFamily="18" charset="2"/>
              </a:rPr>
              <a:t> XOR</a:t>
            </a:r>
            <a:endParaRPr lang="el-GR" altLang="fr-FR" sz="2000" dirty="0">
              <a:latin typeface="Courier New" panose="02070309020205020404" pitchFamily="49" charset="0"/>
            </a:endParaRPr>
          </a:p>
          <a:p>
            <a:r>
              <a:rPr lang="el-GR" altLang="fr-FR" sz="2000" dirty="0">
                <a:latin typeface="Courier New" panose="02070309020205020404" pitchFamily="49" charset="0"/>
              </a:rPr>
              <a:t>~&amp; 		</a:t>
            </a:r>
            <a:r>
              <a:rPr lang="el-GR" altLang="fr-FR" sz="2400" dirty="0">
                <a:sym typeface="Symbol" panose="05050102010706020507" pitchFamily="18" charset="2"/>
              </a:rPr>
              <a:t></a:t>
            </a:r>
            <a:r>
              <a:rPr lang="el-GR" altLang="fr-FR" sz="2000" dirty="0">
                <a:sym typeface="Symbol" panose="05050102010706020507" pitchFamily="18" charset="2"/>
              </a:rPr>
              <a:t> NAND</a:t>
            </a:r>
            <a:endParaRPr lang="el-GR" altLang="fr-FR" sz="2000" dirty="0">
              <a:latin typeface="Courier New" panose="02070309020205020404" pitchFamily="49" charset="0"/>
            </a:endParaRPr>
          </a:p>
          <a:p>
            <a:r>
              <a:rPr lang="el-GR" altLang="fr-FR" sz="2000" dirty="0">
                <a:latin typeface="Courier New" panose="02070309020205020404" pitchFamily="49" charset="0"/>
              </a:rPr>
              <a:t>~| 		</a:t>
            </a:r>
            <a:r>
              <a:rPr lang="el-GR" altLang="fr-FR" sz="2400" dirty="0">
                <a:sym typeface="Symbol" panose="05050102010706020507" pitchFamily="18" charset="2"/>
              </a:rPr>
              <a:t></a:t>
            </a:r>
            <a:r>
              <a:rPr lang="el-GR" altLang="fr-FR" sz="2000" dirty="0">
                <a:sym typeface="Symbol" panose="05050102010706020507" pitchFamily="18" charset="2"/>
              </a:rPr>
              <a:t> NOR</a:t>
            </a:r>
            <a:endParaRPr lang="el-GR" altLang="fr-FR" sz="2000" dirty="0">
              <a:latin typeface="Courier New" panose="02070309020205020404" pitchFamily="49" charset="0"/>
            </a:endParaRPr>
          </a:p>
          <a:p>
            <a:r>
              <a:rPr lang="el-GR" altLang="fr-FR" sz="2000" dirty="0">
                <a:latin typeface="Courier New" panose="02070309020205020404" pitchFamily="49" charset="0"/>
              </a:rPr>
              <a:t>~^ </a:t>
            </a:r>
            <a:r>
              <a:rPr lang="el-GR" altLang="fr-FR" sz="2400" dirty="0"/>
              <a:t>or </a:t>
            </a:r>
            <a:r>
              <a:rPr lang="el-GR" altLang="fr-FR" sz="2000" dirty="0">
                <a:latin typeface="Courier New" panose="02070309020205020404" pitchFamily="49" charset="0"/>
              </a:rPr>
              <a:t>^~ 	</a:t>
            </a:r>
            <a:r>
              <a:rPr lang="el-GR" altLang="fr-FR" sz="2400" dirty="0">
                <a:sym typeface="Symbol" panose="05050102010706020507" pitchFamily="18" charset="2"/>
              </a:rPr>
              <a:t></a:t>
            </a:r>
            <a:r>
              <a:rPr lang="el-GR" altLang="fr-FR" sz="2000" dirty="0">
                <a:sym typeface="Symbol" panose="05050102010706020507" pitchFamily="18" charset="2"/>
              </a:rPr>
              <a:t> XNOR</a:t>
            </a:r>
          </a:p>
          <a:p>
            <a:pPr>
              <a:lnSpc>
                <a:spcPct val="180000"/>
              </a:lnSpc>
            </a:pPr>
            <a:r>
              <a:rPr lang="el-GR" altLang="fr-FR" sz="2400" dirty="0">
                <a:sym typeface="Symbol" panose="05050102010706020507" pitchFamily="18" charset="2"/>
              </a:rPr>
              <a:t>One multi-bit operand  One single-bit result</a:t>
            </a:r>
          </a:p>
          <a:p>
            <a:pPr lvl="1">
              <a:buFontTx/>
              <a:buNone/>
            </a:pPr>
            <a:r>
              <a:rPr lang="el-GR" altLang="fr-FR" sz="1800" dirty="0">
                <a:latin typeface="Courier New" panose="02070309020205020404" pitchFamily="49" charset="0"/>
                <a:sym typeface="Symbol" panose="05050102010706020507" pitchFamily="18" charset="2"/>
              </a:rPr>
              <a:t>	a = 4’b1001; </a:t>
            </a:r>
          </a:p>
          <a:p>
            <a:pPr lvl="1">
              <a:buFontTx/>
              <a:buNone/>
            </a:pPr>
            <a:r>
              <a:rPr lang="el-GR" altLang="fr-FR" sz="1800" dirty="0">
                <a:latin typeface="Courier New" panose="02070309020205020404" pitchFamily="49" charset="0"/>
                <a:sym typeface="Symbol" panose="05050102010706020507" pitchFamily="18" charset="2"/>
              </a:rPr>
              <a:t>	..</a:t>
            </a:r>
          </a:p>
          <a:p>
            <a:pPr lvl="1">
              <a:buFontTx/>
              <a:buNone/>
            </a:pPr>
            <a:r>
              <a:rPr lang="el-GR" altLang="fr-FR" sz="1800" dirty="0">
                <a:latin typeface="Courier New" panose="02070309020205020404" pitchFamily="49" charset="0"/>
                <a:sym typeface="Symbol" panose="05050102010706020507" pitchFamily="18" charset="2"/>
              </a:rPr>
              <a:t>	c = |a; // c = 1|0|0|1 = 1</a:t>
            </a:r>
            <a:endParaRPr lang="el-GR" altLang="fr-FR" sz="1800" dirty="0">
              <a:sym typeface="Symbol" panose="05050102010706020507" pitchFamily="18" charset="2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fr-FR" dirty="0"/>
              <a:t>Reduction Operators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fr-FR" sz="2800" dirty="0">
                <a:latin typeface="Courier New" panose="02070309020205020404" pitchFamily="49" charset="0"/>
              </a:rPr>
              <a:t>&gt;&gt;	</a:t>
            </a:r>
            <a:r>
              <a:rPr lang="el-GR" altLang="fr-FR" dirty="0">
                <a:sym typeface="Symbol" panose="05050102010706020507" pitchFamily="18" charset="2"/>
              </a:rPr>
              <a:t> shift right</a:t>
            </a:r>
            <a:endParaRPr lang="el-GR" altLang="fr-FR" sz="2800" dirty="0">
              <a:latin typeface="Courier New" panose="02070309020205020404" pitchFamily="49" charset="0"/>
            </a:endParaRPr>
          </a:p>
          <a:p>
            <a:r>
              <a:rPr lang="el-GR" altLang="fr-FR" sz="2800" dirty="0">
                <a:latin typeface="Courier New" panose="02070309020205020404" pitchFamily="49" charset="0"/>
              </a:rPr>
              <a:t>&lt;&lt;	</a:t>
            </a:r>
            <a:r>
              <a:rPr lang="el-GR" altLang="fr-FR" dirty="0">
                <a:sym typeface="Symbol" panose="05050102010706020507" pitchFamily="18" charset="2"/>
              </a:rPr>
              <a:t> shift left</a:t>
            </a:r>
          </a:p>
          <a:p>
            <a:pPr>
              <a:lnSpc>
                <a:spcPct val="300000"/>
              </a:lnSpc>
            </a:pPr>
            <a:r>
              <a:rPr lang="el-GR" altLang="fr-FR" dirty="0">
                <a:sym typeface="Symbol" panose="05050102010706020507" pitchFamily="18" charset="2"/>
              </a:rPr>
              <a:t>Result is same size as first operand, </a:t>
            </a:r>
            <a:r>
              <a:rPr lang="el-GR" altLang="fr-FR" b="1" dirty="0">
                <a:sym typeface="Symbol" panose="05050102010706020507" pitchFamily="18" charset="2"/>
              </a:rPr>
              <a:t>always zero filled</a:t>
            </a:r>
            <a:endParaRPr lang="el-GR" altLang="fr-FR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l-GR" altLang="fr-FR" dirty="0">
                <a:sym typeface="Symbol" panose="05050102010706020507" pitchFamily="18" charset="2"/>
              </a:rPr>
              <a:t>		</a:t>
            </a:r>
            <a:r>
              <a:rPr lang="el-GR" altLang="fr-FR" sz="2400" dirty="0">
                <a:latin typeface="Courier New" panose="02070309020205020404" pitchFamily="49" charset="0"/>
                <a:sym typeface="Symbol" panose="05050102010706020507" pitchFamily="18" charset="2"/>
              </a:rPr>
              <a:t>a = 4’b1010;</a:t>
            </a:r>
          </a:p>
          <a:p>
            <a:pPr>
              <a:buFontTx/>
              <a:buNone/>
            </a:pPr>
            <a:r>
              <a:rPr lang="el-GR" altLang="fr-FR" sz="2400" dirty="0">
                <a:latin typeface="Courier New" panose="02070309020205020404" pitchFamily="49" charset="0"/>
                <a:sym typeface="Symbol" panose="05050102010706020507" pitchFamily="18" charset="2"/>
              </a:rPr>
              <a:t>		...</a:t>
            </a:r>
          </a:p>
          <a:p>
            <a:pPr>
              <a:buFontTx/>
              <a:buNone/>
            </a:pPr>
            <a:r>
              <a:rPr lang="el-GR" altLang="fr-FR" sz="2400" dirty="0">
                <a:latin typeface="Courier New" panose="02070309020205020404" pitchFamily="49" charset="0"/>
                <a:sym typeface="Symbol" panose="05050102010706020507" pitchFamily="18" charset="2"/>
              </a:rPr>
              <a:t>		d = a &gt;&gt; 2;	// d = 0010</a:t>
            </a:r>
          </a:p>
          <a:p>
            <a:pPr>
              <a:buFontTx/>
              <a:buNone/>
            </a:pPr>
            <a:r>
              <a:rPr lang="el-GR" altLang="fr-FR" sz="2400" dirty="0">
                <a:latin typeface="Courier New" panose="02070309020205020404" pitchFamily="49" charset="0"/>
                <a:sym typeface="Symbol" panose="05050102010706020507" pitchFamily="18" charset="2"/>
              </a:rPr>
              <a:t>		c = a &lt;&lt; 1;	// c = 0100</a:t>
            </a:r>
            <a:endParaRPr lang="el-GR" altLang="fr-FR" dirty="0">
              <a:sym typeface="Symbol" panose="05050102010706020507" pitchFamily="18" charset="2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Shift </a:t>
            </a:r>
            <a:r>
              <a:rPr lang="fr-FR" dirty="0" err="1" smtClean="0"/>
              <a:t>operators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7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el-GR" altLang="fr-FR" sz="2000" dirty="0">
                <a:latin typeface="Courier New" panose="02070309020205020404" pitchFamily="49" charset="0"/>
              </a:rPr>
              <a:t>{</a:t>
            </a:r>
            <a:r>
              <a:rPr lang="el-GR" altLang="fr-FR" sz="2400" dirty="0"/>
              <a:t>op1</a:t>
            </a:r>
            <a:r>
              <a:rPr lang="el-GR" altLang="fr-FR" sz="2000" dirty="0">
                <a:latin typeface="Courier New" panose="02070309020205020404" pitchFamily="49" charset="0"/>
              </a:rPr>
              <a:t>, </a:t>
            </a:r>
            <a:r>
              <a:rPr lang="el-GR" altLang="fr-FR" sz="2400" dirty="0"/>
              <a:t>op2</a:t>
            </a:r>
            <a:r>
              <a:rPr lang="el-GR" altLang="fr-FR" sz="2000" dirty="0">
                <a:latin typeface="Courier New" panose="02070309020205020404" pitchFamily="49" charset="0"/>
              </a:rPr>
              <a:t>, ..}	</a:t>
            </a:r>
            <a:r>
              <a:rPr lang="el-GR" altLang="fr-FR" sz="2000" dirty="0">
                <a:latin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l-GR" altLang="fr-FR" sz="2400" dirty="0">
                <a:sym typeface="Symbol" panose="05050102010706020507" pitchFamily="18" charset="2"/>
              </a:rPr>
              <a:t> concatenates op1, op2, .. to single number</a:t>
            </a:r>
          </a:p>
          <a:p>
            <a:r>
              <a:rPr lang="el-GR" altLang="fr-FR" sz="2400" dirty="0">
                <a:sym typeface="Symbol" panose="05050102010706020507" pitchFamily="18" charset="2"/>
              </a:rPr>
              <a:t> Operands must be sized !!</a:t>
            </a: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</a:t>
            </a:r>
            <a:r>
              <a:rPr lang="el-GR" altLang="fr-FR" sz="1800" dirty="0">
                <a:latin typeface="Courier New" panose="02070309020205020404" pitchFamily="49" charset="0"/>
              </a:rPr>
              <a:t>reg a;</a:t>
            </a:r>
          </a:p>
          <a:p>
            <a:pPr lvl="1">
              <a:buFontTx/>
              <a:buNone/>
            </a:pPr>
            <a:r>
              <a:rPr lang="el-GR" altLang="fr-FR" sz="1800" dirty="0">
                <a:latin typeface="Courier New" panose="02070309020205020404" pitchFamily="49" charset="0"/>
              </a:rPr>
              <a:t>	reg [2:0] b, c;</a:t>
            </a:r>
          </a:p>
          <a:p>
            <a:pPr lvl="1">
              <a:buFontTx/>
              <a:buNone/>
            </a:pPr>
            <a:r>
              <a:rPr lang="el-GR" altLang="fr-FR" sz="1800" dirty="0">
                <a:latin typeface="Courier New" panose="02070309020205020404" pitchFamily="49" charset="0"/>
              </a:rPr>
              <a:t>	..</a:t>
            </a: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a = 1’b 1;</a:t>
            </a: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b = 3’b 010;</a:t>
            </a: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c = 3’b 101;</a:t>
            </a: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catx = {a, b, c};		// catx = 1_010_101</a:t>
            </a: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caty = {b, 2’b11, a}; 	// caty = 010_11_1</a:t>
            </a: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catz = {b, 1};		// WRONG !!</a:t>
            </a:r>
          </a:p>
          <a:p>
            <a:r>
              <a:rPr lang="el-GR" altLang="fr-FR" sz="2400" dirty="0"/>
              <a:t>Replication ..</a:t>
            </a:r>
            <a:endParaRPr lang="el-GR" altLang="fr-FR" sz="2400" dirty="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l-GR" altLang="fr-FR" sz="2000" dirty="0">
                <a:latin typeface="Courier New" panose="02070309020205020404" pitchFamily="49" charset="0"/>
              </a:rPr>
              <a:t>	catr = {4{a}, b, 2{c}};	// catr = 1111_010_101101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fr-FR" dirty="0"/>
              <a:t>Concatenation Operator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6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fr-FR" sz="2400" dirty="0">
                <a:latin typeface="Courier New" panose="02070309020205020404" pitchFamily="49" charset="0"/>
              </a:rPr>
              <a:t>&gt;	</a:t>
            </a:r>
            <a:r>
              <a:rPr lang="el-GR" altLang="fr-FR" dirty="0">
                <a:sym typeface="Symbol" panose="05050102010706020507" pitchFamily="18" charset="2"/>
              </a:rPr>
              <a:t> greater than</a:t>
            </a:r>
            <a:endParaRPr lang="el-GR" altLang="fr-FR" sz="2400" dirty="0">
              <a:latin typeface="Courier New" panose="02070309020205020404" pitchFamily="49" charset="0"/>
            </a:endParaRPr>
          </a:p>
          <a:p>
            <a:r>
              <a:rPr lang="el-GR" altLang="fr-FR" sz="2400" dirty="0">
                <a:latin typeface="Courier New" panose="02070309020205020404" pitchFamily="49" charset="0"/>
              </a:rPr>
              <a:t>&lt;	</a:t>
            </a:r>
            <a:r>
              <a:rPr lang="el-GR" altLang="fr-FR" dirty="0">
                <a:sym typeface="Symbol" panose="05050102010706020507" pitchFamily="18" charset="2"/>
              </a:rPr>
              <a:t> less than</a:t>
            </a:r>
            <a:endParaRPr lang="el-GR" altLang="fr-FR" sz="2400" dirty="0">
              <a:latin typeface="Courier New" panose="02070309020205020404" pitchFamily="49" charset="0"/>
            </a:endParaRPr>
          </a:p>
          <a:p>
            <a:r>
              <a:rPr lang="el-GR" altLang="fr-FR" sz="2400" dirty="0">
                <a:latin typeface="Courier New" panose="02070309020205020404" pitchFamily="49" charset="0"/>
              </a:rPr>
              <a:t>&gt;=	</a:t>
            </a:r>
            <a:r>
              <a:rPr lang="el-GR" altLang="fr-FR" dirty="0">
                <a:sym typeface="Symbol" panose="05050102010706020507" pitchFamily="18" charset="2"/>
              </a:rPr>
              <a:t> greater or equal than</a:t>
            </a:r>
            <a:endParaRPr lang="el-GR" altLang="fr-FR" sz="2400" dirty="0">
              <a:latin typeface="Courier New" panose="02070309020205020404" pitchFamily="49" charset="0"/>
            </a:endParaRPr>
          </a:p>
          <a:p>
            <a:r>
              <a:rPr lang="el-GR" altLang="fr-FR" sz="2400" dirty="0">
                <a:latin typeface="Courier New" panose="02070309020205020404" pitchFamily="49" charset="0"/>
              </a:rPr>
              <a:t>&lt;=	</a:t>
            </a:r>
            <a:r>
              <a:rPr lang="el-GR" altLang="fr-FR" dirty="0">
                <a:sym typeface="Symbol" panose="05050102010706020507" pitchFamily="18" charset="2"/>
              </a:rPr>
              <a:t> less or equal than</a:t>
            </a:r>
          </a:p>
          <a:p>
            <a:pPr>
              <a:lnSpc>
                <a:spcPct val="200000"/>
              </a:lnSpc>
            </a:pPr>
            <a:r>
              <a:rPr lang="el-GR" altLang="fr-FR" dirty="0">
                <a:sym typeface="Symbol" panose="05050102010706020507" pitchFamily="18" charset="2"/>
              </a:rPr>
              <a:t>Result is one bit value: </a:t>
            </a:r>
            <a:r>
              <a:rPr lang="el-GR" altLang="fr-FR" i="1" dirty="0">
                <a:sym typeface="Symbol" panose="05050102010706020507" pitchFamily="18" charset="2"/>
              </a:rPr>
              <a:t>0</a:t>
            </a:r>
            <a:r>
              <a:rPr lang="el-GR" altLang="fr-FR" dirty="0">
                <a:sym typeface="Symbol" panose="05050102010706020507" pitchFamily="18" charset="2"/>
              </a:rPr>
              <a:t>,</a:t>
            </a:r>
            <a:r>
              <a:rPr lang="el-GR" altLang="fr-FR" i="1" dirty="0">
                <a:sym typeface="Symbol" panose="05050102010706020507" pitchFamily="18" charset="2"/>
              </a:rPr>
              <a:t> 1 </a:t>
            </a:r>
            <a:r>
              <a:rPr lang="el-GR" altLang="fr-FR" dirty="0">
                <a:sym typeface="Symbol" panose="05050102010706020507" pitchFamily="18" charset="2"/>
              </a:rPr>
              <a:t>or</a:t>
            </a:r>
            <a:r>
              <a:rPr lang="el-GR" altLang="fr-FR" i="1" dirty="0">
                <a:sym typeface="Symbol" panose="05050102010706020507" pitchFamily="18" charset="2"/>
              </a:rPr>
              <a:t> x</a:t>
            </a:r>
          </a:p>
          <a:p>
            <a:pPr lvl="1">
              <a:buFontTx/>
              <a:buNone/>
            </a:pPr>
            <a:r>
              <a:rPr lang="el-GR" altLang="fr-FR" dirty="0">
                <a:sym typeface="Symbol" panose="05050102010706020507" pitchFamily="18" charset="2"/>
              </a:rPr>
              <a:t>	</a:t>
            </a:r>
            <a:r>
              <a:rPr lang="el-GR" altLang="fr-FR" sz="2000" dirty="0">
                <a:latin typeface="Courier New" panose="02070309020205020404" pitchFamily="49" charset="0"/>
                <a:sym typeface="Symbol" panose="05050102010706020507" pitchFamily="18" charset="2"/>
              </a:rPr>
              <a:t>1 &gt; 0</a:t>
            </a:r>
            <a:r>
              <a:rPr lang="el-GR" altLang="fr-FR" dirty="0">
                <a:latin typeface="Courier New" panose="02070309020205020404" pitchFamily="49" charset="0"/>
                <a:sym typeface="Symbol" panose="05050102010706020507" pitchFamily="18" charset="2"/>
              </a:rPr>
              <a:t>	  	</a:t>
            </a:r>
            <a:r>
              <a:rPr lang="el-GR" altLang="fr-FR" dirty="0">
                <a:sym typeface="Symbol" panose="05050102010706020507" pitchFamily="18" charset="2"/>
              </a:rPr>
              <a:t> </a:t>
            </a:r>
            <a:r>
              <a:rPr lang="el-GR" altLang="fr-FR" i="1" dirty="0">
                <a:sym typeface="Symbol" panose="05050102010706020507" pitchFamily="18" charset="2"/>
              </a:rPr>
              <a:t>1</a:t>
            </a:r>
            <a:endParaRPr lang="el-GR" altLang="fr-FR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lvl="1">
              <a:buFontTx/>
              <a:buNone/>
            </a:pPr>
            <a:r>
              <a:rPr lang="el-GR" altLang="fr-FR" dirty="0">
                <a:latin typeface="Courier New" panose="02070309020205020404" pitchFamily="49" charset="0"/>
                <a:sym typeface="Symbol" panose="05050102010706020507" pitchFamily="18" charset="2"/>
              </a:rPr>
              <a:t>	</a:t>
            </a:r>
            <a:r>
              <a:rPr lang="en-US" altLang="fr-FR" dirty="0">
                <a:latin typeface="Courier New" panose="02070309020205020404" pitchFamily="49" charset="0"/>
                <a:sym typeface="Symbol" panose="05050102010706020507" pitchFamily="18" charset="2"/>
              </a:rPr>
              <a:t>’</a:t>
            </a:r>
            <a:r>
              <a:rPr lang="el-GR" altLang="fr-FR" sz="2000" dirty="0">
                <a:latin typeface="Courier New" panose="02070309020205020404" pitchFamily="49" charset="0"/>
                <a:sym typeface="Symbol" panose="05050102010706020507" pitchFamily="18" charset="2"/>
              </a:rPr>
              <a:t>b1x1 &lt;= 0</a:t>
            </a:r>
            <a:r>
              <a:rPr lang="el-GR" altLang="fr-FR" dirty="0">
                <a:latin typeface="Courier New" panose="02070309020205020404" pitchFamily="49" charset="0"/>
                <a:sym typeface="Symbol" panose="05050102010706020507" pitchFamily="18" charset="2"/>
              </a:rPr>
              <a:t> 	</a:t>
            </a:r>
            <a:r>
              <a:rPr lang="el-GR" altLang="fr-FR" dirty="0">
                <a:sym typeface="Symbol" panose="05050102010706020507" pitchFamily="18" charset="2"/>
              </a:rPr>
              <a:t> </a:t>
            </a:r>
            <a:r>
              <a:rPr lang="el-GR" altLang="fr-FR" i="1" dirty="0">
                <a:sym typeface="Symbol" panose="05050102010706020507" pitchFamily="18" charset="2"/>
              </a:rPr>
              <a:t>x</a:t>
            </a:r>
          </a:p>
          <a:p>
            <a:pPr lvl="1">
              <a:buFontTx/>
              <a:buNone/>
            </a:pPr>
            <a:r>
              <a:rPr lang="el-GR" altLang="fr-FR" i="1" dirty="0">
                <a:sym typeface="Symbol" panose="05050102010706020507" pitchFamily="18" charset="2"/>
              </a:rPr>
              <a:t>	</a:t>
            </a:r>
            <a:r>
              <a:rPr lang="el-GR" altLang="fr-FR" sz="2000" dirty="0">
                <a:latin typeface="Courier New" panose="02070309020205020404" pitchFamily="49" charset="0"/>
                <a:sym typeface="Symbol" panose="05050102010706020507" pitchFamily="18" charset="2"/>
              </a:rPr>
              <a:t>10 &lt; z 		</a:t>
            </a:r>
            <a:r>
              <a:rPr lang="el-GR" altLang="fr-FR" dirty="0">
                <a:sym typeface="Symbol" panose="05050102010706020507" pitchFamily="18" charset="2"/>
              </a:rPr>
              <a:t> </a:t>
            </a:r>
            <a:r>
              <a:rPr lang="el-GR" altLang="fr-FR" i="1" dirty="0">
                <a:sym typeface="Symbol" panose="05050102010706020507" pitchFamily="18" charset="2"/>
              </a:rPr>
              <a:t>x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Relational</a:t>
            </a:r>
            <a:r>
              <a:rPr lang="fr-FR" dirty="0" smtClean="0"/>
              <a:t> </a:t>
            </a:r>
            <a:r>
              <a:rPr lang="fr-FR" dirty="0" err="1" smtClean="0"/>
              <a:t>operators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el-GR" altLang="fr-FR" sz="2400" dirty="0">
                <a:latin typeface="Courier New" panose="02070309020205020404" pitchFamily="49" charset="0"/>
              </a:rPr>
              <a:t>==	 </a:t>
            </a:r>
            <a:r>
              <a:rPr lang="el-GR" altLang="fr-FR" dirty="0">
                <a:sym typeface="Symbol" panose="05050102010706020507" pitchFamily="18" charset="2"/>
              </a:rPr>
              <a:t> logical equality</a:t>
            </a:r>
            <a:endParaRPr lang="el-GR" altLang="fr-FR" sz="2400" dirty="0">
              <a:latin typeface="Courier New" panose="02070309020205020404" pitchFamily="49" charset="0"/>
            </a:endParaRPr>
          </a:p>
          <a:p>
            <a:r>
              <a:rPr lang="el-GR" altLang="fr-FR" sz="2400" dirty="0">
                <a:latin typeface="Courier New" panose="02070309020205020404" pitchFamily="49" charset="0"/>
              </a:rPr>
              <a:t>!=	 </a:t>
            </a:r>
            <a:r>
              <a:rPr lang="el-GR" altLang="fr-FR" dirty="0">
                <a:sym typeface="Symbol" panose="05050102010706020507" pitchFamily="18" charset="2"/>
              </a:rPr>
              <a:t> logical inequality</a:t>
            </a:r>
            <a:endParaRPr lang="el-GR" altLang="fr-FR" sz="2400" dirty="0">
              <a:latin typeface="Courier New" panose="02070309020205020404" pitchFamily="49" charset="0"/>
            </a:endParaRPr>
          </a:p>
          <a:p>
            <a:r>
              <a:rPr lang="el-GR" altLang="fr-FR" sz="2400" dirty="0">
                <a:latin typeface="Courier New" panose="02070309020205020404" pitchFamily="49" charset="0"/>
              </a:rPr>
              <a:t>===	 </a:t>
            </a:r>
            <a:r>
              <a:rPr lang="el-GR" altLang="fr-FR" dirty="0">
                <a:sym typeface="Symbol" panose="05050102010706020507" pitchFamily="18" charset="2"/>
              </a:rPr>
              <a:t> case equality</a:t>
            </a:r>
            <a:endParaRPr lang="el-GR" altLang="fr-FR" sz="2400" dirty="0">
              <a:latin typeface="Courier New" panose="02070309020205020404" pitchFamily="49" charset="0"/>
            </a:endParaRPr>
          </a:p>
          <a:p>
            <a:r>
              <a:rPr lang="el-GR" altLang="fr-FR" sz="2400" dirty="0">
                <a:latin typeface="Courier New" panose="02070309020205020404" pitchFamily="49" charset="0"/>
              </a:rPr>
              <a:t>!== </a:t>
            </a:r>
            <a:r>
              <a:rPr lang="el-GR" altLang="fr-FR" dirty="0">
                <a:sym typeface="Symbol" panose="05050102010706020507" pitchFamily="18" charset="2"/>
              </a:rPr>
              <a:t> case inequality</a:t>
            </a:r>
            <a:endParaRPr lang="el-GR" altLang="fr-FR" i="1" dirty="0">
              <a:sym typeface="Symbol" panose="05050102010706020507" pitchFamily="18" charset="2"/>
            </a:endParaRPr>
          </a:p>
          <a:p>
            <a:pPr lvl="1">
              <a:lnSpc>
                <a:spcPct val="230000"/>
              </a:lnSpc>
            </a:pPr>
            <a:r>
              <a:rPr lang="el-GR" altLang="fr-FR" dirty="0">
                <a:sym typeface="Symbol" panose="05050102010706020507" pitchFamily="18" charset="2"/>
              </a:rPr>
              <a:t>	</a:t>
            </a:r>
            <a:r>
              <a:rPr lang="el-GR" altLang="fr-FR" sz="2000" dirty="0">
                <a:latin typeface="Courier New" panose="02070309020205020404" pitchFamily="49" charset="0"/>
                <a:sym typeface="Symbol" panose="05050102010706020507" pitchFamily="18" charset="2"/>
              </a:rPr>
              <a:t>4’b 1z0x == 4’b 1z0x  </a:t>
            </a:r>
            <a:r>
              <a:rPr lang="el-GR" altLang="fr-FR" dirty="0">
                <a:sym typeface="Symbol" panose="05050102010706020507" pitchFamily="18" charset="2"/>
              </a:rPr>
              <a:t> </a:t>
            </a:r>
            <a:r>
              <a:rPr lang="el-GR" altLang="fr-FR" i="1" dirty="0">
                <a:sym typeface="Symbol" panose="05050102010706020507" pitchFamily="18" charset="2"/>
              </a:rPr>
              <a:t>x</a:t>
            </a:r>
          </a:p>
          <a:p>
            <a:pPr lvl="1"/>
            <a:r>
              <a:rPr lang="el-GR" altLang="fr-FR" i="1" dirty="0">
                <a:sym typeface="Symbol" panose="05050102010706020507" pitchFamily="18" charset="2"/>
              </a:rPr>
              <a:t>	</a:t>
            </a:r>
            <a:r>
              <a:rPr lang="el-GR" altLang="fr-FR" sz="2000" dirty="0">
                <a:latin typeface="Courier New" panose="02070309020205020404" pitchFamily="49" charset="0"/>
                <a:sym typeface="Symbol" panose="05050102010706020507" pitchFamily="18" charset="2"/>
              </a:rPr>
              <a:t>4’b 1z0x != 4’b 1z0x  </a:t>
            </a:r>
            <a:r>
              <a:rPr lang="el-GR" altLang="fr-FR" dirty="0">
                <a:sym typeface="Symbol" panose="05050102010706020507" pitchFamily="18" charset="2"/>
              </a:rPr>
              <a:t> </a:t>
            </a:r>
            <a:r>
              <a:rPr lang="el-GR" altLang="fr-FR" i="1" dirty="0">
                <a:sym typeface="Symbol" panose="05050102010706020507" pitchFamily="18" charset="2"/>
              </a:rPr>
              <a:t>x</a:t>
            </a:r>
          </a:p>
          <a:p>
            <a:pPr lvl="1"/>
            <a:r>
              <a:rPr lang="el-GR" altLang="fr-FR" dirty="0">
                <a:sym typeface="Symbol" panose="05050102010706020507" pitchFamily="18" charset="2"/>
              </a:rPr>
              <a:t>	</a:t>
            </a:r>
            <a:r>
              <a:rPr lang="el-GR" altLang="fr-FR" sz="2000" dirty="0">
                <a:latin typeface="Courier New" panose="02070309020205020404" pitchFamily="49" charset="0"/>
                <a:sym typeface="Symbol" panose="05050102010706020507" pitchFamily="18" charset="2"/>
              </a:rPr>
              <a:t>4’b 1z0x === 4’b 1z0x </a:t>
            </a:r>
            <a:r>
              <a:rPr lang="el-GR" altLang="fr-FR" dirty="0">
                <a:sym typeface="Symbol" panose="05050102010706020507" pitchFamily="18" charset="2"/>
              </a:rPr>
              <a:t> </a:t>
            </a:r>
            <a:r>
              <a:rPr lang="el-GR" altLang="fr-FR" i="1" dirty="0">
                <a:sym typeface="Symbol" panose="05050102010706020507" pitchFamily="18" charset="2"/>
              </a:rPr>
              <a:t>1</a:t>
            </a:r>
          </a:p>
          <a:p>
            <a:pPr lvl="1"/>
            <a:r>
              <a:rPr lang="el-GR" altLang="fr-FR" i="1" dirty="0">
                <a:sym typeface="Symbol" panose="05050102010706020507" pitchFamily="18" charset="2"/>
              </a:rPr>
              <a:t>	</a:t>
            </a:r>
            <a:r>
              <a:rPr lang="el-GR" altLang="fr-FR" sz="2000" dirty="0">
                <a:latin typeface="Courier New" panose="02070309020205020404" pitchFamily="49" charset="0"/>
                <a:sym typeface="Symbol" panose="05050102010706020507" pitchFamily="18" charset="2"/>
              </a:rPr>
              <a:t>4’b 1z0x !== 4’b 1z0x </a:t>
            </a:r>
            <a:r>
              <a:rPr lang="el-GR" altLang="fr-FR" dirty="0">
                <a:sym typeface="Symbol" panose="05050102010706020507" pitchFamily="18" charset="2"/>
              </a:rPr>
              <a:t> </a:t>
            </a:r>
            <a:r>
              <a:rPr lang="el-GR" altLang="fr-FR" i="1" dirty="0">
                <a:sym typeface="Symbol" panose="05050102010706020507" pitchFamily="18" charset="2"/>
              </a:rPr>
              <a:t>0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Equality</a:t>
            </a:r>
            <a:r>
              <a:rPr lang="fr-FR" dirty="0" smtClean="0"/>
              <a:t> </a:t>
            </a:r>
            <a:r>
              <a:rPr lang="fr-FR" dirty="0" err="1" smtClean="0"/>
              <a:t>operator</a:t>
            </a:r>
            <a:endParaRPr lang="fr-FR" dirty="0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>
            <a:off x="4648200" y="666750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AutoShape 5"/>
          <p:cNvSpPr>
            <a:spLocks/>
          </p:cNvSpPr>
          <p:nvPr/>
        </p:nvSpPr>
        <p:spPr bwMode="auto">
          <a:xfrm>
            <a:off x="4648200" y="1657350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5400" y="819150"/>
            <a:ext cx="177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l-GR" altLang="fr-FR"/>
              <a:t>Return </a:t>
            </a:r>
            <a:r>
              <a:rPr lang="el-GR" altLang="fr-FR" i="1"/>
              <a:t>0</a:t>
            </a:r>
            <a:r>
              <a:rPr lang="el-GR" altLang="fr-FR"/>
              <a:t>, </a:t>
            </a:r>
            <a:r>
              <a:rPr lang="el-GR" altLang="fr-FR" i="1"/>
              <a:t>1</a:t>
            </a:r>
            <a:r>
              <a:rPr lang="el-GR" altLang="fr-FR"/>
              <a:t> or</a:t>
            </a:r>
            <a:r>
              <a:rPr lang="el-GR" altLang="fr-FR" i="1"/>
              <a:t> x</a:t>
            </a:r>
            <a:endParaRPr lang="el-GR" altLang="fr-F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05400" y="1870075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l-GR" altLang="fr-FR"/>
              <a:t>Return </a:t>
            </a:r>
            <a:r>
              <a:rPr lang="el-GR" altLang="fr-FR" i="1"/>
              <a:t>0</a:t>
            </a:r>
            <a:r>
              <a:rPr lang="el-GR" altLang="fr-FR"/>
              <a:t> or </a:t>
            </a:r>
            <a:r>
              <a:rPr lang="el-GR" altLang="fr-FR" i="1"/>
              <a:t>1</a:t>
            </a:r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1794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3394472"/>
          </a:xfrm>
        </p:spPr>
        <p:txBody>
          <a:bodyPr>
            <a:normAutofit/>
          </a:bodyPr>
          <a:lstStyle/>
          <a:p>
            <a:r>
              <a:rPr lang="fr-FR" dirty="0" err="1" smtClean="0"/>
              <a:t>Takes</a:t>
            </a:r>
            <a:r>
              <a:rPr lang="fr-FR" dirty="0" smtClean="0"/>
              <a:t> a description of </a:t>
            </a:r>
            <a:r>
              <a:rPr lang="fr-FR" dirty="0" err="1" smtClean="0"/>
              <a:t>what</a:t>
            </a:r>
            <a:r>
              <a:rPr lang="fr-FR" dirty="0" smtClean="0"/>
              <a:t> a circuit DOES</a:t>
            </a:r>
          </a:p>
          <a:p>
            <a:r>
              <a:rPr lang="fr-FR" dirty="0" err="1" smtClean="0"/>
              <a:t>Creates</a:t>
            </a:r>
            <a:r>
              <a:rPr lang="fr-FR" dirty="0" smtClean="0"/>
              <a:t> the hardware to do </a:t>
            </a:r>
            <a:r>
              <a:rPr lang="fr-FR" dirty="0" err="1" smtClean="0"/>
              <a:t>it</a:t>
            </a:r>
            <a:endParaRPr lang="fr-FR" dirty="0" smtClean="0"/>
          </a:p>
          <a:p>
            <a:r>
              <a:rPr lang="fr-FR" dirty="0" smtClean="0"/>
              <a:t>HDL </a:t>
            </a:r>
            <a:r>
              <a:rPr lang="fr-FR" dirty="0" err="1" smtClean="0"/>
              <a:t>may</a:t>
            </a:r>
            <a:r>
              <a:rPr lang="fr-FR" dirty="0" smtClean="0"/>
              <a:t> look </a:t>
            </a:r>
            <a:r>
              <a:rPr lang="fr-FR" dirty="0" err="1" smtClean="0"/>
              <a:t>like</a:t>
            </a:r>
            <a:r>
              <a:rPr lang="fr-FR" dirty="0" smtClean="0"/>
              <a:t> software, but </a:t>
            </a:r>
            <a:r>
              <a:rPr lang="fr-FR" dirty="0" err="1" smtClean="0"/>
              <a:t>they</a:t>
            </a:r>
            <a:r>
              <a:rPr lang="fr-FR" dirty="0" smtClean="0"/>
              <a:t> are not!</a:t>
            </a:r>
          </a:p>
          <a:p>
            <a:pPr lvl="1"/>
            <a:r>
              <a:rPr lang="fr-FR" dirty="0" smtClean="0"/>
              <a:t>Not a program</a:t>
            </a:r>
          </a:p>
          <a:p>
            <a:pPr lvl="1"/>
            <a:r>
              <a:rPr lang="fr-FR" dirty="0" err="1" smtClean="0"/>
              <a:t>Don’t</a:t>
            </a:r>
            <a:r>
              <a:rPr lang="fr-FR" dirty="0" smtClean="0"/>
              <a:t> confuse </a:t>
            </a:r>
            <a:r>
              <a:rPr lang="fr-FR" dirty="0" err="1" smtClean="0"/>
              <a:t>them</a:t>
            </a:r>
            <a:r>
              <a:rPr lang="fr-FR" dirty="0" smtClean="0"/>
              <a:t> !</a:t>
            </a:r>
          </a:p>
          <a:p>
            <a:r>
              <a:rPr lang="fr-FR" dirty="0" smtClean="0"/>
              <a:t>Use HDL to test the </a:t>
            </a:r>
            <a:r>
              <a:rPr lang="fr-FR" dirty="0" err="1" smtClean="0"/>
              <a:t>designed</a:t>
            </a:r>
            <a:r>
              <a:rPr lang="fr-FR" dirty="0" smtClean="0"/>
              <a:t> hardware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Synthetis</a:t>
            </a:r>
            <a:r>
              <a:rPr lang="fr-FR" dirty="0" smtClean="0"/>
              <a:t> of </a:t>
            </a:r>
            <a:r>
              <a:rPr lang="fr-FR" dirty="0" err="1" smtClean="0"/>
              <a:t>HDLs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0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fr-FR" sz="2800" dirty="0">
                <a:latin typeface="Courier New" panose="02070309020205020404" pitchFamily="49" charset="0"/>
              </a:rPr>
              <a:t>cond_expr ? true_expr : </a:t>
            </a:r>
            <a:r>
              <a:rPr lang="el-GR" altLang="fr-FR" sz="2800" dirty="0" smtClean="0">
                <a:latin typeface="Courier New" panose="02070309020205020404" pitchFamily="49" charset="0"/>
              </a:rPr>
              <a:t>false_expr</a:t>
            </a:r>
            <a:endParaRPr lang="fr-FR" altLang="fr-FR" sz="2800" dirty="0" smtClean="0">
              <a:latin typeface="Courier New" panose="02070309020205020404" pitchFamily="49" charset="0"/>
            </a:endParaRPr>
          </a:p>
          <a:p>
            <a:endParaRPr lang="fr-FR" altLang="fr-FR" dirty="0" smtClean="0"/>
          </a:p>
          <a:p>
            <a:r>
              <a:rPr lang="el-GR" altLang="fr-FR" dirty="0" smtClean="0"/>
              <a:t>Like </a:t>
            </a:r>
            <a:r>
              <a:rPr lang="el-GR" altLang="fr-FR" dirty="0"/>
              <a:t>a 2-to-1 mux ..</a:t>
            </a:r>
            <a:endParaRPr lang="el-GR" altLang="fr-FR" dirty="0">
              <a:latin typeface="Courier New" panose="02070309020205020404" pitchFamily="49" charset="0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Conditional</a:t>
            </a:r>
            <a:r>
              <a:rPr lang="fr-FR" dirty="0" smtClean="0"/>
              <a:t> </a:t>
            </a:r>
            <a:r>
              <a:rPr lang="fr-FR" dirty="0" err="1" smtClean="0"/>
              <a:t>operator</a:t>
            </a:r>
            <a:endParaRPr lang="fr-FR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00000">
            <a:off x="2127250" y="3494088"/>
            <a:ext cx="1066800" cy="381000"/>
          </a:xfrm>
          <a:custGeom>
            <a:avLst/>
            <a:gdLst>
              <a:gd name="G0" fmla="+- 5963 0 0"/>
              <a:gd name="G1" fmla="+- 21600 0 5963"/>
              <a:gd name="G2" fmla="*/ 5963 1 2"/>
              <a:gd name="G3" fmla="+- 21600 0 G2"/>
              <a:gd name="G4" fmla="+/ 5963 21600 2"/>
              <a:gd name="G5" fmla="+/ G1 0 2"/>
              <a:gd name="G6" fmla="*/ 21600 21600 5963"/>
              <a:gd name="G7" fmla="*/ G6 1 2"/>
              <a:gd name="G8" fmla="+- 21600 0 G7"/>
              <a:gd name="G9" fmla="*/ 21600 1 2"/>
              <a:gd name="G10" fmla="+- 5963 0 G9"/>
              <a:gd name="G11" fmla="?: G10 G8 0"/>
              <a:gd name="G12" fmla="?: G10 G7 21600"/>
              <a:gd name="T0" fmla="*/ 18618 w 21600"/>
              <a:gd name="T1" fmla="*/ 10800 h 21600"/>
              <a:gd name="T2" fmla="*/ 10800 w 21600"/>
              <a:gd name="T3" fmla="*/ 21600 h 21600"/>
              <a:gd name="T4" fmla="*/ 2982 w 21600"/>
              <a:gd name="T5" fmla="*/ 10800 h 21600"/>
              <a:gd name="T6" fmla="*/ 10800 w 21600"/>
              <a:gd name="T7" fmla="*/ 0 h 21600"/>
              <a:gd name="T8" fmla="*/ 4782 w 21600"/>
              <a:gd name="T9" fmla="*/ 4782 h 21600"/>
              <a:gd name="T10" fmla="*/ 16818 w 21600"/>
              <a:gd name="T11" fmla="*/ 168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963" y="21600"/>
                </a:lnTo>
                <a:lnTo>
                  <a:pt x="15637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l-GR" altLang="fr-FR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784350" y="33035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1784350" y="39893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851150" y="36845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698750" y="40655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76400" y="295275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fr-FR"/>
              <a:t>A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676400" y="363855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fr-FR"/>
              <a:t>B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155950" y="33639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fr-FR"/>
              <a:t>Y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714625" y="4141788"/>
            <a:ext cx="46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l-GR" altLang="fr-FR"/>
              <a:t>sel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3841750" y="3532188"/>
            <a:ext cx="533400" cy="381000"/>
          </a:xfrm>
          <a:prstGeom prst="leftRightArrow">
            <a:avLst>
              <a:gd name="adj1" fmla="val 50000"/>
              <a:gd name="adj2" fmla="val 28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679950" y="3532188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l-GR" altLang="fr-FR">
                <a:latin typeface="Courier New" panose="02070309020205020404" pitchFamily="49" charset="0"/>
              </a:rPr>
              <a:t>Y = (sel)? A : B;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393950" y="3760788"/>
            <a:ext cx="30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l-GR" altLang="fr-FR"/>
              <a:t>0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393950" y="3151188"/>
            <a:ext cx="30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l-GR" alt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95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4" name="Espace réservé du contenu 1"/>
          <p:cNvSpPr>
            <a:spLocks noGrp="1"/>
          </p:cNvSpPr>
          <p:nvPr/>
        </p:nvSpPr>
        <p:spPr>
          <a:xfrm>
            <a:off x="457200" y="87451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</a:t>
            </a:r>
            <a:r>
              <a:rPr lang="en-US" dirty="0" smtClean="0"/>
              <a:t>parameter is </a:t>
            </a:r>
            <a:r>
              <a:rPr lang="en-US" dirty="0"/>
              <a:t>a constant with a name.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ability</a:t>
            </a:r>
            <a:r>
              <a:rPr lang="fr-FR" dirty="0" smtClean="0"/>
              <a:t> to </a:t>
            </a:r>
            <a:r>
              <a:rPr lang="fr-FR" dirty="0" err="1" smtClean="0"/>
              <a:t>reuse</a:t>
            </a:r>
            <a:r>
              <a:rPr lang="fr-FR" dirty="0" smtClean="0"/>
              <a:t> module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1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/>
          <a:lstStyle/>
          <a:p>
            <a:endParaRPr lang="fr-FR" dirty="0" smtClean="0"/>
          </a:p>
          <a:p>
            <a:endParaRPr lang="fr-FR" sz="4400" dirty="0" smtClean="0"/>
          </a:p>
          <a:p>
            <a:pPr marL="0" indent="0" algn="ctr">
              <a:buNone/>
            </a:pPr>
            <a:r>
              <a:rPr lang="fr-FR" sz="4400" dirty="0" err="1" smtClean="0"/>
              <a:t>Procedural</a:t>
            </a:r>
            <a:r>
              <a:rPr lang="fr-FR" sz="4400" dirty="0" smtClean="0"/>
              <a:t> </a:t>
            </a:r>
            <a:r>
              <a:rPr lang="fr-FR" sz="4400" dirty="0" err="1" smtClean="0"/>
              <a:t>statements</a:t>
            </a:r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2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If</a:t>
            </a:r>
            <a:endParaRPr lang="fr-FR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5400" y="976789"/>
            <a:ext cx="2819400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altLang="fr-FR" sz="2400" dirty="0"/>
              <a:t>if (expr1)</a:t>
            </a:r>
          </a:p>
          <a:p>
            <a:pPr algn="l"/>
            <a:r>
              <a:rPr lang="el-GR" altLang="fr-FR" sz="2400" dirty="0"/>
              <a:t>	true_stmt1;</a:t>
            </a:r>
          </a:p>
          <a:p>
            <a:pPr algn="l"/>
            <a:endParaRPr lang="el-GR" altLang="fr-FR" sz="2400" dirty="0"/>
          </a:p>
          <a:p>
            <a:pPr algn="l"/>
            <a:r>
              <a:rPr lang="el-GR" altLang="fr-FR" sz="2400" dirty="0"/>
              <a:t>else if (expr2)</a:t>
            </a:r>
          </a:p>
          <a:p>
            <a:pPr algn="l"/>
            <a:r>
              <a:rPr lang="el-GR" altLang="fr-FR" sz="2400" dirty="0"/>
              <a:t>	true_stmt2;</a:t>
            </a:r>
          </a:p>
          <a:p>
            <a:pPr algn="l"/>
            <a:r>
              <a:rPr lang="el-GR" altLang="fr-FR" sz="2400" dirty="0"/>
              <a:t>..</a:t>
            </a:r>
          </a:p>
          <a:p>
            <a:pPr algn="l"/>
            <a:r>
              <a:rPr lang="el-GR" altLang="fr-FR" sz="2400" dirty="0"/>
              <a:t>else</a:t>
            </a:r>
          </a:p>
          <a:p>
            <a:pPr algn="l"/>
            <a:r>
              <a:rPr lang="el-GR" altLang="fr-FR" sz="2400" dirty="0"/>
              <a:t>	def_stmt;</a:t>
            </a:r>
            <a:endParaRPr lang="el-GR" altLang="fr-FR" dirty="0"/>
          </a:p>
          <a:p>
            <a:pPr algn="l"/>
            <a:r>
              <a:rPr lang="el-GR" altLang="fr-FR" dirty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49" y="749405"/>
            <a:ext cx="2282851" cy="364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Case</a:t>
            </a:r>
            <a:endParaRPr lang="fr-F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1065213"/>
            <a:ext cx="4267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altLang="fr-FR" sz="2400" dirty="0"/>
              <a:t>case (expr)</a:t>
            </a:r>
          </a:p>
          <a:p>
            <a:pPr algn="l"/>
            <a:endParaRPr lang="el-GR" altLang="fr-FR" sz="2400" dirty="0"/>
          </a:p>
          <a:p>
            <a:pPr algn="l"/>
            <a:r>
              <a:rPr lang="el-GR" altLang="fr-FR" sz="2400" dirty="0"/>
              <a:t>item_1, .., item_n: 	 stmt1;</a:t>
            </a:r>
          </a:p>
          <a:p>
            <a:pPr algn="l"/>
            <a:r>
              <a:rPr lang="el-GR" altLang="fr-FR" sz="2400" dirty="0"/>
              <a:t>item_n+1, .., item_m:  stmt2;</a:t>
            </a:r>
          </a:p>
          <a:p>
            <a:pPr algn="l"/>
            <a:r>
              <a:rPr lang="el-GR" altLang="fr-FR" sz="2400" dirty="0"/>
              <a:t>..</a:t>
            </a:r>
          </a:p>
          <a:p>
            <a:pPr algn="l"/>
            <a:r>
              <a:rPr lang="el-GR" altLang="fr-FR" sz="2400" dirty="0"/>
              <a:t>default:		def_stmt;</a:t>
            </a:r>
          </a:p>
          <a:p>
            <a:pPr algn="l"/>
            <a:endParaRPr lang="el-GR" altLang="fr-FR" sz="2400" dirty="0"/>
          </a:p>
          <a:p>
            <a:pPr algn="l"/>
            <a:r>
              <a:rPr lang="el-GR" altLang="fr-FR" sz="2400" dirty="0"/>
              <a:t>endcase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90563"/>
            <a:ext cx="27622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FOR</a:t>
            </a:r>
            <a:endParaRPr lang="fr-F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895350"/>
            <a:ext cx="617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altLang="fr-FR" sz="2400" dirty="0"/>
              <a:t>for (init_assignment; </a:t>
            </a:r>
            <a:r>
              <a:rPr lang="el-GR" altLang="fr-FR" sz="2400" dirty="0" smtClean="0"/>
              <a:t>cond;step_assignment</a:t>
            </a:r>
            <a:r>
              <a:rPr lang="el-GR" altLang="fr-FR" sz="2400" dirty="0"/>
              <a:t>)</a:t>
            </a:r>
          </a:p>
          <a:p>
            <a:pPr algn="l"/>
            <a:r>
              <a:rPr lang="el-GR" altLang="fr-FR" sz="2400" dirty="0"/>
              <a:t>	stmt;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457325"/>
            <a:ext cx="33337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9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 smtClean="0"/>
              <a:t>W</a:t>
            </a:r>
            <a:r>
              <a:rPr lang="el-GR" altLang="fr-FR" dirty="0" smtClean="0"/>
              <a:t>hile</a:t>
            </a:r>
            <a:endParaRPr lang="fr-FR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20724" y="234315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l-GR" altLang="fr-FR" sz="2400"/>
              <a:t>while (expr) stmt;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40773"/>
            <a:ext cx="2528455" cy="386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 smtClean="0"/>
              <a:t>R</a:t>
            </a:r>
            <a:r>
              <a:rPr lang="el-GR" altLang="fr-FR" dirty="0" smtClean="0"/>
              <a:t>epeat</a:t>
            </a:r>
            <a:endParaRPr lang="fr-FR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165735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l-GR" altLang="fr-FR" sz="2400"/>
              <a:t>repeat (times) stmt;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09800" y="20383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2647950"/>
            <a:ext cx="2133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altLang="fr-FR"/>
              <a:t>Can be either an</a:t>
            </a:r>
          </a:p>
          <a:p>
            <a:r>
              <a:rPr lang="el-GR" altLang="fr-FR"/>
              <a:t>integer or a variable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247775"/>
            <a:ext cx="30003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 smtClean="0"/>
              <a:t>F</a:t>
            </a:r>
            <a:r>
              <a:rPr lang="el-GR" altLang="fr-FR" dirty="0" smtClean="0"/>
              <a:t>orever</a:t>
            </a:r>
            <a:endParaRPr lang="fr-FR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09800" y="21907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2800350"/>
            <a:ext cx="2133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l-GR" altLang="fr-FR"/>
              <a:t>Executes until sim</a:t>
            </a:r>
          </a:p>
          <a:p>
            <a:r>
              <a:rPr lang="el-GR" altLang="fr-FR"/>
              <a:t>finishes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165735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l-GR" altLang="fr-FR" sz="2400" dirty="0"/>
              <a:t>forever stmt;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304925"/>
            <a:ext cx="34194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5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Delay &amp; </a:t>
            </a:r>
            <a:r>
              <a:rPr lang="fr-FR" dirty="0" err="1" smtClean="0"/>
              <a:t>event</a:t>
            </a:r>
            <a:r>
              <a:rPr lang="fr-FR" dirty="0" smtClean="0"/>
              <a:t> control</a:t>
            </a:r>
            <a:endParaRPr lang="fr-F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90600" y="571500"/>
            <a:ext cx="6864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800" b="1" dirty="0">
                <a:solidFill>
                  <a:srgbClr val="CC0000"/>
                </a:solidFill>
              </a:rPr>
              <a:t>Delay Statements</a:t>
            </a:r>
            <a:endParaRPr lang="en-US" altLang="fr-FR" sz="1800" dirty="0"/>
          </a:p>
          <a:p>
            <a:r>
              <a:rPr lang="en-US" altLang="fr-FR" sz="1800" dirty="0"/>
              <a:t>	- Represented with a </a:t>
            </a:r>
            <a:r>
              <a:rPr lang="en-US" altLang="fr-FR" sz="1800" b="1" dirty="0">
                <a:solidFill>
                  <a:srgbClr val="CC0000"/>
                </a:solidFill>
              </a:rPr>
              <a:t># </a:t>
            </a:r>
            <a:r>
              <a:rPr lang="en-US" altLang="fr-FR" sz="1800" dirty="0">
                <a:solidFill>
                  <a:schemeClr val="tx1"/>
                </a:solidFill>
              </a:rPr>
              <a:t>sign</a:t>
            </a:r>
            <a:endParaRPr lang="en-US" altLang="fr-FR" sz="1800" b="1" dirty="0">
              <a:solidFill>
                <a:schemeClr val="tx1"/>
              </a:solidFill>
            </a:endParaRPr>
          </a:p>
          <a:p>
            <a:r>
              <a:rPr lang="en-US" altLang="fr-FR" sz="1800" b="1" dirty="0">
                <a:solidFill>
                  <a:schemeClr val="tx1"/>
                </a:solidFill>
              </a:rPr>
              <a:t>	</a:t>
            </a:r>
            <a:r>
              <a:rPr lang="en-US" altLang="fr-FR" sz="1800" dirty="0">
                <a:solidFill>
                  <a:schemeClr val="tx1"/>
                </a:solidFill>
              </a:rPr>
              <a:t>- Delays the execution of the statement immediately after</a:t>
            </a:r>
          </a:p>
          <a:p>
            <a:r>
              <a:rPr lang="en-US" altLang="fr-FR" sz="1800" dirty="0">
                <a:solidFill>
                  <a:schemeClr val="tx1"/>
                </a:solidFill>
              </a:rPr>
              <a:t>	- Inertial delay model (ignores glitches)</a:t>
            </a:r>
          </a:p>
          <a:p>
            <a:r>
              <a:rPr lang="en-US" altLang="fr-FR" sz="1800" dirty="0">
                <a:solidFill>
                  <a:schemeClr val="tx1"/>
                </a:solidFill>
              </a:rPr>
              <a:t>	- Additive with blocking statements</a:t>
            </a:r>
            <a:endParaRPr lang="en-US" altLang="fr-FR" sz="1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11250" y="2324100"/>
            <a:ext cx="61785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800" b="1" dirty="0">
                <a:solidFill>
                  <a:srgbClr val="CC0000"/>
                </a:solidFill>
              </a:rPr>
              <a:t>Event Control Statements</a:t>
            </a:r>
            <a:endParaRPr lang="en-US" altLang="fr-FR" sz="1800" dirty="0"/>
          </a:p>
          <a:p>
            <a:r>
              <a:rPr lang="en-US" altLang="fr-FR" sz="1800" dirty="0"/>
              <a:t>	- Edge sensitive, represented with a </a:t>
            </a:r>
            <a:r>
              <a:rPr lang="en-US" altLang="fr-FR" sz="1800" b="1" dirty="0">
                <a:solidFill>
                  <a:srgbClr val="CC0000"/>
                </a:solidFill>
              </a:rPr>
              <a:t>@ </a:t>
            </a:r>
            <a:r>
              <a:rPr lang="en-US" altLang="fr-FR" sz="1800" dirty="0">
                <a:solidFill>
                  <a:schemeClr val="tx1"/>
                </a:solidFill>
              </a:rPr>
              <a:t>sign</a:t>
            </a:r>
            <a:endParaRPr lang="en-US" altLang="fr-FR" sz="1800" b="1" dirty="0">
              <a:solidFill>
                <a:schemeClr val="tx1"/>
              </a:solidFill>
            </a:endParaRPr>
          </a:p>
          <a:p>
            <a:r>
              <a:rPr lang="en-US" altLang="fr-FR" sz="1800" b="1" dirty="0">
                <a:solidFill>
                  <a:schemeClr val="tx1"/>
                </a:solidFill>
              </a:rPr>
              <a:t>	</a:t>
            </a:r>
            <a:r>
              <a:rPr lang="en-US" altLang="fr-FR" sz="1800" dirty="0">
                <a:solidFill>
                  <a:schemeClr val="tx1"/>
                </a:solidFill>
              </a:rPr>
              <a:t>- Delays the execution until expression transitions </a:t>
            </a:r>
          </a:p>
          <a:p>
            <a:r>
              <a:rPr lang="en-US" altLang="fr-FR" sz="1800" dirty="0">
                <a:solidFill>
                  <a:schemeClr val="tx1"/>
                </a:solidFill>
              </a:rPr>
              <a:t>	Ex. </a:t>
            </a:r>
            <a:r>
              <a:rPr lang="en-US" altLang="fr-FR" sz="1800" b="1" dirty="0">
                <a:solidFill>
                  <a:schemeClr val="tx1"/>
                </a:solidFill>
              </a:rPr>
              <a:t>always @(clock)</a:t>
            </a:r>
          </a:p>
          <a:p>
            <a:r>
              <a:rPr lang="en-US" altLang="fr-FR" sz="1800" b="1" dirty="0">
                <a:solidFill>
                  <a:schemeClr val="tx1"/>
                </a:solidFill>
              </a:rPr>
              <a:t>	      always @(</a:t>
            </a:r>
            <a:r>
              <a:rPr lang="en-US" altLang="fr-FR" sz="1800" b="1" dirty="0" err="1">
                <a:solidFill>
                  <a:schemeClr val="tx1"/>
                </a:solidFill>
              </a:rPr>
              <a:t>posedge</a:t>
            </a:r>
            <a:r>
              <a:rPr lang="en-US" altLang="fr-FR" sz="1800" b="1" dirty="0">
                <a:solidFill>
                  <a:schemeClr val="tx1"/>
                </a:solidFill>
              </a:rPr>
              <a:t> clock)</a:t>
            </a:r>
          </a:p>
          <a:p>
            <a:r>
              <a:rPr lang="en-US" altLang="fr-FR" sz="1800" b="1" dirty="0">
                <a:solidFill>
                  <a:schemeClr val="tx1"/>
                </a:solidFill>
              </a:rPr>
              <a:t>	      always @(a or b)</a:t>
            </a:r>
            <a:br>
              <a:rPr lang="en-US" altLang="fr-FR" sz="1800" b="1" dirty="0">
                <a:solidFill>
                  <a:schemeClr val="tx1"/>
                </a:solidFill>
              </a:rPr>
            </a:br>
            <a:r>
              <a:rPr lang="en-US" altLang="fr-FR" sz="1800" b="1" dirty="0">
                <a:solidFill>
                  <a:schemeClr val="tx1"/>
                </a:solidFill>
              </a:rPr>
              <a:t>	</a:t>
            </a:r>
            <a:r>
              <a:rPr lang="en-US" altLang="fr-FR" sz="1800" dirty="0">
                <a:solidFill>
                  <a:schemeClr val="tx1"/>
                </a:solidFill>
              </a:rPr>
              <a:t>- Level sensitive, represented with </a:t>
            </a:r>
            <a:r>
              <a:rPr lang="en-US" altLang="fr-FR" sz="1800" b="1" dirty="0">
                <a:solidFill>
                  <a:srgbClr val="CC0000"/>
                </a:solidFill>
              </a:rPr>
              <a:t>wait</a:t>
            </a:r>
            <a:r>
              <a:rPr lang="en-US" altLang="fr-FR" sz="1800" dirty="0">
                <a:solidFill>
                  <a:schemeClr val="tx1"/>
                </a:solidFill>
              </a:rPr>
              <a:t> statement</a:t>
            </a:r>
          </a:p>
          <a:p>
            <a:r>
              <a:rPr lang="en-US" altLang="fr-FR" sz="1800" dirty="0">
                <a:solidFill>
                  <a:schemeClr val="tx1"/>
                </a:solidFill>
              </a:rPr>
              <a:t>	Ex. </a:t>
            </a:r>
            <a:r>
              <a:rPr lang="en-US" altLang="fr-FR" sz="1800" b="1" dirty="0">
                <a:solidFill>
                  <a:schemeClr val="tx1"/>
                </a:solidFill>
              </a:rPr>
              <a:t>always wait (enable) #20 </a:t>
            </a:r>
            <a:r>
              <a:rPr lang="en-US" altLang="fr-FR" sz="1800" b="1" dirty="0" err="1">
                <a:solidFill>
                  <a:schemeClr val="tx1"/>
                </a:solidFill>
              </a:rPr>
              <a:t>cnt</a:t>
            </a:r>
            <a:r>
              <a:rPr lang="en-US" altLang="fr-FR" sz="1800" b="1" dirty="0">
                <a:solidFill>
                  <a:schemeClr val="tx1"/>
                </a:solidFill>
              </a:rPr>
              <a:t> = </a:t>
            </a:r>
            <a:r>
              <a:rPr lang="en-US" altLang="fr-FR" sz="1800" b="1" dirty="0" err="1">
                <a:solidFill>
                  <a:schemeClr val="tx1"/>
                </a:solidFill>
              </a:rPr>
              <a:t>cnt</a:t>
            </a:r>
            <a:r>
              <a:rPr lang="en-US" altLang="fr-FR" sz="1800" b="1" dirty="0">
                <a:solidFill>
                  <a:schemeClr val="tx1"/>
                </a:solidFill>
              </a:rPr>
              <a:t> + 1;</a:t>
            </a:r>
            <a:endParaRPr lang="en-US" alt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8290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Input </a:t>
            </a:r>
            <a:r>
              <a:rPr lang="en-US" dirty="0"/>
              <a:t>values are applied to the </a:t>
            </a:r>
            <a:r>
              <a:rPr lang="en-US" dirty="0" smtClean="0"/>
              <a:t>circuit</a:t>
            </a:r>
          </a:p>
          <a:p>
            <a:pPr lvl="1"/>
            <a:r>
              <a:rPr lang="en-US" dirty="0" smtClean="0"/>
              <a:t>Outputs </a:t>
            </a:r>
            <a:r>
              <a:rPr lang="en-US" dirty="0"/>
              <a:t>checked for correctness </a:t>
            </a:r>
            <a:endParaRPr lang="en-US" dirty="0" smtClean="0"/>
          </a:p>
          <a:p>
            <a:pPr lvl="1"/>
            <a:r>
              <a:rPr lang="en-US" dirty="0" smtClean="0"/>
              <a:t>Millions </a:t>
            </a:r>
            <a:r>
              <a:rPr lang="en-US" dirty="0"/>
              <a:t>of dollars saved by debugging in simulation instead of </a:t>
            </a:r>
            <a:r>
              <a:rPr lang="en-US" dirty="0" smtClean="0"/>
              <a:t>hardware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Synthesis </a:t>
            </a:r>
          </a:p>
          <a:p>
            <a:pPr lvl="1"/>
            <a:r>
              <a:rPr lang="en-US" dirty="0" smtClean="0"/>
              <a:t>Transforms </a:t>
            </a:r>
            <a:r>
              <a:rPr lang="en-US" dirty="0"/>
              <a:t>HDL code into a </a:t>
            </a:r>
            <a:r>
              <a:rPr lang="en-US" dirty="0" smtClean="0"/>
              <a:t>netlist describing </a:t>
            </a:r>
            <a:r>
              <a:rPr lang="en-US" dirty="0"/>
              <a:t>the hardware </a:t>
            </a:r>
            <a:r>
              <a:rPr lang="en-US" dirty="0" smtClean="0"/>
              <a:t>(a </a:t>
            </a:r>
            <a:r>
              <a:rPr lang="en-US" dirty="0"/>
              <a:t>list of gates and the wires connecting them)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HDL to </a:t>
            </a:r>
            <a:r>
              <a:rPr lang="fr-FR" dirty="0" err="1" smtClean="0"/>
              <a:t>gates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8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MODULE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4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53678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Verilog provides the concept of </a:t>
            </a:r>
            <a:r>
              <a:rPr lang="en-US" b="1" dirty="0" smtClean="0"/>
              <a:t>module</a:t>
            </a:r>
          </a:p>
          <a:p>
            <a:r>
              <a:rPr lang="en-US" dirty="0" smtClean="0"/>
              <a:t>A </a:t>
            </a:r>
            <a:r>
              <a:rPr lang="en-US" dirty="0"/>
              <a:t>circuit is a </a:t>
            </a:r>
            <a:r>
              <a:rPr lang="en-US" dirty="0" smtClean="0"/>
              <a:t>module (</a:t>
            </a:r>
            <a:r>
              <a:rPr lang="en-US" dirty="0" err="1" smtClean="0"/>
              <a:t>fonctionnality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Module:</a:t>
            </a:r>
          </a:p>
          <a:p>
            <a:pPr lvl="1"/>
            <a:r>
              <a:rPr lang="en-US" dirty="0" smtClean="0"/>
              <a:t>Created by “declaration”</a:t>
            </a:r>
          </a:p>
          <a:p>
            <a:pPr lvl="1"/>
            <a:r>
              <a:rPr lang="en-US" dirty="0" smtClean="0"/>
              <a:t>Used by “</a:t>
            </a:r>
            <a:r>
              <a:rPr lang="en-US" dirty="0" err="1" smtClean="0"/>
              <a:t>instanciation</a:t>
            </a:r>
            <a:r>
              <a:rPr lang="en-US" dirty="0" smtClean="0"/>
              <a:t>”</a:t>
            </a:r>
          </a:p>
          <a:p>
            <a:r>
              <a:rPr lang="en-US" altLang="zh-TW" dirty="0"/>
              <a:t>Interface is defined by ports</a:t>
            </a:r>
          </a:p>
          <a:p>
            <a:r>
              <a:rPr lang="en-US" altLang="zh-TW" dirty="0"/>
              <a:t>May contain instances of other modules</a:t>
            </a:r>
          </a:p>
          <a:p>
            <a:r>
              <a:rPr lang="en-US" altLang="zh-TW" dirty="0"/>
              <a:t>All modules run concurrently </a:t>
            </a:r>
          </a:p>
          <a:p>
            <a:endParaRPr lang="en-US" alt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	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Module : basic unit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340343" y="333375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Design block 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2806943" y="3638550"/>
            <a:ext cx="533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5016743" y="3638550"/>
            <a:ext cx="533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02543" y="364438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16343" y="3638550"/>
            <a:ext cx="7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inputs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2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r>
              <a:rPr lang="el-GR" altLang="fr-FR" dirty="0"/>
              <a:t>Everything you write in Verilog must be inside a </a:t>
            </a:r>
            <a:r>
              <a:rPr lang="el-GR" altLang="fr-FR" dirty="0" smtClean="0"/>
              <a:t>module</a:t>
            </a:r>
            <a:r>
              <a:rPr lang="fr-FR" altLang="fr-FR" dirty="0" smtClean="0"/>
              <a:t> </a:t>
            </a:r>
          </a:p>
          <a:p>
            <a:r>
              <a:rPr lang="fr-FR" dirty="0" smtClean="0"/>
              <a:t>Module </a:t>
            </a:r>
            <a:r>
              <a:rPr lang="fr-FR" dirty="0" err="1"/>
              <a:t>organize</a:t>
            </a:r>
            <a:r>
              <a:rPr lang="fr-FR" dirty="0"/>
              <a:t> the design </a:t>
            </a:r>
            <a:r>
              <a:rPr lang="fr-FR" dirty="0" smtClean="0"/>
              <a:t>in </a:t>
            </a:r>
            <a:r>
              <a:rPr lang="fr-FR" dirty="0" err="1" smtClean="0"/>
              <a:t>hierarchy</a:t>
            </a:r>
            <a:endParaRPr lang="fr-FR" dirty="0"/>
          </a:p>
          <a:p>
            <a:r>
              <a:rPr lang="fr-FR" dirty="0" err="1"/>
              <a:t>Allow</a:t>
            </a:r>
            <a:r>
              <a:rPr lang="fr-FR" dirty="0"/>
              <a:t> </a:t>
            </a:r>
            <a:r>
              <a:rPr lang="fr-FR" dirty="0" err="1" smtClean="0"/>
              <a:t>reuse</a:t>
            </a:r>
            <a:r>
              <a:rPr lang="fr-FR" dirty="0" smtClean="0"/>
              <a:t> </a:t>
            </a:r>
            <a:r>
              <a:rPr lang="fr-FR" dirty="0"/>
              <a:t>of the </a:t>
            </a:r>
            <a:r>
              <a:rPr lang="fr-FR" dirty="0" smtClean="0"/>
              <a:t>design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dirty="0" err="1" smtClean="0"/>
              <a:t>Instantiation</a:t>
            </a:r>
            <a:r>
              <a:rPr lang="fr-FR" dirty="0" smtClean="0"/>
              <a:t> concept</a:t>
            </a:r>
            <a:endParaRPr lang="fr-FR" dirty="0"/>
          </a:p>
          <a:p>
            <a:endParaRPr lang="el-GR" alt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Module </a:t>
            </a:r>
            <a:r>
              <a:rPr lang="fr-FR" dirty="0" err="1" smtClean="0"/>
              <a:t>organization</a:t>
            </a:r>
            <a:endParaRPr lang="fr-FR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57200" y="333375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fr-FR" dirty="0"/>
              <a:t>Hierarchical Design</a:t>
            </a:r>
            <a:endParaRPr lang="fr-FR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28600" y="1123950"/>
            <a:ext cx="4953000" cy="2895600"/>
            <a:chOff x="144" y="1344"/>
            <a:chExt cx="3120" cy="182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296" y="1344"/>
              <a:ext cx="864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l-GR" altLang="fr-FR" dirty="0"/>
                <a:t>Top Level</a:t>
              </a:r>
            </a:p>
            <a:p>
              <a:r>
                <a:rPr lang="el-GR" altLang="fr-FR" dirty="0"/>
                <a:t>Module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68" y="2064"/>
              <a:ext cx="864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l-GR" altLang="fr-FR" dirty="0"/>
                <a:t>Sub-Module</a:t>
              </a:r>
            </a:p>
            <a:p>
              <a:r>
                <a:rPr lang="el-GR" altLang="fr-FR" dirty="0"/>
                <a:t>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08" y="2064"/>
              <a:ext cx="864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l-GR" altLang="fr-FR"/>
                <a:t>Sub-Module</a:t>
              </a:r>
            </a:p>
            <a:p>
              <a:r>
                <a:rPr lang="el-GR" altLang="fr-FR"/>
                <a:t>2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04" y="2832"/>
              <a:ext cx="960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l-GR" altLang="fr-FR" dirty="0"/>
                <a:t>Basic Module</a:t>
              </a:r>
            </a:p>
            <a:p>
              <a:r>
                <a:rPr lang="el-GR" altLang="fr-FR" dirty="0"/>
                <a:t>3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00" y="2832"/>
              <a:ext cx="960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l-GR" altLang="fr-FR" dirty="0"/>
                <a:t>Basic Module</a:t>
              </a:r>
            </a:p>
            <a:p>
              <a:r>
                <a:rPr lang="el-GR" altLang="fr-FR" dirty="0"/>
                <a:t>2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4" y="2832"/>
              <a:ext cx="960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l-GR" altLang="fr-FR" dirty="0"/>
                <a:t>Basic Module</a:t>
              </a:r>
            </a:p>
            <a:p>
              <a:r>
                <a:rPr lang="el-GR" altLang="fr-FR" dirty="0"/>
                <a:t>1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1152" y="1680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968" y="1680"/>
              <a:ext cx="6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576" y="2400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440" y="2400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640" y="2400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016620"/>
            <a:ext cx="4085722" cy="23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/>
          <a:lstStyle/>
          <a:p>
            <a:r>
              <a:rPr lang="fr-FR" sz="2400" dirty="0" smtClean="0"/>
              <a:t>A module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main block in </a:t>
            </a:r>
            <a:r>
              <a:rPr lang="fr-FR" sz="2400" dirty="0" err="1" smtClean="0"/>
              <a:t>verilog</a:t>
            </a:r>
            <a:endParaRPr lang="fr-FR" sz="2400" dirty="0" smtClean="0"/>
          </a:p>
          <a:p>
            <a:r>
              <a:rPr lang="fr-FR" sz="2400" dirty="0" err="1" smtClean="0"/>
              <a:t>We</a:t>
            </a:r>
            <a:r>
              <a:rPr lang="fr-FR" sz="2400" dirty="0" smtClean="0"/>
              <a:t> first </a:t>
            </a:r>
            <a:r>
              <a:rPr lang="fr-FR" sz="2400" dirty="0" err="1" smtClean="0"/>
              <a:t>need</a:t>
            </a:r>
            <a:r>
              <a:rPr lang="fr-FR" sz="2400" dirty="0" smtClean="0"/>
              <a:t> to </a:t>
            </a:r>
            <a:r>
              <a:rPr lang="fr-FR" sz="2400" dirty="0" err="1" smtClean="0"/>
              <a:t>declare</a:t>
            </a:r>
            <a:r>
              <a:rPr lang="fr-FR" sz="2400" dirty="0" smtClean="0"/>
              <a:t>:</a:t>
            </a:r>
          </a:p>
          <a:p>
            <a:pPr lvl="1"/>
            <a:r>
              <a:rPr lang="fr-FR" sz="2400" dirty="0" err="1" smtClean="0"/>
              <a:t>name</a:t>
            </a:r>
            <a:r>
              <a:rPr lang="fr-FR" sz="2400" dirty="0" smtClean="0"/>
              <a:t> of the module</a:t>
            </a:r>
          </a:p>
          <a:p>
            <a:pPr lvl="1"/>
            <a:r>
              <a:rPr lang="fr-FR" sz="2400" dirty="0" smtClean="0"/>
              <a:t>types of </a:t>
            </a:r>
            <a:r>
              <a:rPr lang="fr-FR" sz="2400" dirty="0" err="1" smtClean="0"/>
              <a:t>its</a:t>
            </a:r>
            <a:r>
              <a:rPr lang="fr-FR" sz="2400" dirty="0" smtClean="0"/>
              <a:t> connections</a:t>
            </a:r>
          </a:p>
          <a:p>
            <a:pPr lvl="1"/>
            <a:r>
              <a:rPr lang="fr-FR" sz="2400" dirty="0" err="1" smtClean="0"/>
              <a:t>names</a:t>
            </a:r>
            <a:r>
              <a:rPr lang="fr-FR" sz="2400" dirty="0" smtClean="0"/>
              <a:t> of </a:t>
            </a:r>
            <a:r>
              <a:rPr lang="fr-FR" sz="2400" dirty="0" err="1" smtClean="0"/>
              <a:t>its</a:t>
            </a:r>
            <a:r>
              <a:rPr lang="fr-FR" sz="2400" dirty="0" smtClean="0"/>
              <a:t> connections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Defining</a:t>
            </a:r>
            <a:r>
              <a:rPr lang="fr-FR" dirty="0" smtClean="0"/>
              <a:t> a module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607048" y="333375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Verilog</a:t>
            </a:r>
            <a:r>
              <a:rPr lang="fr-FR" dirty="0" smtClean="0"/>
              <a:t> module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997448" y="356235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38554" y="33337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997448" y="386715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997448" y="417195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283448" y="386715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40248" y="36502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540248" y="395501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967554" y="3650218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7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Module </a:t>
            </a:r>
            <a:r>
              <a:rPr lang="fr-FR" dirty="0" err="1"/>
              <a:t>example</a:t>
            </a:r>
            <a:r>
              <a:rPr lang="fr-FR" dirty="0"/>
              <a:t>: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62150"/>
            <a:ext cx="3638095" cy="17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3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fr-FR" dirty="0" smtClean="0"/>
              <a:t>Verilog keyword</a:t>
            </a:r>
          </a:p>
          <a:p>
            <a:pPr lvl="1">
              <a:lnSpc>
                <a:spcPct val="80000"/>
              </a:lnSpc>
            </a:pPr>
            <a:r>
              <a:rPr lang="en-US" altLang="fr-FR" sz="1200" dirty="0" smtClean="0">
                <a:cs typeface="Courier New" pitchFamily="49" charset="0"/>
              </a:rPr>
              <a:t>input, </a:t>
            </a:r>
            <a:r>
              <a:rPr lang="en-US" altLang="fr-FR" sz="1200" dirty="0" err="1" smtClean="0">
                <a:cs typeface="Courier New" pitchFamily="49" charset="0"/>
              </a:rPr>
              <a:t>output,</a:t>
            </a:r>
            <a:r>
              <a:rPr lang="en-US" altLang="fr-FR" sz="1200" dirty="0" err="1" smtClean="0"/>
              <a:t>inout</a:t>
            </a:r>
            <a:r>
              <a:rPr lang="en-US" altLang="fr-FR" sz="1200" dirty="0" smtClean="0"/>
              <a:t/>
            </a:r>
            <a:br>
              <a:rPr lang="en-US" altLang="fr-FR" sz="1200" dirty="0" smtClean="0"/>
            </a:br>
            <a:endParaRPr lang="en-US" altLang="fr-FR" sz="1200" dirty="0" smtClean="0"/>
          </a:p>
          <a:p>
            <a:pPr>
              <a:lnSpc>
                <a:spcPct val="80000"/>
              </a:lnSpc>
            </a:pPr>
            <a:r>
              <a:rPr lang="en-US" altLang="fr-FR" sz="2800" dirty="0" smtClean="0"/>
              <a:t>We can also define busses</a:t>
            </a:r>
            <a:r>
              <a:rPr lang="en-US" altLang="fr-FR" sz="2800" dirty="0"/>
              <a:t>	</a:t>
            </a:r>
            <a:r>
              <a:rPr lang="en-US" altLang="fr-FR" sz="2800" dirty="0" smtClean="0"/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fr-FR" sz="2400" dirty="0" smtClean="0"/>
              <a:t>[</a:t>
            </a:r>
            <a:r>
              <a:rPr lang="en-US" altLang="fr-FR" sz="2400" dirty="0" err="1" smtClean="0"/>
              <a:t>range_start:range_end</a:t>
            </a:r>
            <a:r>
              <a:rPr lang="en-US" altLang="fr-FR" sz="2400" dirty="0" smtClean="0"/>
              <a:t>]</a:t>
            </a:r>
          </a:p>
          <a:p>
            <a:pPr lvl="1">
              <a:lnSpc>
                <a:spcPct val="80000"/>
              </a:lnSpc>
            </a:pPr>
            <a:endParaRPr lang="en-US" altLang="fr-FR" sz="24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fr-FR" sz="2400" dirty="0"/>
              <a:t>	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Port </a:t>
            </a:r>
            <a:r>
              <a:rPr lang="fr-FR" dirty="0" err="1" smtClean="0"/>
              <a:t>declaration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92897"/>
            <a:ext cx="1581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38600" y="257175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Size = 32 bits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276600" y="2956794"/>
            <a:ext cx="685800" cy="300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809750"/>
            <a:ext cx="26955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Port mapping  can be done in two different </a:t>
            </a:r>
            <a:r>
              <a:rPr lang="en-US" dirty="0" smtClean="0"/>
              <a:t>ways </a:t>
            </a:r>
          </a:p>
          <a:p>
            <a:pPr lvl="1"/>
            <a:r>
              <a:rPr lang="en-US" dirty="0" smtClean="0"/>
              <a:t>by order</a:t>
            </a:r>
          </a:p>
          <a:p>
            <a:pPr lvl="1"/>
            <a:r>
              <a:rPr lang="en-US" dirty="0" smtClean="0"/>
              <a:t>by name</a:t>
            </a:r>
            <a:endParaRPr lang="en-US" dirty="0"/>
          </a:p>
          <a:p>
            <a:r>
              <a:rPr lang="en-US" dirty="0"/>
              <a:t>Connecting ports by name </a:t>
            </a:r>
            <a:r>
              <a:rPr lang="en-US" dirty="0" smtClean="0"/>
              <a:t>yields </a:t>
            </a:r>
            <a:r>
              <a:rPr lang="en-US" dirty="0"/>
              <a:t>clearer and less </a:t>
            </a:r>
            <a:r>
              <a:rPr lang="en-US" dirty="0" smtClean="0"/>
              <a:t>buggy </a:t>
            </a:r>
            <a:r>
              <a:rPr lang="en-US" dirty="0"/>
              <a:t>code</a:t>
            </a:r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Instanciate</a:t>
            </a:r>
            <a:r>
              <a:rPr lang="fr-FR" dirty="0" smtClean="0"/>
              <a:t> a module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84430"/>
            <a:ext cx="4090987" cy="18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sz="4400" dirty="0" err="1" smtClean="0"/>
              <a:t>Assignment</a:t>
            </a:r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742950"/>
            <a:ext cx="8686800" cy="3394472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Think</a:t>
            </a:r>
            <a:r>
              <a:rPr lang="fr-FR" sz="2400" dirty="0" smtClean="0"/>
              <a:t> </a:t>
            </a:r>
            <a:r>
              <a:rPr lang="fr-FR" sz="2400" dirty="0" err="1" smtClean="0"/>
              <a:t>like</a:t>
            </a:r>
            <a:r>
              <a:rPr lang="fr-FR" sz="2400" dirty="0" smtClean="0"/>
              <a:t> a circuit (hardware)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tx2"/>
                </a:solidFill>
              </a:rPr>
              <a:t>Describe</a:t>
            </a:r>
            <a:r>
              <a:rPr lang="fr-FR" sz="2400" dirty="0">
                <a:solidFill>
                  <a:schemeClr val="tx2"/>
                </a:solidFill>
              </a:rPr>
              <a:t> explicit connections </a:t>
            </a:r>
            <a:r>
              <a:rPr lang="fr-FR" sz="2400" dirty="0" err="1">
                <a:solidFill>
                  <a:schemeClr val="tx2"/>
                </a:solidFill>
              </a:rPr>
              <a:t>between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logic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gates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instantiated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>
                <a:solidFill>
                  <a:schemeClr val="tx2"/>
                </a:solidFill>
              </a:rPr>
              <a:t>and </a:t>
            </a:r>
            <a:r>
              <a:rPr lang="fr-FR" sz="2400" dirty="0" err="1">
                <a:solidFill>
                  <a:schemeClr val="tx2"/>
                </a:solidFill>
              </a:rPr>
              <a:t>connected</a:t>
            </a:r>
            <a:r>
              <a:rPr lang="fr-FR" sz="2400" dirty="0">
                <a:solidFill>
                  <a:schemeClr val="tx2"/>
                </a:solidFill>
              </a:rPr>
              <a:t> to </a:t>
            </a:r>
            <a:r>
              <a:rPr lang="fr-FR" sz="2400" dirty="0" smtClean="0">
                <a:solidFill>
                  <a:schemeClr val="tx2"/>
                </a:solidFill>
              </a:rPr>
              <a:t>one </a:t>
            </a:r>
            <a:r>
              <a:rPr lang="fr-FR" sz="2400" dirty="0" err="1" smtClean="0">
                <a:solidFill>
                  <a:schemeClr val="tx2"/>
                </a:solidFill>
              </a:rPr>
              <a:t>others</a:t>
            </a:r>
            <a:endParaRPr lang="fr-FR" sz="2400" dirty="0" smtClean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chemeClr val="tx2"/>
                </a:solidFill>
              </a:rPr>
              <a:t>Similar</a:t>
            </a:r>
            <a:r>
              <a:rPr lang="fr-FR" sz="2400" dirty="0" smtClean="0">
                <a:solidFill>
                  <a:schemeClr val="tx2"/>
                </a:solidFill>
              </a:rPr>
              <a:t> to </a:t>
            </a:r>
            <a:r>
              <a:rPr lang="fr-FR" sz="2400" dirty="0" err="1" smtClean="0">
                <a:solidFill>
                  <a:schemeClr val="tx2"/>
                </a:solidFill>
              </a:rPr>
              <a:t>schematic</a:t>
            </a:r>
            <a:endParaRPr lang="fr-FR" sz="2400" dirty="0" smtClean="0">
              <a:solidFill>
                <a:schemeClr val="tx2"/>
              </a:solidFill>
            </a:endParaRPr>
          </a:p>
          <a:p>
            <a:r>
              <a:rPr lang="fr-FR" sz="2400" dirty="0" err="1" smtClean="0"/>
              <a:t>Changing</a:t>
            </a:r>
            <a:r>
              <a:rPr lang="fr-FR" sz="2400" dirty="0" smtClean="0"/>
              <a:t> </a:t>
            </a:r>
            <a:r>
              <a:rPr lang="fr-FR" sz="2400" dirty="0" err="1" smtClean="0"/>
              <a:t>a,b</a:t>
            </a:r>
            <a:r>
              <a:rPr lang="fr-FR" sz="2400" dirty="0" smtClean="0"/>
              <a:t> or e </a:t>
            </a:r>
            <a:r>
              <a:rPr lang="fr-FR" sz="2400" dirty="0" err="1" smtClean="0"/>
              <a:t>any</a:t>
            </a:r>
            <a:r>
              <a:rPr lang="fr-FR" sz="2400" dirty="0" smtClean="0"/>
              <a:t> time </a:t>
            </a:r>
            <a:r>
              <a:rPr lang="fr-FR" sz="2400" dirty="0" err="1" smtClean="0"/>
              <a:t>may</a:t>
            </a:r>
            <a:r>
              <a:rPr lang="fr-FR" sz="2400" dirty="0" smtClean="0"/>
              <a:t> </a:t>
            </a:r>
            <a:r>
              <a:rPr lang="fr-FR" sz="2400" dirty="0" err="1" smtClean="0"/>
              <a:t>immediately</a:t>
            </a:r>
            <a:r>
              <a:rPr lang="fr-FR" sz="2400" dirty="0" smtClean="0"/>
              <a:t> change c, d</a:t>
            </a:r>
          </a:p>
          <a:p>
            <a:r>
              <a:rPr lang="fr-FR" sz="2400" dirty="0" err="1" smtClean="0"/>
              <a:t>Reversing</a:t>
            </a:r>
            <a:r>
              <a:rPr lang="fr-FR" sz="2400" dirty="0" smtClean="0"/>
              <a:t> </a:t>
            </a:r>
            <a:r>
              <a:rPr lang="fr-FR" sz="2400" dirty="0" err="1" smtClean="0"/>
              <a:t>statement</a:t>
            </a:r>
            <a:r>
              <a:rPr lang="fr-FR" sz="2400" dirty="0" smtClean="0"/>
              <a:t> </a:t>
            </a:r>
            <a:r>
              <a:rPr lang="fr-FR" sz="2400" dirty="0" err="1" smtClean="0"/>
              <a:t>order</a:t>
            </a:r>
            <a:r>
              <a:rPr lang="fr-FR" sz="2400" dirty="0" smtClean="0"/>
              <a:t> </a:t>
            </a:r>
            <a:r>
              <a:rPr lang="fr-FR" sz="2400" dirty="0" err="1" smtClean="0"/>
              <a:t>does</a:t>
            </a:r>
            <a:r>
              <a:rPr lang="fr-FR" sz="2400" dirty="0" smtClean="0"/>
              <a:t> </a:t>
            </a:r>
            <a:r>
              <a:rPr lang="fr-FR" sz="2400" dirty="0" err="1" smtClean="0"/>
              <a:t>nothing</a:t>
            </a:r>
            <a:endParaRPr lang="fr-FR" sz="2400" dirty="0" smtClean="0"/>
          </a:p>
          <a:p>
            <a:r>
              <a:rPr lang="en-US" sz="2400" dirty="0" smtClean="0"/>
              <a:t>Concurrent process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Structural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476625"/>
            <a:ext cx="1762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6289915" y="3419474"/>
            <a:ext cx="2244485" cy="876238"/>
            <a:chOff x="5562600" y="3419474"/>
            <a:chExt cx="2244485" cy="876238"/>
          </a:xfrm>
        </p:grpSpPr>
        <p:grpSp>
          <p:nvGrpSpPr>
            <p:cNvPr id="6" name="Group 1029"/>
            <p:cNvGrpSpPr>
              <a:grpSpLocks/>
            </p:cNvGrpSpPr>
            <p:nvPr/>
          </p:nvGrpSpPr>
          <p:grpSpPr bwMode="auto">
            <a:xfrm>
              <a:off x="6185696" y="3570286"/>
              <a:ext cx="420689" cy="342900"/>
              <a:chOff x="906" y="1152"/>
              <a:chExt cx="241" cy="193"/>
            </a:xfrm>
          </p:grpSpPr>
          <p:sp>
            <p:nvSpPr>
              <p:cNvPr id="20" name="Freeform 1030"/>
              <p:cNvSpPr>
                <a:spLocks/>
              </p:cNvSpPr>
              <p:nvPr/>
            </p:nvSpPr>
            <p:spPr bwMode="auto">
              <a:xfrm>
                <a:off x="906" y="1152"/>
                <a:ext cx="97" cy="193"/>
              </a:xfrm>
              <a:custGeom>
                <a:avLst/>
                <a:gdLst>
                  <a:gd name="T0" fmla="*/ 96 w 97"/>
                  <a:gd name="T1" fmla="*/ 0 h 193"/>
                  <a:gd name="T2" fmla="*/ 0 w 97"/>
                  <a:gd name="T3" fmla="*/ 0 h 193"/>
                  <a:gd name="T4" fmla="*/ 0 w 97"/>
                  <a:gd name="T5" fmla="*/ 192 h 193"/>
                  <a:gd name="T6" fmla="*/ 96 w 97"/>
                  <a:gd name="T7" fmla="*/ 19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3">
                    <a:moveTo>
                      <a:pt x="96" y="0"/>
                    </a:moveTo>
                    <a:lnTo>
                      <a:pt x="0" y="0"/>
                    </a:lnTo>
                    <a:lnTo>
                      <a:pt x="0" y="192"/>
                    </a:lnTo>
                    <a:lnTo>
                      <a:pt x="96" y="192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" name="Arc 1031"/>
              <p:cNvSpPr>
                <a:spLocks/>
              </p:cNvSpPr>
              <p:nvPr/>
            </p:nvSpPr>
            <p:spPr bwMode="auto">
              <a:xfrm>
                <a:off x="1002" y="1153"/>
                <a:ext cx="145" cy="96"/>
              </a:xfrm>
              <a:custGeom>
                <a:avLst/>
                <a:gdLst>
                  <a:gd name="G0" fmla="+- 150 0 0"/>
                  <a:gd name="G1" fmla="+- 21600 0 0"/>
                  <a:gd name="G2" fmla="+- 21600 0 0"/>
                  <a:gd name="T0" fmla="*/ 0 w 21750"/>
                  <a:gd name="T1" fmla="*/ 1 h 21600"/>
                  <a:gd name="T2" fmla="*/ 21750 w 21750"/>
                  <a:gd name="T3" fmla="*/ 21600 h 21600"/>
                  <a:gd name="T4" fmla="*/ 150 w 217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50" h="21600" fill="none" extrusionOk="0">
                    <a:moveTo>
                      <a:pt x="-1" y="0"/>
                    </a:moveTo>
                    <a:cubicBezTo>
                      <a:pt x="49" y="0"/>
                      <a:pt x="99" y="-1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</a:path>
                  <a:path w="21750" h="21600" stroke="0" extrusionOk="0">
                    <a:moveTo>
                      <a:pt x="-1" y="0"/>
                    </a:moveTo>
                    <a:cubicBezTo>
                      <a:pt x="49" y="0"/>
                      <a:pt x="99" y="-1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  <a:lnTo>
                      <a:pt x="150" y="21600"/>
                    </a:ln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" name="Arc 1032"/>
              <p:cNvSpPr>
                <a:spLocks/>
              </p:cNvSpPr>
              <p:nvPr/>
            </p:nvSpPr>
            <p:spPr bwMode="auto">
              <a:xfrm>
                <a:off x="1002" y="1248"/>
                <a:ext cx="144" cy="9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grpSp>
          <p:nvGrpSpPr>
            <p:cNvPr id="7" name="Group 1033"/>
            <p:cNvGrpSpPr>
              <a:grpSpLocks/>
            </p:cNvGrpSpPr>
            <p:nvPr/>
          </p:nvGrpSpPr>
          <p:grpSpPr bwMode="auto">
            <a:xfrm>
              <a:off x="6866730" y="3827461"/>
              <a:ext cx="420687" cy="339725"/>
              <a:chOff x="1296" y="1297"/>
              <a:chExt cx="241" cy="191"/>
            </a:xfrm>
          </p:grpSpPr>
          <p:sp>
            <p:nvSpPr>
              <p:cNvPr id="16" name="Arc 1034"/>
              <p:cNvSpPr>
                <a:spLocks/>
              </p:cNvSpPr>
              <p:nvPr/>
            </p:nvSpPr>
            <p:spPr bwMode="auto">
              <a:xfrm>
                <a:off x="1296" y="1297"/>
                <a:ext cx="241" cy="96"/>
              </a:xfrm>
              <a:custGeom>
                <a:avLst/>
                <a:gdLst>
                  <a:gd name="G0" fmla="+- 90 0 0"/>
                  <a:gd name="G1" fmla="+- 21600 0 0"/>
                  <a:gd name="G2" fmla="+- 21600 0 0"/>
                  <a:gd name="T0" fmla="*/ 0 w 21690"/>
                  <a:gd name="T1" fmla="*/ 0 h 21600"/>
                  <a:gd name="T2" fmla="*/ 21690 w 21690"/>
                  <a:gd name="T3" fmla="*/ 21600 h 21600"/>
                  <a:gd name="T4" fmla="*/ 90 w 216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0" h="21600" fill="none" extrusionOk="0">
                    <a:moveTo>
                      <a:pt x="0" y="0"/>
                    </a:moveTo>
                    <a:cubicBezTo>
                      <a:pt x="30" y="0"/>
                      <a:pt x="60" y="-1"/>
                      <a:pt x="90" y="0"/>
                    </a:cubicBezTo>
                    <a:cubicBezTo>
                      <a:pt x="12019" y="0"/>
                      <a:pt x="21690" y="9670"/>
                      <a:pt x="21690" y="21600"/>
                    </a:cubicBezTo>
                  </a:path>
                  <a:path w="21690" h="21600" stroke="0" extrusionOk="0">
                    <a:moveTo>
                      <a:pt x="0" y="0"/>
                    </a:moveTo>
                    <a:cubicBezTo>
                      <a:pt x="30" y="0"/>
                      <a:pt x="60" y="-1"/>
                      <a:pt x="90" y="0"/>
                    </a:cubicBezTo>
                    <a:cubicBezTo>
                      <a:pt x="12019" y="0"/>
                      <a:pt x="21690" y="9670"/>
                      <a:pt x="21690" y="21600"/>
                    </a:cubicBezTo>
                    <a:lnTo>
                      <a:pt x="90" y="216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" name="Arc 1035"/>
              <p:cNvSpPr>
                <a:spLocks/>
              </p:cNvSpPr>
              <p:nvPr/>
            </p:nvSpPr>
            <p:spPr bwMode="auto">
              <a:xfrm>
                <a:off x="1296" y="1392"/>
                <a:ext cx="240" cy="9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" name="Arc 1036"/>
              <p:cNvSpPr>
                <a:spLocks/>
              </p:cNvSpPr>
              <p:nvPr/>
            </p:nvSpPr>
            <p:spPr bwMode="auto">
              <a:xfrm>
                <a:off x="1296" y="1297"/>
                <a:ext cx="49" cy="96"/>
              </a:xfrm>
              <a:custGeom>
                <a:avLst/>
                <a:gdLst>
                  <a:gd name="G0" fmla="+- 450 0 0"/>
                  <a:gd name="G1" fmla="+- 21600 0 0"/>
                  <a:gd name="G2" fmla="+- 21600 0 0"/>
                  <a:gd name="T0" fmla="*/ 0 w 22050"/>
                  <a:gd name="T1" fmla="*/ 5 h 21600"/>
                  <a:gd name="T2" fmla="*/ 22050 w 22050"/>
                  <a:gd name="T3" fmla="*/ 21600 h 21600"/>
                  <a:gd name="T4" fmla="*/ 450 w 220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50" h="21600" fill="none" extrusionOk="0">
                    <a:moveTo>
                      <a:pt x="-1" y="4"/>
                    </a:moveTo>
                    <a:cubicBezTo>
                      <a:pt x="149" y="1"/>
                      <a:pt x="299" y="-1"/>
                      <a:pt x="450" y="0"/>
                    </a:cubicBezTo>
                    <a:cubicBezTo>
                      <a:pt x="12379" y="0"/>
                      <a:pt x="22050" y="9670"/>
                      <a:pt x="22050" y="21600"/>
                    </a:cubicBezTo>
                  </a:path>
                  <a:path w="22050" h="21600" stroke="0" extrusionOk="0">
                    <a:moveTo>
                      <a:pt x="-1" y="4"/>
                    </a:moveTo>
                    <a:cubicBezTo>
                      <a:pt x="149" y="1"/>
                      <a:pt x="299" y="-1"/>
                      <a:pt x="450" y="0"/>
                    </a:cubicBezTo>
                    <a:cubicBezTo>
                      <a:pt x="12379" y="0"/>
                      <a:pt x="22050" y="9670"/>
                      <a:pt x="22050" y="21600"/>
                    </a:cubicBezTo>
                    <a:lnTo>
                      <a:pt x="450" y="216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" name="Arc 1037"/>
              <p:cNvSpPr>
                <a:spLocks/>
              </p:cNvSpPr>
              <p:nvPr/>
            </p:nvSpPr>
            <p:spPr bwMode="auto">
              <a:xfrm>
                <a:off x="1296" y="1392"/>
                <a:ext cx="48" cy="9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8" name="Freeform 1038"/>
            <p:cNvSpPr>
              <a:spLocks/>
            </p:cNvSpPr>
            <p:nvPr/>
          </p:nvSpPr>
          <p:spPr bwMode="auto">
            <a:xfrm>
              <a:off x="6614317" y="3741736"/>
              <a:ext cx="338138" cy="171450"/>
            </a:xfrm>
            <a:custGeom>
              <a:avLst/>
              <a:gdLst>
                <a:gd name="T0" fmla="*/ 0 w 193"/>
                <a:gd name="T1" fmla="*/ 0 h 97"/>
                <a:gd name="T2" fmla="*/ 48 w 193"/>
                <a:gd name="T3" fmla="*/ 0 h 97"/>
                <a:gd name="T4" fmla="*/ 48 w 193"/>
                <a:gd name="T5" fmla="*/ 96 h 97"/>
                <a:gd name="T6" fmla="*/ 192 w 193"/>
                <a:gd name="T7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7">
                  <a:moveTo>
                    <a:pt x="0" y="0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192" y="96"/>
                  </a:lnTo>
                </a:path>
              </a:pathLst>
            </a:custGeom>
            <a:ln>
              <a:headEnd type="none" w="sm" len="sm"/>
              <a:tailEnd type="stealth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Line 1039"/>
            <p:cNvSpPr>
              <a:spLocks noChangeShapeType="1"/>
            </p:cNvSpPr>
            <p:nvPr/>
          </p:nvSpPr>
          <p:spPr bwMode="auto">
            <a:xfrm>
              <a:off x="5860255" y="4083049"/>
              <a:ext cx="1089025" cy="0"/>
            </a:xfrm>
            <a:prstGeom prst="line">
              <a:avLst/>
            </a:prstGeom>
            <a:ln>
              <a:headEnd type="none" w="sm" len="sm"/>
              <a:tailEnd type="stealth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Line 1040"/>
            <p:cNvSpPr>
              <a:spLocks noChangeShapeType="1"/>
            </p:cNvSpPr>
            <p:nvPr/>
          </p:nvSpPr>
          <p:spPr bwMode="auto">
            <a:xfrm>
              <a:off x="5860255" y="3825874"/>
              <a:ext cx="334962" cy="0"/>
            </a:xfrm>
            <a:prstGeom prst="line">
              <a:avLst/>
            </a:prstGeom>
            <a:ln>
              <a:headEnd type="none" w="sm" len="sm"/>
              <a:tailEnd type="stealth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Line 1041"/>
            <p:cNvSpPr>
              <a:spLocks noChangeShapeType="1"/>
            </p:cNvSpPr>
            <p:nvPr/>
          </p:nvSpPr>
          <p:spPr bwMode="auto">
            <a:xfrm>
              <a:off x="5860255" y="3656011"/>
              <a:ext cx="334962" cy="0"/>
            </a:xfrm>
            <a:prstGeom prst="line">
              <a:avLst/>
            </a:prstGeom>
            <a:ln>
              <a:headEnd type="none" w="sm" len="sm"/>
              <a:tailEnd type="stealth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Line 1042"/>
            <p:cNvSpPr>
              <a:spLocks noChangeShapeType="1"/>
            </p:cNvSpPr>
            <p:nvPr/>
          </p:nvSpPr>
          <p:spPr bwMode="auto">
            <a:xfrm>
              <a:off x="7285830" y="3997324"/>
              <a:ext cx="334962" cy="0"/>
            </a:xfrm>
            <a:prstGeom prst="line">
              <a:avLst/>
            </a:prstGeom>
            <a:ln>
              <a:headEnd type="none" w="sm" len="sm"/>
              <a:tailEnd type="stealth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590380" y="3419474"/>
              <a:ext cx="330200" cy="34925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>
                  <a:solidFill>
                    <a:srgbClr val="CC0000"/>
                  </a:solidFill>
                  <a:latin typeface="Tekton" pitchFamily="2" charset="0"/>
                </a:rPr>
                <a:t>a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590380" y="3676649"/>
              <a:ext cx="342900" cy="34925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>
                  <a:solidFill>
                    <a:srgbClr val="CC0000"/>
                  </a:solidFill>
                  <a:latin typeface="Tekton" pitchFamily="2" charset="0"/>
                </a:rPr>
                <a:t>b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517605" y="3848099"/>
              <a:ext cx="289480" cy="359287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 smtClean="0">
                  <a:solidFill>
                    <a:srgbClr val="CC0000"/>
                  </a:solidFill>
                  <a:latin typeface="Tekton" pitchFamily="2" charset="0"/>
                </a:rPr>
                <a:t>d</a:t>
              </a:r>
              <a:endParaRPr lang="en-US" altLang="fr-FR" sz="1800" dirty="0">
                <a:solidFill>
                  <a:srgbClr val="CC0000"/>
                </a:solidFill>
                <a:latin typeface="Tekton" pitchFamily="2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705600" y="3486150"/>
              <a:ext cx="271847" cy="352362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 smtClean="0">
                  <a:solidFill>
                    <a:srgbClr val="CC0000"/>
                  </a:solidFill>
                  <a:latin typeface="Tekton" pitchFamily="2" charset="0"/>
                </a:rPr>
                <a:t>c</a:t>
              </a:r>
              <a:endParaRPr lang="en-US" altLang="fr-FR" sz="1800" dirty="0">
                <a:solidFill>
                  <a:srgbClr val="CC0000"/>
                </a:solidFill>
                <a:latin typeface="Tekton" pitchFamily="2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562600" y="3943350"/>
              <a:ext cx="275053" cy="352362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 smtClean="0">
                  <a:solidFill>
                    <a:srgbClr val="CC0000"/>
                  </a:solidFill>
                  <a:latin typeface="Tekton" pitchFamily="2" charset="0"/>
                </a:rPr>
                <a:t>e</a:t>
              </a:r>
              <a:endParaRPr lang="en-US" altLang="fr-FR" sz="1800" dirty="0">
                <a:solidFill>
                  <a:srgbClr val="CC0000"/>
                </a:solidFill>
                <a:latin typeface="Tekt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9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Hardware description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19150"/>
            <a:ext cx="2571750" cy="358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0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/>
          <a:lstStyle/>
          <a:p>
            <a:r>
              <a:rPr lang="fr-FR" sz="2400" dirty="0" err="1" smtClean="0">
                <a:solidFill>
                  <a:schemeClr val="tx2"/>
                </a:solidFill>
              </a:rPr>
              <a:t>Describe</a:t>
            </a:r>
            <a:r>
              <a:rPr lang="fr-FR" sz="2400" dirty="0" smtClean="0">
                <a:solidFill>
                  <a:schemeClr val="tx2"/>
                </a:solidFill>
              </a:rPr>
              <a:t> circuit </a:t>
            </a:r>
            <a:r>
              <a:rPr lang="fr-FR" sz="2400" dirty="0">
                <a:solidFill>
                  <a:schemeClr val="tx2"/>
                </a:solidFill>
              </a:rPr>
              <a:t>as </a:t>
            </a:r>
            <a:r>
              <a:rPr lang="fr-FR" sz="2400" dirty="0" err="1">
                <a:solidFill>
                  <a:schemeClr val="tx2"/>
                </a:solidFill>
              </a:rPr>
              <a:t>algorithm</a:t>
            </a:r>
            <a:r>
              <a:rPr lang="fr-FR" sz="2400" dirty="0">
                <a:solidFill>
                  <a:schemeClr val="tx2"/>
                </a:solidFill>
              </a:rPr>
              <a:t>, </a:t>
            </a:r>
            <a:r>
              <a:rPr lang="fr-FR" sz="2400" dirty="0" err="1">
                <a:solidFill>
                  <a:schemeClr val="tx2"/>
                </a:solidFill>
              </a:rPr>
              <a:t>many</a:t>
            </a:r>
            <a:r>
              <a:rPr lang="fr-FR" sz="2400" dirty="0">
                <a:solidFill>
                  <a:schemeClr val="tx2"/>
                </a:solidFill>
              </a:rPr>
              <a:t> possible circuit </a:t>
            </a:r>
            <a:r>
              <a:rPr lang="fr-FR" sz="2400" dirty="0" err="1">
                <a:solidFill>
                  <a:schemeClr val="tx2"/>
                </a:solidFill>
              </a:rPr>
              <a:t>could</a:t>
            </a:r>
            <a:r>
              <a:rPr lang="fr-FR" sz="2400" dirty="0">
                <a:solidFill>
                  <a:schemeClr val="tx2"/>
                </a:solidFill>
              </a:rPr>
              <a:t> have </a:t>
            </a:r>
            <a:r>
              <a:rPr lang="fr-FR" sz="2400" dirty="0" err="1">
                <a:solidFill>
                  <a:schemeClr val="tx2"/>
                </a:solidFill>
              </a:rPr>
              <a:t>same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behavior</a:t>
            </a:r>
            <a:r>
              <a:rPr lang="fr-FR" sz="2400" dirty="0">
                <a:solidFill>
                  <a:schemeClr val="tx2"/>
                </a:solidFill>
              </a:rPr>
              <a:t> but </a:t>
            </a:r>
            <a:r>
              <a:rPr lang="fr-FR" sz="2400" dirty="0" err="1">
                <a:solidFill>
                  <a:schemeClr val="tx2"/>
                </a:solidFill>
              </a:rPr>
              <a:t>different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implementation</a:t>
            </a:r>
            <a:endParaRPr lang="fr-FR" sz="2400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Think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like</a:t>
            </a:r>
            <a:r>
              <a:rPr lang="fr-FR" sz="2400" dirty="0" smtClean="0">
                <a:solidFill>
                  <a:schemeClr val="tx2"/>
                </a:solidFill>
              </a:rPr>
              <a:t> C code</a:t>
            </a:r>
          </a:p>
          <a:p>
            <a:r>
              <a:rPr lang="fr-FR" sz="2400" dirty="0" err="1" smtClean="0"/>
              <a:t>Describe</a:t>
            </a:r>
            <a:r>
              <a:rPr lang="fr-FR" sz="2400" dirty="0" smtClean="0"/>
              <a:t> how a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</a:t>
            </a:r>
            <a:r>
              <a:rPr lang="fr-FR" sz="2400" dirty="0" err="1" smtClean="0"/>
              <a:t>works</a:t>
            </a:r>
            <a:r>
              <a:rPr lang="fr-FR" sz="2400" dirty="0" smtClean="0"/>
              <a:t> but not how to </a:t>
            </a:r>
            <a:r>
              <a:rPr lang="fr-FR" sz="2400" dirty="0" err="1" smtClean="0"/>
              <a:t>build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(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/>
              <a:t>the component </a:t>
            </a:r>
            <a:r>
              <a:rPr lang="fr-FR" sz="2400" dirty="0" err="1" smtClean="0"/>
              <a:t>does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Order</a:t>
            </a:r>
            <a:r>
              <a:rPr lang="fr-FR" sz="2400" dirty="0" smtClean="0"/>
              <a:t> of </a:t>
            </a:r>
            <a:r>
              <a:rPr lang="fr-FR" sz="2400" dirty="0" err="1" smtClean="0"/>
              <a:t>statement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important</a:t>
            </a:r>
          </a:p>
          <a:p>
            <a:r>
              <a:rPr lang="fr-FR" sz="2400" dirty="0" smtClean="0"/>
              <a:t>Let the </a:t>
            </a:r>
            <a:r>
              <a:rPr lang="fr-FR" sz="2400" dirty="0" err="1" smtClean="0"/>
              <a:t>syntheziser</a:t>
            </a:r>
            <a:r>
              <a:rPr lang="fr-FR" sz="2400" dirty="0" smtClean="0"/>
              <a:t> do the </a:t>
            </a:r>
            <a:r>
              <a:rPr lang="fr-FR" sz="2400" dirty="0" err="1" smtClean="0"/>
              <a:t>logic</a:t>
            </a:r>
            <a:endParaRPr lang="fr-FR" sz="2400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Procedural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028950"/>
            <a:ext cx="3895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6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types of modules: </a:t>
            </a:r>
          </a:p>
          <a:p>
            <a:pPr lvl="1"/>
            <a:r>
              <a:rPr lang="en-US" dirty="0"/>
              <a:t>Behavioral: describe what a module does </a:t>
            </a:r>
          </a:p>
          <a:p>
            <a:pPr lvl="1"/>
            <a:r>
              <a:rPr lang="en-US" dirty="0"/>
              <a:t>Structural: describe how a module is built from elementary gates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7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Designs that combine dataflow and algorithmic constructs are called RTL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8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Procedural </a:t>
            </a:r>
            <a:r>
              <a:rPr lang="en-US" sz="2400" dirty="0"/>
              <a:t>(blocking) assignments (=) are done sequentially in the order </a:t>
            </a:r>
            <a:r>
              <a:rPr lang="en-US" sz="2400" dirty="0" smtClean="0"/>
              <a:t>of the </a:t>
            </a:r>
            <a:r>
              <a:rPr lang="en-US" sz="2400" dirty="0"/>
              <a:t>statements are written.</a:t>
            </a:r>
            <a:endParaRPr lang="fr-FR" sz="2400" dirty="0"/>
          </a:p>
          <a:p>
            <a:r>
              <a:rPr lang="en-US" sz="2400" dirty="0"/>
              <a:t>Evaluated and assigned in a single step</a:t>
            </a:r>
            <a:endParaRPr lang="fr-FR" sz="2400" dirty="0"/>
          </a:p>
          <a:p>
            <a:r>
              <a:rPr lang="en-US" sz="2400" dirty="0"/>
              <a:t>Execution flow within the procedure is blocked until the assignment is completed</a:t>
            </a:r>
            <a:endParaRPr lang="fr-FR" sz="2400" dirty="0"/>
          </a:p>
          <a:p>
            <a:r>
              <a:rPr lang="en-US" sz="2400" dirty="0"/>
              <a:t>A second assignment is not started until the preceding one is complete</a:t>
            </a:r>
            <a:endParaRPr lang="fr-FR" sz="24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Blocking</a:t>
            </a:r>
            <a:r>
              <a:rPr lang="fr-FR" dirty="0" smtClean="0"/>
              <a:t> assignement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19400" y="3943350"/>
            <a:ext cx="475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= a | b     </a:t>
            </a:r>
            <a:r>
              <a:rPr lang="fr-FR" dirty="0" err="1" smtClean="0"/>
              <a:t>Evaluate</a:t>
            </a:r>
            <a:r>
              <a:rPr lang="fr-FR" dirty="0" smtClean="0"/>
              <a:t> a |b and </a:t>
            </a:r>
            <a:r>
              <a:rPr lang="fr-FR" dirty="0" err="1" smtClean="0"/>
              <a:t>assign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to 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09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394472"/>
          </a:xfrm>
        </p:spPr>
        <p:txBody>
          <a:bodyPr>
            <a:normAutofit/>
          </a:bodyPr>
          <a:lstStyle/>
          <a:p>
            <a:r>
              <a:rPr lang="en-US" dirty="0" err="1"/>
              <a:t>Evaluted</a:t>
            </a:r>
            <a:r>
              <a:rPr lang="en-US" dirty="0"/>
              <a:t> and assigned in two </a:t>
            </a:r>
            <a:r>
              <a:rPr lang="en-US" dirty="0" smtClean="0"/>
              <a:t>steps:</a:t>
            </a:r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/>
              <a:t>. The right hand side is evaluated immediately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2.  The hand side is delayed until other evaluations in the current time step are completed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Non </a:t>
            </a:r>
            <a:r>
              <a:rPr lang="fr-FR" dirty="0" err="1" smtClean="0"/>
              <a:t>blocking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43200" y="3867150"/>
            <a:ext cx="527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&lt;= a | b     </a:t>
            </a:r>
            <a:r>
              <a:rPr lang="fr-FR" dirty="0" err="1" smtClean="0"/>
              <a:t>Evaluate</a:t>
            </a:r>
            <a:r>
              <a:rPr lang="fr-FR" dirty="0" smtClean="0"/>
              <a:t> a |b but </a:t>
            </a:r>
            <a:r>
              <a:rPr lang="fr-FR" dirty="0" err="1" smtClean="0"/>
              <a:t>defer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r>
              <a:rPr lang="fr-FR" dirty="0" smtClean="0"/>
              <a:t> to 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Non </a:t>
            </a:r>
            <a:r>
              <a:rPr lang="fr-FR" dirty="0" err="1" smtClean="0"/>
              <a:t>blocking</a:t>
            </a:r>
            <a:r>
              <a:rPr lang="fr-FR" dirty="0" smtClean="0"/>
              <a:t>			</a:t>
            </a:r>
            <a:r>
              <a:rPr lang="fr-FR" dirty="0" err="1" smtClean="0"/>
              <a:t>Blocking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Non-</a:t>
            </a:r>
            <a:r>
              <a:rPr lang="fr-FR" dirty="0" err="1" smtClean="0"/>
              <a:t>blocking</a:t>
            </a:r>
            <a:r>
              <a:rPr lang="fr-FR" dirty="0" smtClean="0"/>
              <a:t> versus </a:t>
            </a:r>
            <a:r>
              <a:rPr lang="fr-FR" dirty="0" err="1" smtClean="0"/>
              <a:t>blocking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58115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Value are </a:t>
            </a:r>
            <a:r>
              <a:rPr lang="fr-FR" dirty="0" err="1" smtClean="0"/>
              <a:t>assigned</a:t>
            </a:r>
            <a:r>
              <a:rPr lang="fr-FR" dirty="0" smtClean="0"/>
              <a:t> at   the end of the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All </a:t>
            </a:r>
            <a:r>
              <a:rPr lang="fr-FR" dirty="0" err="1" smtClean="0"/>
              <a:t>assignments</a:t>
            </a:r>
            <a:r>
              <a:rPr lang="fr-FR" dirty="0" smtClean="0"/>
              <a:t> are made in </a:t>
            </a:r>
            <a:r>
              <a:rPr lang="fr-FR" dirty="0" err="1" smtClean="0"/>
              <a:t>parallel</a:t>
            </a:r>
            <a:r>
              <a:rPr lang="fr-FR" dirty="0" smtClean="0"/>
              <a:t>, </a:t>
            </a:r>
            <a:r>
              <a:rPr lang="fr-FR" dirty="0" err="1" smtClean="0"/>
              <a:t>process</a:t>
            </a:r>
            <a:r>
              <a:rPr lang="fr-FR" dirty="0" smtClean="0"/>
              <a:t> flow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blocked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00600" y="158115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Value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assigned</a:t>
            </a:r>
            <a:r>
              <a:rPr lang="fr-FR" dirty="0" smtClean="0"/>
              <a:t> </a:t>
            </a:r>
            <a:r>
              <a:rPr lang="fr-FR" dirty="0" err="1" smtClean="0"/>
              <a:t>immediately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waits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the first assignement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blocks </a:t>
            </a:r>
            <a:r>
              <a:rPr lang="fr-FR" dirty="0" err="1" smtClean="0"/>
              <a:t>progress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114800" y="97155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6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047750"/>
            <a:ext cx="2095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Blocking</a:t>
            </a:r>
            <a:r>
              <a:rPr lang="fr-FR" dirty="0"/>
              <a:t> (=) versus Non-</a:t>
            </a:r>
            <a:r>
              <a:rPr lang="fr-FR" dirty="0" err="1"/>
              <a:t>blocking</a:t>
            </a:r>
            <a:r>
              <a:rPr lang="fr-FR" dirty="0"/>
              <a:t> (&lt;=)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05000" y="819150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Sequential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10200" y="819150"/>
            <a:ext cx="91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Parallel</a:t>
            </a:r>
            <a:endParaRPr lang="fr-FR" dirty="0"/>
          </a:p>
        </p:txBody>
      </p:sp>
      <p:sp>
        <p:nvSpPr>
          <p:cNvPr id="5" name="Accolade fermante 4"/>
          <p:cNvSpPr/>
          <p:nvPr/>
        </p:nvSpPr>
        <p:spPr>
          <a:xfrm>
            <a:off x="6858000" y="1211438"/>
            <a:ext cx="228600" cy="838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62800" y="122310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Executed</a:t>
            </a:r>
            <a:r>
              <a:rPr lang="fr-FR" dirty="0" smtClean="0"/>
              <a:t> </a:t>
            </a:r>
            <a:r>
              <a:rPr lang="fr-FR" dirty="0" err="1" smtClean="0"/>
              <a:t>simultaneously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57800" y="3181350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= b and b = c (</a:t>
            </a:r>
            <a:r>
              <a:rPr lang="fr-FR" dirty="0" err="1" smtClean="0"/>
              <a:t>previous</a:t>
            </a:r>
            <a:r>
              <a:rPr lang="fr-FR" dirty="0" smtClean="0"/>
              <a:t> value)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5397112" y="3737261"/>
            <a:ext cx="896323" cy="571179"/>
            <a:chOff x="1722438" y="2739820"/>
            <a:chExt cx="896323" cy="571179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17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18" name="Connecteur droit 17"/>
          <p:cNvCxnSpPr/>
          <p:nvPr/>
        </p:nvCxnSpPr>
        <p:spPr>
          <a:xfrm flipH="1">
            <a:off x="6259130" y="3886482"/>
            <a:ext cx="7864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6710589" y="3736463"/>
            <a:ext cx="896323" cy="571179"/>
            <a:chOff x="1722438" y="2739820"/>
            <a:chExt cx="896323" cy="571179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24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25" name="Connecteur droit 24"/>
          <p:cNvCxnSpPr/>
          <p:nvPr/>
        </p:nvCxnSpPr>
        <p:spPr>
          <a:xfrm flipH="1">
            <a:off x="7571190" y="3888863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5530456" y="3888863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30607" y="3660263"/>
            <a:ext cx="271847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463912" y="3660263"/>
            <a:ext cx="287877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b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145360" y="3660263"/>
            <a:ext cx="276656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a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05400" y="3965063"/>
            <a:ext cx="520312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553200" y="3981394"/>
            <a:ext cx="520312" cy="32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650877" y="4019550"/>
            <a:ext cx="16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shift </a:t>
            </a:r>
            <a:r>
              <a:rPr lang="fr-FR" dirty="0" err="1" smtClean="0"/>
              <a:t>register</a:t>
            </a:r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2075477" y="3737261"/>
            <a:ext cx="896323" cy="571179"/>
            <a:chOff x="1722438" y="2739820"/>
            <a:chExt cx="896323" cy="571179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38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39" name="Connecteur droit 38"/>
          <p:cNvCxnSpPr/>
          <p:nvPr/>
        </p:nvCxnSpPr>
        <p:spPr>
          <a:xfrm flipH="1">
            <a:off x="2208821" y="3888863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823725" y="3660263"/>
            <a:ext cx="276656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a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783765" y="3965063"/>
            <a:ext cx="520312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H="1">
            <a:off x="2929452" y="3886494"/>
            <a:ext cx="7864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048000" y="3660263"/>
            <a:ext cx="287877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b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522123" y="3665907"/>
            <a:ext cx="271847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35238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70038" y="23431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clock</a:t>
            </a:r>
            <a:r>
              <a:rPr lang="fr-FR" dirty="0" smtClean="0"/>
              <a:t> </a:t>
            </a:r>
            <a:r>
              <a:rPr lang="fr-FR" dirty="0" err="1" smtClean="0"/>
              <a:t>edge</a:t>
            </a:r>
            <a:r>
              <a:rPr lang="fr-FR" dirty="0" smtClean="0"/>
              <a:t>, b = a</a:t>
            </a:r>
          </a:p>
          <a:p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c = b = a -&gt; c = a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4191000" y="234315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clock</a:t>
            </a:r>
            <a:r>
              <a:rPr lang="fr-FR" dirty="0" smtClean="0"/>
              <a:t> </a:t>
            </a:r>
            <a:r>
              <a:rPr lang="fr-FR" dirty="0" err="1" smtClean="0"/>
              <a:t>edge</a:t>
            </a:r>
            <a:r>
              <a:rPr lang="fr-FR" dirty="0" smtClean="0"/>
              <a:t>, b and c </a:t>
            </a:r>
            <a:r>
              <a:rPr lang="fr-FR" dirty="0" err="1"/>
              <a:t>simultaneously</a:t>
            </a:r>
            <a:r>
              <a:rPr lang="fr-FR" dirty="0" smtClean="0"/>
              <a:t> </a:t>
            </a:r>
          </a:p>
          <a:p>
            <a:r>
              <a:rPr lang="fr-FR" smtClean="0"/>
              <a:t>receive</a:t>
            </a:r>
            <a:r>
              <a:rPr lang="fr-FR" dirty="0" smtClean="0"/>
              <a:t> the </a:t>
            </a:r>
            <a:r>
              <a:rPr lang="fr-FR" dirty="0" err="1" smtClean="0"/>
              <a:t>old</a:t>
            </a:r>
            <a:r>
              <a:rPr lang="fr-FR" dirty="0" smtClean="0"/>
              <a:t> values of a, b and 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3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/>
              <a:t>Continous</a:t>
            </a:r>
            <a:r>
              <a:rPr lang="fr-FR" dirty="0"/>
              <a:t> </a:t>
            </a:r>
            <a:r>
              <a:rPr lang="fr-FR" dirty="0" err="1"/>
              <a:t>assignment</a:t>
            </a:r>
            <a:r>
              <a:rPr lang="fr-FR" dirty="0"/>
              <a:t>: </a:t>
            </a:r>
            <a:r>
              <a:rPr lang="fr-FR" dirty="0" err="1"/>
              <a:t>only</a:t>
            </a:r>
            <a:r>
              <a:rPr lang="fr-FR" dirty="0"/>
              <a:t> drive </a:t>
            </a:r>
            <a:r>
              <a:rPr lang="fr-FR" dirty="0" err="1"/>
              <a:t>wire</a:t>
            </a:r>
            <a:endParaRPr lang="fr-FR" dirty="0"/>
          </a:p>
          <a:p>
            <a:r>
              <a:rPr lang="fr-FR" dirty="0" err="1"/>
              <a:t>Procedural</a:t>
            </a:r>
            <a:r>
              <a:rPr lang="fr-FR" dirty="0"/>
              <a:t> </a:t>
            </a:r>
            <a:r>
              <a:rPr lang="fr-FR" dirty="0" err="1"/>
              <a:t>assignment</a:t>
            </a:r>
            <a:r>
              <a:rPr lang="fr-FR" dirty="0"/>
              <a:t>: </a:t>
            </a:r>
            <a:r>
              <a:rPr lang="fr-FR" dirty="0" err="1"/>
              <a:t>only</a:t>
            </a:r>
            <a:r>
              <a:rPr lang="fr-FR" dirty="0"/>
              <a:t> drive reg , </a:t>
            </a:r>
            <a:r>
              <a:rPr lang="fr-FR" dirty="0" err="1"/>
              <a:t>integer</a:t>
            </a:r>
            <a:r>
              <a:rPr lang="fr-FR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ensure correct synthesis and simulation results: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blocking (=) assignment for combinational logic</a:t>
            </a:r>
          </a:p>
          <a:p>
            <a:pPr lvl="1"/>
            <a:r>
              <a:rPr lang="en-US" dirty="0"/>
              <a:t>use non-blocking (&lt;=) assignment for sequential logic 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altLang="fr-FR" b="1" dirty="0" smtClean="0">
                <a:solidFill>
                  <a:srgbClr val="008000"/>
                </a:solidFill>
              </a:rPr>
              <a:t>   </a:t>
            </a:r>
            <a:r>
              <a:rPr lang="en-US" altLang="fr-FR" b="1" dirty="0" smtClean="0">
                <a:solidFill>
                  <a:srgbClr val="FF0000"/>
                </a:solidFill>
              </a:rPr>
              <a:t>Do </a:t>
            </a:r>
            <a:r>
              <a:rPr lang="en-US" altLang="fr-FR" b="1" dirty="0">
                <a:solidFill>
                  <a:srgbClr val="FF0000"/>
                </a:solidFill>
              </a:rPr>
              <a:t>not mix both assignments in one procedure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6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Blocking</a:t>
            </a:r>
            <a:r>
              <a:rPr lang="fr-FR" dirty="0" smtClean="0"/>
              <a:t> (=) versus Non-</a:t>
            </a:r>
            <a:r>
              <a:rPr lang="fr-FR" dirty="0" err="1" smtClean="0"/>
              <a:t>blocking</a:t>
            </a:r>
            <a:r>
              <a:rPr lang="fr-FR" dirty="0" smtClean="0"/>
              <a:t> (&lt;=)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61905" cy="25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047750"/>
            <a:ext cx="28003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21"/>
          <p:cNvGrpSpPr/>
          <p:nvPr/>
        </p:nvGrpSpPr>
        <p:grpSpPr>
          <a:xfrm>
            <a:off x="6019800" y="3715548"/>
            <a:ext cx="896323" cy="571179"/>
            <a:chOff x="1722438" y="2739820"/>
            <a:chExt cx="896323" cy="571179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34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24" name="Connecteur droit 23"/>
          <p:cNvCxnSpPr/>
          <p:nvPr/>
        </p:nvCxnSpPr>
        <p:spPr>
          <a:xfrm flipV="1">
            <a:off x="3420228" y="3021807"/>
            <a:ext cx="752" cy="845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6881818" y="3864769"/>
            <a:ext cx="7864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>
            <a:off x="7333277" y="3714750"/>
            <a:ext cx="896323" cy="571179"/>
            <a:chOff x="1722438" y="2739820"/>
            <a:chExt cx="896323" cy="571179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47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3276600" y="3715441"/>
            <a:ext cx="896323" cy="571179"/>
            <a:chOff x="1722438" y="2739820"/>
            <a:chExt cx="896323" cy="571179"/>
          </a:xfrm>
        </p:grpSpPr>
        <p:sp>
          <p:nvSpPr>
            <p:cNvPr id="55" name="Rectangle 54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59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3277571" y="2876550"/>
            <a:ext cx="896323" cy="571179"/>
            <a:chOff x="1722438" y="2739820"/>
            <a:chExt cx="896323" cy="571179"/>
          </a:xfrm>
        </p:grpSpPr>
        <p:sp>
          <p:nvSpPr>
            <p:cNvPr id="61" name="Rectangle 60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65" name="Line 1077"/>
            <p:cNvSpPr>
              <a:spLocks noChangeShapeType="1"/>
            </p:cNvSpPr>
            <p:nvPr/>
          </p:nvSpPr>
          <p:spPr bwMode="auto">
            <a:xfrm>
              <a:off x="1722438" y="3181350"/>
              <a:ext cx="3349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296618" y="2876550"/>
            <a:ext cx="409705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Q1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8193878" y="3867150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53144" y="3867150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4139581" y="3028950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4137200" y="3867134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296618" y="3682488"/>
            <a:ext cx="409705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Q2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8353295" y="3638550"/>
            <a:ext cx="409705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Q2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086600" y="3638550"/>
            <a:ext cx="409705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Q1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768048" y="3638550"/>
            <a:ext cx="327952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D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984888" y="3957699"/>
            <a:ext cx="520312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728088" y="3943350"/>
            <a:ext cx="520312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7175888" y="3959681"/>
            <a:ext cx="520312" cy="32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2989635" y="3105150"/>
            <a:ext cx="520312" cy="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cxnSp>
        <p:nvCxnSpPr>
          <p:cNvPr id="83" name="Connecteur droit 82"/>
          <p:cNvCxnSpPr/>
          <p:nvPr/>
        </p:nvCxnSpPr>
        <p:spPr>
          <a:xfrm flipH="1">
            <a:off x="3411669" y="3867150"/>
            <a:ext cx="188122" cy="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>
            <a:off x="3239113" y="3019423"/>
            <a:ext cx="366596" cy="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2948648" y="2905188"/>
            <a:ext cx="327952" cy="3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D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2052" name="ZoneTexte 2051"/>
          <p:cNvSpPr txBox="1"/>
          <p:nvPr/>
        </p:nvSpPr>
        <p:spPr>
          <a:xfrm>
            <a:off x="914400" y="3917395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optional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12" y="889029"/>
            <a:ext cx="3366428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4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905000" y="703442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Combinational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10200" y="703442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Sequential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62150"/>
            <a:ext cx="1100231" cy="67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315619" y="3663759"/>
            <a:ext cx="728843" cy="571179"/>
            <a:chOff x="1889918" y="2739820"/>
            <a:chExt cx="728843" cy="571179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white">
            <a:xfrm>
              <a:off x="2049641" y="2739820"/>
              <a:ext cx="532352" cy="57117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2050599" y="3105150"/>
              <a:ext cx="197305" cy="137217"/>
            </a:xfrm>
            <a:custGeom>
              <a:avLst/>
              <a:gdLst>
                <a:gd name="T0" fmla="*/ 0 w 97"/>
                <a:gd name="T1" fmla="*/ 0 h 97"/>
                <a:gd name="T2" fmla="*/ 96 w 97"/>
                <a:gd name="T3" fmla="*/ 48 h 97"/>
                <a:gd name="T4" fmla="*/ 0 w 97"/>
                <a:gd name="T5" fmla="*/ 96 h 97"/>
                <a:gd name="T6" fmla="*/ 0 w 9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6" y="48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019859" y="2756485"/>
              <a:ext cx="431838" cy="27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D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286000" y="2761341"/>
              <a:ext cx="332761" cy="35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065" tIns="51033" rIns="102065" bIns="51033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C0000"/>
                  </a:solidFill>
                  <a:latin typeface="Tekton" pitchFamily="2" charset="0"/>
                </a:rPr>
                <a:t>Q</a:t>
              </a:r>
            </a:p>
          </p:txBody>
        </p:sp>
        <p:sp>
          <p:nvSpPr>
            <p:cNvPr id="11" name="Line 1077"/>
            <p:cNvSpPr>
              <a:spLocks noChangeShapeType="1"/>
            </p:cNvSpPr>
            <p:nvPr/>
          </p:nvSpPr>
          <p:spPr bwMode="auto">
            <a:xfrm>
              <a:off x="1889918" y="3181350"/>
              <a:ext cx="1674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86000" y="4271738"/>
            <a:ext cx="5207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err="1">
                <a:solidFill>
                  <a:srgbClr val="CC0000"/>
                </a:solidFill>
                <a:latin typeface="Tekton" pitchFamily="2" charset="0"/>
              </a:rPr>
              <a:t>sel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52600" y="3823777"/>
            <a:ext cx="342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>
                <a:solidFill>
                  <a:srgbClr val="CC0000"/>
                </a:solidFill>
                <a:latin typeface="Tekton" pitchFamily="2" charset="0"/>
              </a:rPr>
              <a:t>b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65300" y="3518977"/>
            <a:ext cx="33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>
                <a:solidFill>
                  <a:srgbClr val="CC0000"/>
                </a:solidFill>
                <a:latin typeface="Tekton" pitchFamily="2" charset="0"/>
              </a:rPr>
              <a:t>a</a:t>
            </a:r>
          </a:p>
        </p:txBody>
      </p:sp>
      <p:sp>
        <p:nvSpPr>
          <p:cNvPr id="49" name="AutoShape 1073"/>
          <p:cNvSpPr>
            <a:spLocks noChangeArrowheads="1"/>
          </p:cNvSpPr>
          <p:nvPr/>
        </p:nvSpPr>
        <p:spPr bwMode="white">
          <a:xfrm rot="5400000" flipV="1">
            <a:off x="2104966" y="3688045"/>
            <a:ext cx="668338" cy="2381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flipH="1">
            <a:off x="2269272" y="3531677"/>
            <a:ext cx="3159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600">
                <a:solidFill>
                  <a:srgbClr val="CC0000"/>
                </a:solidFill>
                <a:latin typeface="Tekton" pitchFamily="2" charset="0"/>
              </a:rPr>
              <a:t>1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 flipH="1">
            <a:off x="2253397" y="3763452"/>
            <a:ext cx="3159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600" dirty="0">
                <a:solidFill>
                  <a:srgbClr val="CC0000"/>
                </a:solidFill>
                <a:latin typeface="Tekton" pitchFamily="2" charset="0"/>
              </a:rPr>
              <a:t>0</a:t>
            </a:r>
          </a:p>
        </p:txBody>
      </p:sp>
      <p:sp>
        <p:nvSpPr>
          <p:cNvPr id="52" name="Line 1076"/>
          <p:cNvSpPr>
            <a:spLocks noChangeShapeType="1"/>
          </p:cNvSpPr>
          <p:nvPr/>
        </p:nvSpPr>
        <p:spPr bwMode="auto">
          <a:xfrm>
            <a:off x="1978760" y="3636452"/>
            <a:ext cx="334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3" name="Line 1077"/>
          <p:cNvSpPr>
            <a:spLocks noChangeShapeType="1"/>
          </p:cNvSpPr>
          <p:nvPr/>
        </p:nvSpPr>
        <p:spPr bwMode="auto">
          <a:xfrm>
            <a:off x="1978760" y="3977764"/>
            <a:ext cx="334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5" name="Line 16"/>
          <p:cNvSpPr>
            <a:spLocks noChangeShapeType="1"/>
          </p:cNvSpPr>
          <p:nvPr/>
        </p:nvSpPr>
        <p:spPr bwMode="auto">
          <a:xfrm flipV="1">
            <a:off x="2456595" y="4039675"/>
            <a:ext cx="0" cy="2058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692040" y="4271738"/>
            <a:ext cx="5207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err="1">
                <a:solidFill>
                  <a:srgbClr val="CC0000"/>
                </a:solidFill>
                <a:latin typeface="Tekton" pitchFamily="2" charset="0"/>
              </a:rPr>
              <a:t>sel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57" name="AutoShape 1073"/>
          <p:cNvSpPr>
            <a:spLocks noChangeArrowheads="1"/>
          </p:cNvSpPr>
          <p:nvPr/>
        </p:nvSpPr>
        <p:spPr bwMode="white">
          <a:xfrm rot="5400000" flipV="1">
            <a:off x="5586958" y="3688045"/>
            <a:ext cx="668338" cy="2381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 flipH="1">
            <a:off x="5751264" y="3531677"/>
            <a:ext cx="3159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600">
                <a:solidFill>
                  <a:srgbClr val="CC0000"/>
                </a:solidFill>
                <a:latin typeface="Tekton" pitchFamily="2" charset="0"/>
              </a:rPr>
              <a:t>1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 flipH="1">
            <a:off x="5735389" y="3763452"/>
            <a:ext cx="3159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600" dirty="0">
                <a:solidFill>
                  <a:srgbClr val="CC0000"/>
                </a:solidFill>
                <a:latin typeface="Tekton" pitchFamily="2" charset="0"/>
              </a:rPr>
              <a:t>0</a:t>
            </a:r>
          </a:p>
        </p:txBody>
      </p:sp>
      <p:sp>
        <p:nvSpPr>
          <p:cNvPr id="60" name="Line 1076"/>
          <p:cNvSpPr>
            <a:spLocks noChangeShapeType="1"/>
          </p:cNvSpPr>
          <p:nvPr/>
        </p:nvSpPr>
        <p:spPr bwMode="auto">
          <a:xfrm>
            <a:off x="5460752" y="3636452"/>
            <a:ext cx="334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1" name="Line 1077"/>
          <p:cNvSpPr>
            <a:spLocks noChangeShapeType="1"/>
          </p:cNvSpPr>
          <p:nvPr/>
        </p:nvSpPr>
        <p:spPr bwMode="auto">
          <a:xfrm>
            <a:off x="5460752" y="3977764"/>
            <a:ext cx="334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V="1">
            <a:off x="5938587" y="4039675"/>
            <a:ext cx="0" cy="2058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cxnSp>
        <p:nvCxnSpPr>
          <p:cNvPr id="63" name="Connecteur droit 62"/>
          <p:cNvCxnSpPr/>
          <p:nvPr/>
        </p:nvCxnSpPr>
        <p:spPr>
          <a:xfrm>
            <a:off x="6039391" y="3823777"/>
            <a:ext cx="4415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6108700" y="4269863"/>
            <a:ext cx="395278" cy="3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err="1" smtClean="0">
                <a:solidFill>
                  <a:srgbClr val="CC0000"/>
                </a:solidFill>
                <a:latin typeface="Tekton" pitchFamily="2" charset="0"/>
              </a:rPr>
              <a:t>clk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V="1">
            <a:off x="7009975" y="3823777"/>
            <a:ext cx="127177" cy="1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2557516" y="3814406"/>
            <a:ext cx="139476" cy="33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122874" y="3701538"/>
            <a:ext cx="420926" cy="3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out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628900" y="3701538"/>
            <a:ext cx="420926" cy="3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rgbClr val="CC0000"/>
                </a:solidFill>
                <a:latin typeface="Tekton" pitchFamily="2" charset="0"/>
              </a:rPr>
              <a:t>out</a:t>
            </a:r>
            <a:endParaRPr lang="en-US" altLang="fr-FR" sz="1800" dirty="0">
              <a:solidFill>
                <a:srgbClr val="CC0000"/>
              </a:solidFill>
              <a:latin typeface="Tekton" pitchFamily="2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257800" y="3820597"/>
            <a:ext cx="342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>
                <a:solidFill>
                  <a:srgbClr val="CC0000"/>
                </a:solidFill>
                <a:latin typeface="Tekton" pitchFamily="2" charset="0"/>
              </a:rPr>
              <a:t>b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5270500" y="3515797"/>
            <a:ext cx="33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065" tIns="51033" rIns="102065" bIns="5103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1800" dirty="0">
                <a:solidFill>
                  <a:srgbClr val="CC0000"/>
                </a:solidFill>
                <a:latin typeface="Tekton" pitchFamily="2" charset="0"/>
              </a:rPr>
              <a:t>a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18" y="1072774"/>
            <a:ext cx="2526165" cy="231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V="1">
            <a:off x="4267200" y="97155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16" y="1044934"/>
            <a:ext cx="2604884" cy="240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6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13" y="971550"/>
            <a:ext cx="5926774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5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Concurrent </a:t>
            </a:r>
            <a:r>
              <a:rPr lang="en-US" dirty="0"/>
              <a:t>means that the operations described in each line take place in parallel. The commonly used concurrent constructs are gate instantiation and the continuous assignment statement.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Concurrent </a:t>
            </a:r>
            <a:r>
              <a:rPr lang="en-US" b="1" dirty="0" smtClean="0"/>
              <a:t>Statements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Sequential statements are similar to statements in a normal programming language. A sequence of statements is regarded as describing operations that take place one after the other instead of at the same time.</a:t>
            </a:r>
          </a:p>
          <a:p>
            <a:r>
              <a:rPr lang="en-US" dirty="0"/>
              <a:t>All sequential Verilog statements must be inside a procedural block.</a:t>
            </a:r>
          </a:p>
          <a:p>
            <a:r>
              <a:rPr lang="en-US" dirty="0"/>
              <a:t>Sequential statements are placed inside a begin/end block and executed in sequential order within the block. However, the blocks themselves are executed concurrently.</a:t>
            </a:r>
          </a:p>
          <a:p>
            <a:r>
              <a:rPr lang="en-US" dirty="0"/>
              <a:t>Verilog statements outside any process block are interpreted as concurrent statements and different procedural blocks execute concurrently.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Sequential statements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5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4800" y="971550"/>
            <a:ext cx="8229600" cy="339447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sz="4400" dirty="0" smtClean="0"/>
              <a:t>Simulation</a:t>
            </a:r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0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Create</a:t>
            </a:r>
            <a:r>
              <a:rPr lang="fr-FR" dirty="0" smtClean="0"/>
              <a:t> a «  test </a:t>
            </a:r>
            <a:r>
              <a:rPr lang="fr-FR" dirty="0" err="1" smtClean="0"/>
              <a:t>bench</a:t>
            </a:r>
            <a:r>
              <a:rPr lang="fr-FR" dirty="0" smtClean="0"/>
              <a:t>» for </a:t>
            </a:r>
            <a:r>
              <a:rPr lang="fr-FR" dirty="0" err="1" smtClean="0"/>
              <a:t>your</a:t>
            </a:r>
            <a:r>
              <a:rPr lang="fr-FR" dirty="0" smtClean="0"/>
              <a:t> design</a:t>
            </a:r>
          </a:p>
          <a:p>
            <a:pPr lvl="1">
              <a:buFontTx/>
              <a:buChar char="–"/>
            </a:pPr>
            <a:r>
              <a:rPr lang="en-US" altLang="fr-FR" dirty="0"/>
              <a:t>Develop your hierarchical system within a module that has input and output ports (called “</a:t>
            </a:r>
            <a:r>
              <a:rPr lang="en-US" altLang="fr-FR" dirty="0">
                <a:solidFill>
                  <a:schemeClr val="accent2"/>
                </a:solidFill>
              </a:rPr>
              <a:t>design</a:t>
            </a:r>
            <a:r>
              <a:rPr lang="en-US" altLang="fr-FR" dirty="0"/>
              <a:t>” here)</a:t>
            </a:r>
          </a:p>
          <a:p>
            <a:pPr lvl="1">
              <a:buFontTx/>
              <a:buChar char="–"/>
            </a:pPr>
            <a:r>
              <a:rPr lang="en-US" altLang="fr-FR" dirty="0"/>
              <a:t>Develop a separate module to generate tests for the module (“</a:t>
            </a:r>
            <a:r>
              <a:rPr lang="en-US" altLang="fr-FR" dirty="0">
                <a:solidFill>
                  <a:schemeClr val="accent2"/>
                </a:solidFill>
              </a:rPr>
              <a:t>test</a:t>
            </a:r>
            <a:r>
              <a:rPr lang="en-US" altLang="fr-FR" dirty="0"/>
              <a:t>”)</a:t>
            </a:r>
          </a:p>
          <a:p>
            <a:pPr lvl="1">
              <a:buFontTx/>
              <a:buChar char="–"/>
            </a:pPr>
            <a:r>
              <a:rPr lang="en-US" altLang="fr-FR" dirty="0"/>
              <a:t>Connect these together within another module (“</a:t>
            </a:r>
            <a:r>
              <a:rPr lang="en-US" altLang="fr-FR" dirty="0" err="1">
                <a:solidFill>
                  <a:schemeClr val="accent2"/>
                </a:solidFill>
              </a:rPr>
              <a:t>testbench</a:t>
            </a:r>
            <a:r>
              <a:rPr lang="en-US" altLang="fr-FR" dirty="0"/>
              <a:t>”)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build</a:t>
            </a:r>
            <a:r>
              <a:rPr lang="fr-FR" dirty="0" smtClean="0"/>
              <a:t> and test a module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7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Simulation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742950"/>
            <a:ext cx="2286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819400" y="1657350"/>
            <a:ext cx="457200" cy="457200"/>
          </a:xfrm>
          <a:prstGeom prst="line">
            <a:avLst/>
          </a:prstGeom>
          <a:noFill/>
          <a:ln w="7620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562600" y="1657350"/>
            <a:ext cx="304800" cy="457200"/>
          </a:xfrm>
          <a:prstGeom prst="line">
            <a:avLst/>
          </a:prstGeom>
          <a:noFill/>
          <a:ln w="76200">
            <a:solidFill>
              <a:schemeClr val="tx2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19600" y="2952750"/>
            <a:ext cx="0" cy="609600"/>
          </a:xfrm>
          <a:prstGeom prst="line">
            <a:avLst/>
          </a:prstGeom>
          <a:noFill/>
          <a:ln w="7620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23156" y="98848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>
                <a:latin typeface="Tahoma" pitchFamily="34" charset="0"/>
                <a:ea typeface="標楷體" pitchFamily="65" charset="-120"/>
              </a:rPr>
              <a:t>Circuit Description</a:t>
            </a:r>
            <a:endParaRPr lang="en-US" altLang="zh-TW" sz="2000" dirty="0">
              <a:solidFill>
                <a:schemeClr val="hlink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48200" y="742950"/>
            <a:ext cx="2286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495800" y="1006064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smtClean="0">
                <a:latin typeface="Tahoma" pitchFamily="34" charset="0"/>
                <a:ea typeface="標楷體" pitchFamily="65" charset="-120"/>
              </a:rPr>
              <a:t>Test vectors </a:t>
            </a:r>
            <a:endParaRPr lang="en-US" altLang="zh-TW" sz="2000" dirty="0">
              <a:solidFill>
                <a:schemeClr val="hlink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6600" y="2114550"/>
            <a:ext cx="2286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76600" y="3562350"/>
            <a:ext cx="2286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00400" y="232727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>
                <a:latin typeface="Tahoma" pitchFamily="34" charset="0"/>
                <a:ea typeface="標楷體" pitchFamily="65" charset="-120"/>
              </a:rPr>
              <a:t>Verilog Simulator</a:t>
            </a:r>
            <a:endParaRPr lang="en-US" altLang="zh-TW" sz="2000" dirty="0">
              <a:solidFill>
                <a:schemeClr val="hlink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200400" y="385127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>
                <a:latin typeface="Tahoma" pitchFamily="34" charset="0"/>
                <a:ea typeface="標楷體" pitchFamily="65" charset="-120"/>
              </a:rPr>
              <a:t>Simulation Result</a:t>
            </a:r>
          </a:p>
        </p:txBody>
      </p:sp>
    </p:spTree>
    <p:extLst>
      <p:ext uri="{BB962C8B-B14F-4D97-AF65-F5344CB8AC3E}">
        <p14:creationId xmlns:p14="http://schemas.microsoft.com/office/powerpoint/2010/main" val="8034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Testbench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581400" y="196215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Module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95400" y="196215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Generating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867400" y="1962150"/>
            <a:ext cx="1981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Generating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143000" y="1733550"/>
            <a:ext cx="6858000" cy="1676400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524000" y="371475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Stimulus block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286000" y="318135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886200" y="1276350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C000"/>
                </a:solidFill>
              </a:rPr>
              <a:t>Testbench</a:t>
            </a:r>
            <a:endParaRPr lang="fr-F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module </a:t>
            </a:r>
            <a:r>
              <a:rPr lang="fr-FR" dirty="0"/>
              <a:t>test;</a:t>
            </a:r>
          </a:p>
          <a:p>
            <a:r>
              <a:rPr lang="fr-FR" dirty="0"/>
              <a:t>// </a:t>
            </a:r>
            <a:r>
              <a:rPr lang="fr-FR" dirty="0" err="1" smtClean="0"/>
              <a:t>declare</a:t>
            </a:r>
            <a:r>
              <a:rPr lang="fr-FR" dirty="0" smtClean="0"/>
              <a:t>  </a:t>
            </a:r>
            <a:r>
              <a:rPr lang="fr-FR" dirty="0" err="1" smtClean="0"/>
              <a:t>signals</a:t>
            </a:r>
            <a:endParaRPr lang="fr-FR" dirty="0"/>
          </a:p>
          <a:p>
            <a:r>
              <a:rPr lang="fr-FR" dirty="0"/>
              <a:t>// </a:t>
            </a:r>
            <a:r>
              <a:rPr lang="fr-FR" dirty="0" err="1" smtClean="0"/>
              <a:t>instantiate</a:t>
            </a:r>
            <a:r>
              <a:rPr lang="fr-FR" dirty="0" smtClean="0"/>
              <a:t> module</a:t>
            </a:r>
            <a:endParaRPr lang="fr-FR" dirty="0"/>
          </a:p>
          <a:p>
            <a:r>
              <a:rPr lang="fr-FR" dirty="0"/>
              <a:t>// </a:t>
            </a:r>
            <a:r>
              <a:rPr lang="fr-FR" dirty="0" err="1" smtClean="0"/>
              <a:t>apply</a:t>
            </a:r>
            <a:r>
              <a:rPr lang="fr-FR" dirty="0" smtClean="0"/>
              <a:t> stimulus</a:t>
            </a:r>
            <a:endParaRPr lang="fr-FR" dirty="0"/>
          </a:p>
          <a:p>
            <a:r>
              <a:rPr lang="fr-FR" dirty="0"/>
              <a:t>// </a:t>
            </a:r>
            <a:r>
              <a:rPr lang="fr-FR" dirty="0" smtClean="0"/>
              <a:t>monitor </a:t>
            </a:r>
            <a:r>
              <a:rPr lang="fr-FR" dirty="0" err="1" smtClean="0"/>
              <a:t>signals</a:t>
            </a:r>
            <a:endParaRPr lang="fr-FR" dirty="0"/>
          </a:p>
          <a:p>
            <a:r>
              <a:rPr lang="fr-FR" dirty="0" err="1" smtClean="0"/>
              <a:t>endmodule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/>
              <a:t>Testbench</a:t>
            </a:r>
            <a:r>
              <a:rPr lang="fr-FR" b="1" dirty="0"/>
              <a:t> </a:t>
            </a:r>
            <a:r>
              <a:rPr lang="fr-FR" b="1" dirty="0" smtClean="0"/>
              <a:t>Template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19600" y="31051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Testbench</a:t>
            </a:r>
            <a:r>
              <a:rPr lang="en-US" dirty="0" smtClean="0"/>
              <a:t> </a:t>
            </a:r>
            <a:r>
              <a:rPr lang="en-US" dirty="0"/>
              <a:t>declares no ports because it is a top-level module that no other module will</a:t>
            </a:r>
          </a:p>
          <a:p>
            <a:r>
              <a:rPr lang="fr-FR" dirty="0" err="1"/>
              <a:t>instantiate</a:t>
            </a:r>
            <a:r>
              <a:rPr lang="fr-FR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9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Testbench</a:t>
            </a:r>
            <a:r>
              <a:rPr lang="en-US" altLang="en-US" dirty="0" smtClean="0"/>
              <a:t> example</a:t>
            </a:r>
            <a:endParaRPr lang="en-US" alt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module test;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 err="1"/>
              <a:t>reg</a:t>
            </a:r>
            <a:r>
              <a:rPr lang="en-US" altLang="en-US" dirty="0"/>
              <a:t> a, b, </a:t>
            </a:r>
            <a:r>
              <a:rPr lang="en-US" altLang="en-US" dirty="0" err="1"/>
              <a:t>sel</a:t>
            </a:r>
            <a:r>
              <a:rPr lang="en-US" altLang="en-US" dirty="0"/>
              <a:t>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mux </a:t>
            </a:r>
            <a:r>
              <a:rPr lang="en-US" altLang="en-US" dirty="0" smtClean="0"/>
              <a:t>instance(y</a:t>
            </a:r>
            <a:r>
              <a:rPr lang="en-US" altLang="en-US" dirty="0"/>
              <a:t>, a, b, </a:t>
            </a:r>
            <a:r>
              <a:rPr lang="en-US" altLang="en-US" dirty="0" err="1"/>
              <a:t>sel</a:t>
            </a:r>
            <a:r>
              <a:rPr lang="en-US" altLang="en-US" dirty="0"/>
              <a:t>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initial begin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  $monitor($time,, “a = %b b=%b </a:t>
            </a:r>
            <a:r>
              <a:rPr lang="en-US" altLang="en-US" dirty="0" err="1"/>
              <a:t>sel</a:t>
            </a:r>
            <a:r>
              <a:rPr lang="en-US" altLang="en-US" dirty="0"/>
              <a:t>=%b y=%b</a:t>
            </a:r>
            <a:r>
              <a:rPr lang="en-US" altLang="en-US" dirty="0" smtClean="0"/>
              <a:t>”,  </a:t>
            </a:r>
            <a:r>
              <a:rPr lang="en-US" altLang="en-US" dirty="0"/>
              <a:t>a, b, </a:t>
            </a:r>
            <a:r>
              <a:rPr lang="en-US" altLang="en-US" dirty="0" err="1"/>
              <a:t>sel</a:t>
            </a:r>
            <a:r>
              <a:rPr lang="en-US" altLang="en-US" dirty="0"/>
              <a:t>, y);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  a = 0; b= 0; </a:t>
            </a:r>
            <a:r>
              <a:rPr lang="en-US" altLang="en-US" dirty="0" err="1"/>
              <a:t>sel</a:t>
            </a:r>
            <a:r>
              <a:rPr lang="en-US" altLang="en-US" dirty="0"/>
              <a:t> = 0;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  #10 a = 1;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  #10 </a:t>
            </a:r>
            <a:r>
              <a:rPr lang="en-US" altLang="en-US" dirty="0" err="1"/>
              <a:t>sel</a:t>
            </a:r>
            <a:r>
              <a:rPr lang="en-US" altLang="en-US" dirty="0"/>
              <a:t> = 1;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  #10 b = 1;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end</a:t>
            </a:r>
          </a:p>
          <a:p>
            <a:endParaRPr lang="en-US" altLang="en-US" dirty="0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H="1">
            <a:off x="2514600" y="1057274"/>
            <a:ext cx="1524000" cy="2000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175760" y="870466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Inputs to device under test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953000" y="1423154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Device under </a:t>
            </a:r>
            <a:r>
              <a:rPr lang="en-US" altLang="en-US" dirty="0" smtClean="0">
                <a:solidFill>
                  <a:schemeClr val="tx2"/>
                </a:solidFill>
              </a:rPr>
              <a:t>test (instantiation)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3695700" y="1702832"/>
            <a:ext cx="1104900" cy="17930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343400" y="1943100"/>
            <a:ext cx="449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$monitor is a built-in event driven </a:t>
            </a:r>
            <a:r>
              <a:rPr lang="en-US" altLang="en-US" dirty="0" err="1" smtClean="0">
                <a:solidFill>
                  <a:schemeClr val="tx2"/>
                </a:solidFill>
              </a:rPr>
              <a:t>like“printf</a:t>
            </a:r>
            <a:r>
              <a:rPr lang="en-US" altLang="en-US" dirty="0">
                <a:solidFill>
                  <a:schemeClr val="tx2"/>
                </a:solidFill>
              </a:rPr>
              <a:t>”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438400" y="2114550"/>
            <a:ext cx="1905000" cy="4000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 flipV="1">
            <a:off x="3429000" y="3409950"/>
            <a:ext cx="1219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876800" y="3162301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Stimulus </a:t>
            </a:r>
          </a:p>
        </p:txBody>
      </p:sp>
    </p:spTree>
    <p:extLst>
      <p:ext uri="{BB962C8B-B14F-4D97-AF65-F5344CB8AC3E}">
        <p14:creationId xmlns:p14="http://schemas.microsoft.com/office/powerpoint/2010/main" val="2768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6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 Hardware Description Language (HDL) is a high-level programming </a:t>
            </a:r>
            <a:r>
              <a:rPr lang="en-US" dirty="0" smtClean="0"/>
              <a:t>language that </a:t>
            </a:r>
            <a:r>
              <a:rPr lang="en-US" dirty="0"/>
              <a:t>offers special constructs with which you can model microelectronic circuits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These special language constructs permit you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Describe </a:t>
            </a:r>
            <a:r>
              <a:rPr lang="en-US" dirty="0"/>
              <a:t>the operation of a circuit at various levels of abstraction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behavior of a circuit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function of a circuit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structure of a circuit</a:t>
            </a:r>
          </a:p>
          <a:p>
            <a:pPr lvl="1"/>
            <a:r>
              <a:rPr lang="en-US" dirty="0"/>
              <a:t> Describe the timing of a circuit</a:t>
            </a:r>
          </a:p>
          <a:p>
            <a:pPr lvl="1"/>
            <a:r>
              <a:rPr lang="en-US" dirty="0"/>
              <a:t> Express the concurrency of circuit operation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HDL </a:t>
            </a:r>
            <a:r>
              <a:rPr lang="fr-FR" dirty="0" smtClean="0"/>
              <a:t>? (I)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9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06078"/>
            <a:ext cx="54102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simulator starts executing all procedure blocks at time 0</a:t>
            </a:r>
          </a:p>
          <a:p>
            <a:r>
              <a:rPr lang="en-US" dirty="0" smtClean="0"/>
              <a:t>The </a:t>
            </a:r>
            <a:r>
              <a:rPr lang="en-US" dirty="0"/>
              <a:t>simulator executes all procedural blocks concurrently</a:t>
            </a:r>
          </a:p>
          <a:p>
            <a:r>
              <a:rPr lang="en-US" dirty="0"/>
              <a:t> The simulator executes </a:t>
            </a:r>
            <a:r>
              <a:rPr lang="en-US" b="1" dirty="0"/>
              <a:t>initial </a:t>
            </a:r>
            <a:r>
              <a:rPr lang="en-US" dirty="0"/>
              <a:t>blocks once and </a:t>
            </a:r>
            <a:r>
              <a:rPr lang="en-US" b="1" dirty="0"/>
              <a:t>always </a:t>
            </a:r>
            <a:r>
              <a:rPr lang="en-US" dirty="0"/>
              <a:t>blocks continually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Procedural</a:t>
            </a:r>
            <a:r>
              <a:rPr lang="fr-FR" dirty="0" smtClean="0"/>
              <a:t> blocks</a:t>
            </a:r>
            <a:endParaRPr lang="fr-F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053135" y="1733550"/>
            <a:ext cx="2862265" cy="1752600"/>
            <a:chOff x="1920" y="2160"/>
            <a:chExt cx="2070" cy="1440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039" y="2160"/>
              <a:ext cx="601" cy="140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initial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begin</a:t>
              </a:r>
            </a:p>
            <a:p>
              <a:pPr>
                <a:lnSpc>
                  <a:spcPct val="90000"/>
                </a:lnSpc>
              </a:pPr>
              <a:endParaRPr lang="en-US" altLang="en-US" sz="1400" b="1">
                <a:latin typeface="Courier" charset="0"/>
              </a:endParaRPr>
            </a:p>
            <a:p>
              <a:pPr>
                <a:lnSpc>
                  <a:spcPct val="90000"/>
                </a:lnSpc>
              </a:pPr>
              <a:endParaRPr lang="en-US" altLang="en-US" sz="1400" b="1">
                <a:latin typeface="Courier" charset="0"/>
              </a:endParaRPr>
            </a:p>
            <a:p>
              <a:pPr>
                <a:lnSpc>
                  <a:spcPct val="90000"/>
                </a:lnSpc>
              </a:pPr>
              <a:endParaRPr lang="en-US" altLang="en-US" sz="1400" b="1">
                <a:latin typeface="Courier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   •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   •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   •</a:t>
              </a:r>
            </a:p>
            <a:p>
              <a:pPr>
                <a:lnSpc>
                  <a:spcPct val="90000"/>
                </a:lnSpc>
              </a:pPr>
              <a:endParaRPr lang="en-US" altLang="en-US" sz="1400" b="1">
                <a:latin typeface="Courier" charset="0"/>
              </a:endParaRPr>
            </a:p>
            <a:p>
              <a:pPr>
                <a:lnSpc>
                  <a:spcPct val="90000"/>
                </a:lnSpc>
              </a:pPr>
              <a:endParaRPr lang="en-US" altLang="en-US" sz="1400" b="1">
                <a:latin typeface="Courier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end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920" y="2208"/>
              <a:ext cx="0" cy="13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072" y="2256"/>
              <a:ext cx="240" cy="1296"/>
            </a:xfrm>
            <a:custGeom>
              <a:avLst/>
              <a:gdLst>
                <a:gd name="T0" fmla="*/ 240 w 240"/>
                <a:gd name="T1" fmla="*/ 0 h 1584"/>
                <a:gd name="T2" fmla="*/ 240 w 240"/>
                <a:gd name="T3" fmla="*/ 1584 h 1584"/>
                <a:gd name="T4" fmla="*/ 0 w 240"/>
                <a:gd name="T5" fmla="*/ 1584 h 1584"/>
                <a:gd name="T6" fmla="*/ 0 w 240"/>
                <a:gd name="T7" fmla="*/ 0 h 1584"/>
                <a:gd name="T8" fmla="*/ 192 w 240"/>
                <a:gd name="T9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584">
                  <a:moveTo>
                    <a:pt x="240" y="0"/>
                  </a:moveTo>
                  <a:lnTo>
                    <a:pt x="240" y="1584"/>
                  </a:lnTo>
                  <a:lnTo>
                    <a:pt x="0" y="158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56" y="2160"/>
              <a:ext cx="534" cy="140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always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begin</a:t>
              </a:r>
            </a:p>
            <a:p>
              <a:pPr>
                <a:lnSpc>
                  <a:spcPct val="90000"/>
                </a:lnSpc>
              </a:pPr>
              <a:endParaRPr lang="en-US" altLang="en-US" sz="1400" b="1">
                <a:latin typeface="Courier" charset="0"/>
              </a:endParaRPr>
            </a:p>
            <a:p>
              <a:pPr>
                <a:lnSpc>
                  <a:spcPct val="90000"/>
                </a:lnSpc>
              </a:pPr>
              <a:endParaRPr lang="en-US" altLang="en-US" sz="1400" b="1">
                <a:latin typeface="Courier" charset="0"/>
              </a:endParaRPr>
            </a:p>
            <a:p>
              <a:pPr>
                <a:lnSpc>
                  <a:spcPct val="90000"/>
                </a:lnSpc>
              </a:pPr>
              <a:endParaRPr lang="en-US" altLang="en-US" sz="1400" b="1">
                <a:latin typeface="Courier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   •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   •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   •</a:t>
              </a:r>
            </a:p>
            <a:p>
              <a:pPr>
                <a:lnSpc>
                  <a:spcPct val="90000"/>
                </a:lnSpc>
              </a:pPr>
              <a:endParaRPr lang="en-US" altLang="en-US" sz="1400" b="1">
                <a:latin typeface="Courier" charset="0"/>
              </a:endParaRPr>
            </a:p>
            <a:p>
              <a:pPr>
                <a:lnSpc>
                  <a:spcPct val="90000"/>
                </a:lnSpc>
              </a:pPr>
              <a:endParaRPr lang="en-US" altLang="en-US" sz="1400" b="1">
                <a:latin typeface="Courier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en-US" sz="1400" b="1">
                  <a:latin typeface="Courier" charset="0"/>
                </a:rPr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http://www.ece.eng.wayne.edu/~sjiang/ECE2610-winter-11/Verilog%20tutorial.pdf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7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White">
  <a:themeElements>
    <a:clrScheme name="ONSemi">
      <a:dk1>
        <a:sysClr val="windowText" lastClr="000000"/>
      </a:dk1>
      <a:lt1>
        <a:sysClr val="window" lastClr="FFFFFF"/>
      </a:lt1>
      <a:dk2>
        <a:srgbClr val="3C5583"/>
      </a:dk2>
      <a:lt2>
        <a:srgbClr val="A7A9AC"/>
      </a:lt2>
      <a:accent1>
        <a:srgbClr val="54B948"/>
      </a:accent1>
      <a:accent2>
        <a:srgbClr val="5B8FCB"/>
      </a:accent2>
      <a:accent3>
        <a:srgbClr val="A7A9AC"/>
      </a:accent3>
      <a:accent4>
        <a:srgbClr val="F79646"/>
      </a:accent4>
      <a:accent5>
        <a:srgbClr val="C0504D"/>
      </a:accent5>
      <a:accent6>
        <a:srgbClr val="3C5583"/>
      </a:accent6>
      <a:hlink>
        <a:srgbClr val="54B948"/>
      </a:hlink>
      <a:folHlink>
        <a:srgbClr val="54B948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F4YVM2C5QEYC-631468080-9</_dlc_DocId>
    <_dlc_DocIdUrl xmlns="e4678c56-0b70-41a7-9cf0-17b28b6c32bd">
      <Url>http://theconnection.onsemi.com/sm/mc/_layouts/15/DocIdRedir.aspx?ID=F4YVM2C5QEYC-631468080-9</Url>
      <Description>F4YVM2C5QEYC-631468080-9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75AE4E-6578-408C-80BB-1198068ED0E3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e4678c56-0b70-41a7-9cf0-17b28b6c32bd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2AA16B8-25DB-498A-8276-1D83E0C675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99BD66-02D1-4F16-932C-4D4CF555B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6136EFB-908F-4955-948A-9CAA0029154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19188</TotalTime>
  <Words>2548</Words>
  <Application>Microsoft Office PowerPoint</Application>
  <PresentationFormat>Affichage à l'écran (16:9)</PresentationFormat>
  <Paragraphs>709</Paragraphs>
  <Slides>91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91</vt:i4>
      </vt:variant>
    </vt:vector>
  </HeadingPairs>
  <TitlesOfParts>
    <vt:vector size="93" baseType="lpstr">
      <vt:lpstr>Presentation-White</vt:lpstr>
      <vt:lpstr>Bitmap Image</vt:lpstr>
      <vt:lpstr>Digital Flow</vt:lpstr>
      <vt:lpstr>Basic Design Methodology</vt:lpstr>
      <vt:lpstr>Overview of HDLs</vt:lpstr>
      <vt:lpstr>History of Verilog = Verifying Logic</vt:lpstr>
      <vt:lpstr>Synthetis of HDLs</vt:lpstr>
      <vt:lpstr>HDL to gates</vt:lpstr>
      <vt:lpstr>Hardware description</vt:lpstr>
      <vt:lpstr>Présentation PowerPoint</vt:lpstr>
      <vt:lpstr>What is a HDL ? (I)</vt:lpstr>
      <vt:lpstr>What is a HDL ? (II)</vt:lpstr>
      <vt:lpstr>Why use an HDL (I)</vt:lpstr>
      <vt:lpstr>Why use an HDL (II)</vt:lpstr>
      <vt:lpstr>Important HDL features</vt:lpstr>
      <vt:lpstr>Advantage of HDL</vt:lpstr>
      <vt:lpstr>Main rule in HDL</vt:lpstr>
      <vt:lpstr>HDL vs programming language </vt:lpstr>
      <vt:lpstr>HDL specificity : modeling concurrency</vt:lpstr>
      <vt:lpstr>HDL Main concept</vt:lpstr>
      <vt:lpstr>How to describe / specify digital circuits</vt:lpstr>
      <vt:lpstr>Different Levels of Abstraction</vt:lpstr>
      <vt:lpstr>Modeling digital systems</vt:lpstr>
      <vt:lpstr>What is a model ?</vt:lpstr>
      <vt:lpstr>Présentation PowerPoint</vt:lpstr>
      <vt:lpstr>Présentation PowerPoint</vt:lpstr>
      <vt:lpstr>One language, many coding style</vt:lpstr>
      <vt:lpstr>Model styles</vt:lpstr>
      <vt:lpstr>Gate level</vt:lpstr>
      <vt:lpstr>Présentation PowerPoint</vt:lpstr>
      <vt:lpstr>Dataflow</vt:lpstr>
      <vt:lpstr>Behavior</vt:lpstr>
      <vt:lpstr>Présentation PowerPoint</vt:lpstr>
      <vt:lpstr>Comments</vt:lpstr>
      <vt:lpstr>Identifiers</vt:lpstr>
      <vt:lpstr>Value set (datatypes)</vt:lpstr>
      <vt:lpstr>Numbers format</vt:lpstr>
      <vt:lpstr>Présentation PowerPoint</vt:lpstr>
      <vt:lpstr>Register &amp; Wire</vt:lpstr>
      <vt:lpstr>Vectors</vt:lpstr>
      <vt:lpstr>Integer &amp; Real Data Types</vt:lpstr>
      <vt:lpstr>Arrays</vt:lpstr>
      <vt:lpstr>Arrays limitations</vt:lpstr>
      <vt:lpstr>Strings</vt:lpstr>
      <vt:lpstr>Logicals operators</vt:lpstr>
      <vt:lpstr>Bitwise operators</vt:lpstr>
      <vt:lpstr>Reduction Operators</vt:lpstr>
      <vt:lpstr>Shift operators</vt:lpstr>
      <vt:lpstr>Concatenation Operator</vt:lpstr>
      <vt:lpstr>Relational operators</vt:lpstr>
      <vt:lpstr>Equality operator</vt:lpstr>
      <vt:lpstr>Conditional operator</vt:lpstr>
      <vt:lpstr>Parameters</vt:lpstr>
      <vt:lpstr>Présentation PowerPoint</vt:lpstr>
      <vt:lpstr>If</vt:lpstr>
      <vt:lpstr>Case</vt:lpstr>
      <vt:lpstr>FOR</vt:lpstr>
      <vt:lpstr>While</vt:lpstr>
      <vt:lpstr>Repeat</vt:lpstr>
      <vt:lpstr>Forever</vt:lpstr>
      <vt:lpstr>Delay &amp; event control</vt:lpstr>
      <vt:lpstr>Présentation PowerPoint</vt:lpstr>
      <vt:lpstr>Module : basic unit</vt:lpstr>
      <vt:lpstr>Module organization</vt:lpstr>
      <vt:lpstr>Hierarchical Design</vt:lpstr>
      <vt:lpstr>Defining a module</vt:lpstr>
      <vt:lpstr>Module example:</vt:lpstr>
      <vt:lpstr>Port declaration</vt:lpstr>
      <vt:lpstr>Instanciate a module</vt:lpstr>
      <vt:lpstr>Présentation PowerPoint</vt:lpstr>
      <vt:lpstr>Structural</vt:lpstr>
      <vt:lpstr>Procedural</vt:lpstr>
      <vt:lpstr>Présentation PowerPoint</vt:lpstr>
      <vt:lpstr>Présentation PowerPoint</vt:lpstr>
      <vt:lpstr>Blocking assignement</vt:lpstr>
      <vt:lpstr>Non blocking assignment</vt:lpstr>
      <vt:lpstr>Non-blocking versus blocking</vt:lpstr>
      <vt:lpstr>Blocking (=) versus Non-blocking (&lt;=)</vt:lpstr>
      <vt:lpstr>Présentation PowerPoint</vt:lpstr>
      <vt:lpstr>Blocking (=) versus Non-blocking (&lt;=)</vt:lpstr>
      <vt:lpstr>Présentation PowerPoint</vt:lpstr>
      <vt:lpstr>Présentation PowerPoint</vt:lpstr>
      <vt:lpstr>Concurrent Statements</vt:lpstr>
      <vt:lpstr>Sequential statements</vt:lpstr>
      <vt:lpstr>Présentation PowerPoint</vt:lpstr>
      <vt:lpstr>How to build and test a module</vt:lpstr>
      <vt:lpstr>Simulation</vt:lpstr>
      <vt:lpstr>Testbench</vt:lpstr>
      <vt:lpstr>Testbench Template</vt:lpstr>
      <vt:lpstr>Testbench example</vt:lpstr>
      <vt:lpstr>Présentation PowerPoint</vt:lpstr>
      <vt:lpstr>Procedural blocks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Palon</dc:creator>
  <cp:lastModifiedBy>Patrice</cp:lastModifiedBy>
  <cp:revision>462</cp:revision>
  <dcterms:created xsi:type="dcterms:W3CDTF">2015-02-26T22:35:41Z</dcterms:created>
  <dcterms:modified xsi:type="dcterms:W3CDTF">2017-06-29T21:41:20Z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e61117cb-316f-4645-b460-bc001bc29651</vt:lpwstr>
  </property>
  <property fmtid="{D5CDD505-2E9C-101B-9397-08002B2CF9AE}" pid="3" name="ContentTypeId">
    <vt:lpwstr>0x010100E82A9054086F0942B3853AFC0E787513</vt:lpwstr>
  </property>
</Properties>
</file>