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56" r:id="rId6"/>
    <p:sldId id="416" r:id="rId7"/>
    <p:sldId id="415" r:id="rId8"/>
    <p:sldId id="397" r:id="rId9"/>
    <p:sldId id="398" r:id="rId10"/>
    <p:sldId id="396" r:id="rId11"/>
    <p:sldId id="400" r:id="rId12"/>
    <p:sldId id="399" r:id="rId13"/>
    <p:sldId id="409" r:id="rId14"/>
    <p:sldId id="391" r:id="rId15"/>
    <p:sldId id="394" r:id="rId16"/>
    <p:sldId id="403" r:id="rId17"/>
    <p:sldId id="392" r:id="rId18"/>
    <p:sldId id="393" r:id="rId19"/>
    <p:sldId id="402" r:id="rId20"/>
    <p:sldId id="404" r:id="rId21"/>
    <p:sldId id="405" r:id="rId22"/>
    <p:sldId id="406" r:id="rId23"/>
    <p:sldId id="407" r:id="rId24"/>
    <p:sldId id="412" r:id="rId25"/>
    <p:sldId id="414" r:id="rId26"/>
    <p:sldId id="411" r:id="rId27"/>
    <p:sldId id="410" r:id="rId28"/>
    <p:sldId id="417" r:id="rId29"/>
    <p:sldId id="408" r:id="rId30"/>
    <p:sldId id="413" r:id="rId31"/>
    <p:sldId id="420" r:id="rId32"/>
    <p:sldId id="418" r:id="rId33"/>
    <p:sldId id="419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 autoAdjust="0"/>
  </p:normalViewPr>
  <p:slideViewPr>
    <p:cSldViewPr>
      <p:cViewPr>
        <p:scale>
          <a:sx n="150" d="100"/>
          <a:sy n="150" d="100"/>
        </p:scale>
        <p:origin x="-834" y="-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035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0287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429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50" y="234588"/>
            <a:ext cx="2306550" cy="2366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2" y="781788"/>
            <a:ext cx="1932416" cy="186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23794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6744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552444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0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457450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23431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7327" y="473584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473584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FC385D-3427-4BE1-B6EF-FCAEDE0FE2E6}" type="datetime1">
              <a:rPr lang="en-US" sz="1000" smtClean="0">
                <a:solidFill>
                  <a:schemeClr val="bg1"/>
                </a:solidFill>
              </a:rPr>
              <a:t>6/28/2017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ssec.ethz.ch/content/dam/ethz/special-interest/infk/inst-infsec/system-security-group-dam/education/Digitaltechnik_14/09_Verilog_Sequential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Digital Flow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Practice </a:t>
            </a:r>
            <a:r>
              <a:rPr lang="fr-FR" dirty="0" err="1" smtClean="0"/>
              <a:t>Verilog</a:t>
            </a:r>
            <a:r>
              <a:rPr lang="fr-FR" dirty="0" smtClean="0"/>
              <a:t> </a:t>
            </a:r>
          </a:p>
          <a:p>
            <a:r>
              <a:rPr lang="en-US" sz="1700" dirty="0" smtClean="0"/>
              <a:t>Patrice </a:t>
            </a:r>
            <a:r>
              <a:rPr lang="en-US" sz="1700" dirty="0" err="1" smtClean="0"/>
              <a:t>Delpy</a:t>
            </a:r>
            <a:r>
              <a:rPr lang="en-US" sz="1700" dirty="0" smtClean="0"/>
              <a:t> 2017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47750"/>
            <a:ext cx="2095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Blocking</a:t>
            </a:r>
            <a:r>
              <a:rPr lang="fr-FR" dirty="0"/>
              <a:t> (=) versus Non-</a:t>
            </a:r>
            <a:r>
              <a:rPr lang="fr-FR" dirty="0" err="1"/>
              <a:t>blocking</a:t>
            </a:r>
            <a:r>
              <a:rPr lang="fr-FR" dirty="0"/>
              <a:t> (&lt;=)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5000" y="81915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Sequential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10200" y="819150"/>
            <a:ext cx="91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Parallel</a:t>
            </a:r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6858000" y="1211438"/>
            <a:ext cx="228600" cy="838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62800" y="122310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Executed</a:t>
            </a:r>
            <a:r>
              <a:rPr lang="fr-FR" dirty="0" smtClean="0"/>
              <a:t> </a:t>
            </a:r>
            <a:r>
              <a:rPr lang="fr-FR" dirty="0" err="1" smtClean="0"/>
              <a:t>simultaneously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57800" y="3181350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= b and b = c (</a:t>
            </a:r>
            <a:r>
              <a:rPr lang="fr-FR" dirty="0" err="1" smtClean="0"/>
              <a:t>previous</a:t>
            </a:r>
            <a:r>
              <a:rPr lang="fr-FR" dirty="0" smtClean="0"/>
              <a:t> value)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397112" y="3737261"/>
            <a:ext cx="896323" cy="571179"/>
            <a:chOff x="1722438" y="2739820"/>
            <a:chExt cx="896323" cy="571179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17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18" name="Connecteur droit 17"/>
          <p:cNvCxnSpPr/>
          <p:nvPr/>
        </p:nvCxnSpPr>
        <p:spPr>
          <a:xfrm flipH="1">
            <a:off x="6259130" y="3886482"/>
            <a:ext cx="7864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6710589" y="3736463"/>
            <a:ext cx="896323" cy="571179"/>
            <a:chOff x="1722438" y="2739820"/>
            <a:chExt cx="896323" cy="571179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24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25" name="Connecteur droit 24"/>
          <p:cNvCxnSpPr/>
          <p:nvPr/>
        </p:nvCxnSpPr>
        <p:spPr>
          <a:xfrm flipH="1">
            <a:off x="7571190" y="3888863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530456" y="3888863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30607" y="3660263"/>
            <a:ext cx="27184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63912" y="3660263"/>
            <a:ext cx="28787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b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45360" y="3660263"/>
            <a:ext cx="276656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a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05400" y="3965063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53200" y="3981394"/>
            <a:ext cx="520312" cy="3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50877" y="4019550"/>
            <a:ext cx="16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shift </a:t>
            </a:r>
            <a:r>
              <a:rPr lang="fr-FR" dirty="0" err="1" smtClean="0"/>
              <a:t>register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075477" y="3737261"/>
            <a:ext cx="896323" cy="571179"/>
            <a:chOff x="1722438" y="2739820"/>
            <a:chExt cx="896323" cy="571179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38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39" name="Connecteur droit 38"/>
          <p:cNvCxnSpPr/>
          <p:nvPr/>
        </p:nvCxnSpPr>
        <p:spPr>
          <a:xfrm flipH="1">
            <a:off x="2208821" y="3888863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23725" y="3660263"/>
            <a:ext cx="276656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a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783765" y="3965063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2929452" y="3886494"/>
            <a:ext cx="7864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048000" y="3660263"/>
            <a:ext cx="28787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b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522123" y="3665907"/>
            <a:ext cx="27184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5238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0038" y="23431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r>
              <a:rPr lang="fr-FR" dirty="0" smtClean="0"/>
              <a:t>, b = a</a:t>
            </a:r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c = b = a -&gt; c = a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191000" y="23431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r>
              <a:rPr lang="fr-FR" dirty="0" smtClean="0"/>
              <a:t>, b and c </a:t>
            </a:r>
            <a:r>
              <a:rPr lang="fr-FR" dirty="0" err="1"/>
              <a:t>simultaneously</a:t>
            </a:r>
            <a:r>
              <a:rPr lang="fr-FR" dirty="0" smtClean="0"/>
              <a:t> </a:t>
            </a:r>
          </a:p>
          <a:p>
            <a:r>
              <a:rPr lang="fr-FR" smtClean="0"/>
              <a:t>receive</a:t>
            </a:r>
            <a:r>
              <a:rPr lang="fr-FR" dirty="0" smtClean="0"/>
              <a:t> the </a:t>
            </a:r>
            <a:r>
              <a:rPr lang="fr-FR" dirty="0" err="1" smtClean="0"/>
              <a:t>old</a:t>
            </a:r>
            <a:r>
              <a:rPr lang="fr-FR" dirty="0" smtClean="0"/>
              <a:t> values of a, b and 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Continous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drive </a:t>
            </a:r>
            <a:r>
              <a:rPr lang="fr-FR" dirty="0" err="1" smtClean="0"/>
              <a:t>wire</a:t>
            </a:r>
            <a:endParaRPr lang="fr-FR" dirty="0" smtClean="0"/>
          </a:p>
          <a:p>
            <a:r>
              <a:rPr lang="fr-FR" dirty="0" err="1" smtClean="0"/>
              <a:t>Procedural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drive reg ,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5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ensure correct synthesis and simulation results: </a:t>
            </a:r>
          </a:p>
          <a:p>
            <a:endParaRPr lang="en-US" dirty="0" smtClean="0"/>
          </a:p>
          <a:p>
            <a:r>
              <a:rPr lang="en-US" dirty="0"/>
              <a:t>use blocking (=) assignment for combinational logic</a:t>
            </a:r>
          </a:p>
          <a:p>
            <a:r>
              <a:rPr lang="en-US" dirty="0" smtClean="0"/>
              <a:t>use </a:t>
            </a:r>
            <a:r>
              <a:rPr lang="en-US" dirty="0"/>
              <a:t>non-blocking (&lt;=) assignment for sequential logic </a:t>
            </a:r>
            <a:endParaRPr lang="en-US" dirty="0" smtClean="0"/>
          </a:p>
          <a:p>
            <a:r>
              <a:rPr lang="en-US" altLang="fr-FR" b="1" dirty="0">
                <a:solidFill>
                  <a:srgbClr val="008000"/>
                </a:solidFill>
              </a:rPr>
              <a:t>Do not mix both assignments in one procedure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4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Blocking</a:t>
            </a:r>
            <a:r>
              <a:rPr lang="fr-FR" dirty="0" smtClean="0"/>
              <a:t> (=) versus Non-</a:t>
            </a:r>
            <a:r>
              <a:rPr lang="fr-FR" dirty="0" err="1" smtClean="0"/>
              <a:t>blocking</a:t>
            </a:r>
            <a:r>
              <a:rPr lang="fr-FR" dirty="0" smtClean="0"/>
              <a:t> (&lt;=)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61905" cy="25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047750"/>
            <a:ext cx="2800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6019800" y="3715548"/>
            <a:ext cx="896323" cy="571179"/>
            <a:chOff x="1722438" y="2739820"/>
            <a:chExt cx="896323" cy="571179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34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3420228" y="3021807"/>
            <a:ext cx="752" cy="845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6881818" y="3864769"/>
            <a:ext cx="7864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7333277" y="3714750"/>
            <a:ext cx="896323" cy="571179"/>
            <a:chOff x="1722438" y="2739820"/>
            <a:chExt cx="896323" cy="571179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47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276600" y="3715441"/>
            <a:ext cx="896323" cy="571179"/>
            <a:chOff x="1722438" y="2739820"/>
            <a:chExt cx="896323" cy="571179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59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277571" y="2876550"/>
            <a:ext cx="896323" cy="571179"/>
            <a:chOff x="1722438" y="2739820"/>
            <a:chExt cx="896323" cy="571179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65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296618" y="2876550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Q1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8193878" y="38671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53144" y="38671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4139581" y="30289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4137200" y="3867134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296618" y="3682488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Q2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8353295" y="3638550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Q2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086600" y="3638550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Q1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768048" y="3638550"/>
            <a:ext cx="327952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D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984888" y="3957699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728088" y="3943350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175888" y="3959681"/>
            <a:ext cx="520312" cy="3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2989635" y="3105150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3411669" y="38671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3239113" y="3019423"/>
            <a:ext cx="366596" cy="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948648" y="2905188"/>
            <a:ext cx="327952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D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052" name="ZoneTexte 2051"/>
          <p:cNvSpPr txBox="1"/>
          <p:nvPr/>
        </p:nvSpPr>
        <p:spPr>
          <a:xfrm>
            <a:off x="914400" y="391739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optional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12" y="889029"/>
            <a:ext cx="3366428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05000" y="70344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10200" y="703442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Sequential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62150"/>
            <a:ext cx="1100231" cy="6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315619" y="3663759"/>
            <a:ext cx="728843" cy="571179"/>
            <a:chOff x="1889918" y="2739820"/>
            <a:chExt cx="728843" cy="57117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11" name="Line 1077"/>
            <p:cNvSpPr>
              <a:spLocks noChangeShapeType="1"/>
            </p:cNvSpPr>
            <p:nvPr/>
          </p:nvSpPr>
          <p:spPr bwMode="auto">
            <a:xfrm>
              <a:off x="1889918" y="3181350"/>
              <a:ext cx="1674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0" y="4271738"/>
            <a:ext cx="5207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err="1">
                <a:solidFill>
                  <a:srgbClr val="CC0000"/>
                </a:solidFill>
                <a:latin typeface="Tekton" pitchFamily="2" charset="0"/>
              </a:rPr>
              <a:t>sel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52600" y="3823777"/>
            <a:ext cx="342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b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65300" y="3518977"/>
            <a:ext cx="33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a</a:t>
            </a:r>
          </a:p>
        </p:txBody>
      </p:sp>
      <p:sp>
        <p:nvSpPr>
          <p:cNvPr id="49" name="AutoShape 1073"/>
          <p:cNvSpPr>
            <a:spLocks noChangeArrowheads="1"/>
          </p:cNvSpPr>
          <p:nvPr/>
        </p:nvSpPr>
        <p:spPr bwMode="white">
          <a:xfrm rot="5400000" flipV="1">
            <a:off x="2104966" y="3688045"/>
            <a:ext cx="668338" cy="2381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flipH="1">
            <a:off x="2269272" y="3531677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>
                <a:solidFill>
                  <a:srgbClr val="CC0000"/>
                </a:solidFill>
                <a:latin typeface="Tekton" pitchFamily="2" charset="0"/>
              </a:rPr>
              <a:t>1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flipH="1">
            <a:off x="2253397" y="3763452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 dirty="0">
                <a:solidFill>
                  <a:srgbClr val="CC0000"/>
                </a:solidFill>
                <a:latin typeface="Tekton" pitchFamily="2" charset="0"/>
              </a:rPr>
              <a:t>0</a:t>
            </a:r>
          </a:p>
        </p:txBody>
      </p:sp>
      <p:sp>
        <p:nvSpPr>
          <p:cNvPr id="52" name="Line 1076"/>
          <p:cNvSpPr>
            <a:spLocks noChangeShapeType="1"/>
          </p:cNvSpPr>
          <p:nvPr/>
        </p:nvSpPr>
        <p:spPr bwMode="auto">
          <a:xfrm>
            <a:off x="1978760" y="3636452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3" name="Line 1077"/>
          <p:cNvSpPr>
            <a:spLocks noChangeShapeType="1"/>
          </p:cNvSpPr>
          <p:nvPr/>
        </p:nvSpPr>
        <p:spPr bwMode="auto">
          <a:xfrm>
            <a:off x="1978760" y="3977764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 flipV="1">
            <a:off x="2456595" y="4039675"/>
            <a:ext cx="0" cy="2058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692040" y="4271738"/>
            <a:ext cx="5207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err="1">
                <a:solidFill>
                  <a:srgbClr val="CC0000"/>
                </a:solidFill>
                <a:latin typeface="Tekton" pitchFamily="2" charset="0"/>
              </a:rPr>
              <a:t>sel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57" name="AutoShape 1073"/>
          <p:cNvSpPr>
            <a:spLocks noChangeArrowheads="1"/>
          </p:cNvSpPr>
          <p:nvPr/>
        </p:nvSpPr>
        <p:spPr bwMode="white">
          <a:xfrm rot="5400000" flipV="1">
            <a:off x="5586958" y="3688045"/>
            <a:ext cx="668338" cy="2381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 flipH="1">
            <a:off x="5751264" y="3531677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>
                <a:solidFill>
                  <a:srgbClr val="CC0000"/>
                </a:solidFill>
                <a:latin typeface="Tekton" pitchFamily="2" charset="0"/>
              </a:rPr>
              <a:t>1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 flipH="1">
            <a:off x="5735389" y="3763452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 dirty="0">
                <a:solidFill>
                  <a:srgbClr val="CC0000"/>
                </a:solidFill>
                <a:latin typeface="Tekton" pitchFamily="2" charset="0"/>
              </a:rPr>
              <a:t>0</a:t>
            </a:r>
          </a:p>
        </p:txBody>
      </p:sp>
      <p:sp>
        <p:nvSpPr>
          <p:cNvPr id="60" name="Line 1076"/>
          <p:cNvSpPr>
            <a:spLocks noChangeShapeType="1"/>
          </p:cNvSpPr>
          <p:nvPr/>
        </p:nvSpPr>
        <p:spPr bwMode="auto">
          <a:xfrm>
            <a:off x="5460752" y="3636452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1" name="Line 1077"/>
          <p:cNvSpPr>
            <a:spLocks noChangeShapeType="1"/>
          </p:cNvSpPr>
          <p:nvPr/>
        </p:nvSpPr>
        <p:spPr bwMode="auto">
          <a:xfrm>
            <a:off x="5460752" y="3977764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5938587" y="4039675"/>
            <a:ext cx="0" cy="2058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6039391" y="3823777"/>
            <a:ext cx="441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108700" y="4269863"/>
            <a:ext cx="395278" cy="3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err="1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7009975" y="3823777"/>
            <a:ext cx="127177" cy="1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2557516" y="3814406"/>
            <a:ext cx="139476" cy="3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122874" y="3701538"/>
            <a:ext cx="420926" cy="3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out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628900" y="3701538"/>
            <a:ext cx="420926" cy="3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out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257800" y="3820597"/>
            <a:ext cx="342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b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5270500" y="3515797"/>
            <a:ext cx="33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a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18" y="1072774"/>
            <a:ext cx="2526165" cy="231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V="1">
            <a:off x="4267200" y="97155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16" y="1044934"/>
            <a:ext cx="2604884" cy="24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13" y="971550"/>
            <a:ext cx="592677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www.syssec.ethz.ch/content/dam/ethz/special-interest/infk/inst-infsec/system-security-group-dam/education/Digitaltechnik_14/09_Verilog_Sequential.pdf</a:t>
            </a:r>
            <a:endParaRPr lang="fr-FR" dirty="0" smtClean="0"/>
          </a:p>
          <a:p>
            <a:r>
              <a:rPr lang="en-US" b="1" dirty="0"/>
              <a:t>sequential code and combinational code in </a:t>
            </a:r>
            <a:r>
              <a:rPr lang="en-US" b="1" dirty="0" err="1"/>
              <a:t>verilog</a:t>
            </a:r>
            <a:endParaRPr lang="en-US" b="1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4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Difference</a:t>
            </a:r>
            <a:r>
              <a:rPr lang="fr-FR" dirty="0" smtClean="0"/>
              <a:t> entre </a:t>
            </a:r>
            <a:r>
              <a:rPr lang="fr-FR" dirty="0" err="1" smtClean="0"/>
              <a:t>procedural</a:t>
            </a:r>
            <a:r>
              <a:rPr lang="fr-FR" dirty="0" smtClean="0"/>
              <a:t> et </a:t>
            </a:r>
            <a:r>
              <a:rPr lang="fr-FR" dirty="0" err="1" smtClean="0"/>
              <a:t>sequential</a:t>
            </a:r>
            <a:endParaRPr lang="fr-FR" dirty="0" smtClean="0"/>
          </a:p>
          <a:p>
            <a:r>
              <a:rPr lang="fr-FR" dirty="0"/>
              <a:t>http://jatinganhotra.com/blog/2013/02/24/concurrent-and-sequential-statements-in-verilog/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</a:t>
            </a:r>
            <a:r>
              <a:rPr lang="en-US" dirty="0"/>
              <a:t>means that the operations described in each line take place in parallel. The commonly used concurrent constructs are gate instantiation and the continuous assignment statement.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Concurrent </a:t>
            </a:r>
            <a:r>
              <a:rPr lang="en-US" b="1" dirty="0" smtClean="0"/>
              <a:t>Statements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1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Sequential statements are similar to statements in a normal programming language. A sequence of statements is regarded as describing operations that take place one after the other instead of at the same time.</a:t>
            </a:r>
          </a:p>
          <a:p>
            <a:r>
              <a:rPr lang="en-US" dirty="0"/>
              <a:t>All sequential Verilog statements must be inside a procedural block.</a:t>
            </a:r>
          </a:p>
          <a:p>
            <a:r>
              <a:rPr lang="en-US" dirty="0"/>
              <a:t>Sequential statements are placed inside a begin/end block and executed in sequential order within the block. However, the blocks themselves are executed concurrently.</a:t>
            </a:r>
          </a:p>
          <a:p>
            <a:r>
              <a:rPr lang="en-US" dirty="0"/>
              <a:t>Verilog statements outside any process block are interpreted as concurrent statements and different procedural blocks execute concurrently.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statements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Hardware description language (HDL): allows </a:t>
            </a:r>
            <a:r>
              <a:rPr lang="en-US" dirty="0" smtClean="0"/>
              <a:t>designer </a:t>
            </a:r>
            <a:r>
              <a:rPr lang="en-US" dirty="0"/>
              <a:t>to specify logic function 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smtClean="0"/>
              <a:t>Computer-aided design (CAD) tool produces or synthesizes the optimized gates.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 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4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		Page vide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fr-FR" dirty="0"/>
              <a:t>What is the need for Hardware Description Language?</a:t>
            </a:r>
          </a:p>
          <a:p>
            <a:pPr>
              <a:buNone/>
            </a:pPr>
            <a:endParaRPr lang="en-US" altLang="fr-FR" sz="1000" dirty="0"/>
          </a:p>
          <a:p>
            <a:r>
              <a:rPr lang="en-US" altLang="fr-FR" dirty="0" smtClean="0"/>
              <a:t>Modeling, </a:t>
            </a:r>
            <a:r>
              <a:rPr lang="en-US" altLang="fr-FR" dirty="0"/>
              <a:t>Represent, And Simulate Digital Hardware</a:t>
            </a:r>
          </a:p>
          <a:p>
            <a:pPr lvl="1"/>
            <a:r>
              <a:rPr lang="en-US" altLang="fr-FR" dirty="0"/>
              <a:t>Hardware Concurrency</a:t>
            </a:r>
          </a:p>
          <a:p>
            <a:pPr lvl="1"/>
            <a:r>
              <a:rPr lang="en-US" altLang="fr-FR" dirty="0"/>
              <a:t>Parallel Activity Flow</a:t>
            </a:r>
          </a:p>
          <a:p>
            <a:pPr lvl="1"/>
            <a:r>
              <a:rPr lang="en-US" altLang="fr-FR" dirty="0"/>
              <a:t>Semantics for Signal Value And Time</a:t>
            </a:r>
          </a:p>
          <a:p>
            <a:endParaRPr lang="en-US" altLang="fr-FR" sz="1000" dirty="0"/>
          </a:p>
          <a:p>
            <a:r>
              <a:rPr lang="en-US" altLang="fr-FR" dirty="0"/>
              <a:t>Special Constructs And Semantics</a:t>
            </a:r>
          </a:p>
          <a:p>
            <a:pPr lvl="1"/>
            <a:r>
              <a:rPr lang="en-US" altLang="fr-FR" dirty="0"/>
              <a:t>Edge Transitions</a:t>
            </a:r>
          </a:p>
          <a:p>
            <a:pPr lvl="1"/>
            <a:r>
              <a:rPr lang="en-US" altLang="fr-FR" dirty="0"/>
              <a:t>Propagation Delays</a:t>
            </a:r>
          </a:p>
          <a:p>
            <a:pPr lvl="1"/>
            <a:r>
              <a:rPr lang="en-US" altLang="fr-FR" dirty="0"/>
              <a:t>Timing Checks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1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06078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Verilog provides the concept of </a:t>
            </a:r>
            <a:r>
              <a:rPr lang="en-US" b="1" dirty="0" smtClean="0"/>
              <a:t>module</a:t>
            </a:r>
          </a:p>
          <a:p>
            <a:r>
              <a:rPr lang="en-US" altLang="fr-FR" dirty="0" smtClean="0"/>
              <a:t>Describes </a:t>
            </a:r>
            <a:r>
              <a:rPr lang="en-US" altLang="fr-FR" dirty="0"/>
              <a:t>the functionality of the </a:t>
            </a:r>
            <a:r>
              <a:rPr lang="en-US" altLang="fr-FR" dirty="0" smtClean="0"/>
              <a:t>design</a:t>
            </a:r>
          </a:p>
          <a:p>
            <a:r>
              <a:rPr lang="en-US" dirty="0"/>
              <a:t>Two types of </a:t>
            </a:r>
            <a:r>
              <a:rPr lang="en-US" dirty="0" smtClean="0"/>
              <a:t>modules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Behavioral</a:t>
            </a:r>
            <a:r>
              <a:rPr lang="en-US" dirty="0"/>
              <a:t>: describe what a module does </a:t>
            </a:r>
          </a:p>
          <a:p>
            <a:pPr lvl="1"/>
            <a:r>
              <a:rPr lang="en-US" dirty="0" smtClean="0"/>
              <a:t>Structural</a:t>
            </a:r>
            <a:r>
              <a:rPr lang="en-US" dirty="0"/>
              <a:t>: describe how a module is </a:t>
            </a:r>
            <a:r>
              <a:rPr lang="en-US" dirty="0" smtClean="0"/>
              <a:t>built from elementary gates </a:t>
            </a:r>
            <a:endParaRPr lang="en-US" dirty="0"/>
          </a:p>
          <a:p>
            <a:endParaRPr lang="en-US" alt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	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Design block : basic unit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40343" y="318135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Design block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2806943" y="3486150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016743" y="3486150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02543" y="349198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16343" y="3486150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0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/>
          <a:lstStyle/>
          <a:p>
            <a:r>
              <a:rPr lang="fr-FR" sz="2400" dirty="0" smtClean="0"/>
              <a:t>A module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main block in </a:t>
            </a:r>
            <a:r>
              <a:rPr lang="fr-FR" sz="2400" dirty="0" err="1" smtClean="0"/>
              <a:t>verilog</a:t>
            </a:r>
            <a:endParaRPr lang="fr-FR" sz="2400" dirty="0" smtClean="0"/>
          </a:p>
          <a:p>
            <a:r>
              <a:rPr lang="fr-FR" sz="2400" dirty="0" err="1" smtClean="0"/>
              <a:t>We</a:t>
            </a:r>
            <a:r>
              <a:rPr lang="fr-FR" sz="2400" dirty="0" smtClean="0"/>
              <a:t> first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declare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err="1" smtClean="0"/>
              <a:t>name</a:t>
            </a:r>
            <a:r>
              <a:rPr lang="fr-FR" sz="2400" dirty="0" smtClean="0"/>
              <a:t> of the module</a:t>
            </a:r>
          </a:p>
          <a:p>
            <a:pPr lvl="1"/>
            <a:r>
              <a:rPr lang="fr-FR" sz="2400" dirty="0" smtClean="0"/>
              <a:t>types of </a:t>
            </a:r>
            <a:r>
              <a:rPr lang="fr-FR" sz="2400" dirty="0" err="1" smtClean="0"/>
              <a:t>its</a:t>
            </a:r>
            <a:r>
              <a:rPr lang="fr-FR" sz="2400" dirty="0" smtClean="0"/>
              <a:t> connections</a:t>
            </a:r>
          </a:p>
          <a:p>
            <a:pPr lvl="1"/>
            <a:r>
              <a:rPr lang="fr-FR" sz="2400" dirty="0" err="1" smtClean="0"/>
              <a:t>names</a:t>
            </a:r>
            <a:r>
              <a:rPr lang="fr-FR" sz="2400" dirty="0" smtClean="0"/>
              <a:t> of </a:t>
            </a:r>
            <a:r>
              <a:rPr lang="fr-FR" sz="2400" dirty="0" err="1" smtClean="0"/>
              <a:t>its</a:t>
            </a:r>
            <a:r>
              <a:rPr lang="fr-FR" sz="2400" dirty="0" smtClean="0"/>
              <a:t> connections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Defining</a:t>
            </a:r>
            <a:r>
              <a:rPr lang="fr-FR" dirty="0" smtClean="0"/>
              <a:t> a module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07048" y="333375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Verilog</a:t>
            </a:r>
            <a:r>
              <a:rPr lang="fr-FR" dirty="0" smtClean="0"/>
              <a:t> module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997448" y="35623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38554" y="33337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997448" y="38671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97448" y="41719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283448" y="38671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40248" y="36502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40248" y="395501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67554" y="365021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5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Module </a:t>
            </a:r>
            <a:r>
              <a:rPr lang="fr-FR" dirty="0" err="1" smtClean="0"/>
              <a:t>example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52" y="2006711"/>
            <a:ext cx="3638095" cy="17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fr-FR" dirty="0" smtClean="0"/>
              <a:t>Verilog keyword</a:t>
            </a:r>
          </a:p>
          <a:p>
            <a:pPr lvl="1">
              <a:lnSpc>
                <a:spcPct val="80000"/>
              </a:lnSpc>
            </a:pPr>
            <a:r>
              <a:rPr lang="en-US" altLang="fr-FR" sz="1200" dirty="0" smtClean="0">
                <a:cs typeface="Courier New" pitchFamily="49" charset="0"/>
              </a:rPr>
              <a:t>input, </a:t>
            </a:r>
            <a:r>
              <a:rPr lang="en-US" altLang="fr-FR" sz="1200" dirty="0" err="1" smtClean="0">
                <a:cs typeface="Courier New" pitchFamily="49" charset="0"/>
              </a:rPr>
              <a:t>output,</a:t>
            </a:r>
            <a:r>
              <a:rPr lang="en-US" altLang="fr-FR" sz="1200" dirty="0" err="1" smtClean="0"/>
              <a:t>inout</a:t>
            </a:r>
            <a:r>
              <a:rPr lang="en-US" altLang="fr-FR" sz="1200" dirty="0" smtClean="0"/>
              <a:t/>
            </a:r>
            <a:br>
              <a:rPr lang="en-US" altLang="fr-FR" sz="1200" dirty="0" smtClean="0"/>
            </a:br>
            <a:endParaRPr lang="en-US" altLang="fr-FR" sz="1200" dirty="0" smtClean="0"/>
          </a:p>
          <a:p>
            <a:pPr>
              <a:lnSpc>
                <a:spcPct val="80000"/>
              </a:lnSpc>
            </a:pPr>
            <a:r>
              <a:rPr lang="en-US" altLang="fr-FR" sz="2800" dirty="0" smtClean="0"/>
              <a:t>We can also define busses</a:t>
            </a:r>
            <a:r>
              <a:rPr lang="en-US" altLang="fr-FR" sz="2800" dirty="0"/>
              <a:t>	</a:t>
            </a:r>
            <a:r>
              <a:rPr lang="en-US" altLang="fr-FR" sz="28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fr-FR" sz="2400" dirty="0" smtClean="0"/>
              <a:t>[</a:t>
            </a:r>
            <a:r>
              <a:rPr lang="en-US" altLang="fr-FR" sz="2400" dirty="0" err="1" smtClean="0"/>
              <a:t>range_start:range_end</a:t>
            </a:r>
            <a:r>
              <a:rPr lang="en-US" altLang="fr-FR" sz="2400" dirty="0" smtClean="0"/>
              <a:t>]</a:t>
            </a:r>
          </a:p>
          <a:p>
            <a:pPr lvl="1">
              <a:lnSpc>
                <a:spcPct val="80000"/>
              </a:lnSpc>
            </a:pPr>
            <a:endParaRPr lang="en-US" altLang="fr-FR" sz="24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fr-FR" sz="2400" dirty="0"/>
              <a:t>	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Port </a:t>
            </a:r>
            <a:r>
              <a:rPr lang="fr-FR" dirty="0" err="1" smtClean="0"/>
              <a:t>declaration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92897"/>
            <a:ext cx="1581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38600" y="25717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Size = 32 bits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276600" y="2956794"/>
            <a:ext cx="685800" cy="300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809750"/>
            <a:ext cx="26955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There a </a:t>
            </a:r>
            <a:r>
              <a:rPr lang="fr-FR" dirty="0" err="1" smtClean="0"/>
              <a:t>two</a:t>
            </a:r>
            <a:r>
              <a:rPr lang="fr-FR" dirty="0" smtClean="0"/>
              <a:t> techniques:</a:t>
            </a:r>
          </a:p>
          <a:p>
            <a:r>
              <a:rPr lang="fr-FR" dirty="0" err="1" smtClean="0"/>
              <a:t>Ordered</a:t>
            </a:r>
            <a:r>
              <a:rPr lang="fr-FR" dirty="0" smtClean="0"/>
              <a:t> port listing</a:t>
            </a:r>
          </a:p>
          <a:p>
            <a:r>
              <a:rPr lang="fr-FR" dirty="0" smtClean="0"/>
              <a:t>Direct port </a:t>
            </a:r>
            <a:r>
              <a:rPr lang="fr-FR" dirty="0" err="1" smtClean="0"/>
              <a:t>instantiation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instance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19350"/>
            <a:ext cx="4090987" cy="18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Modeling</a:t>
            </a:r>
            <a:r>
              <a:rPr lang="fr-FR" dirty="0" smtClean="0"/>
              <a:t> approches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5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Testbench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81400" y="196215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Module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95400" y="196215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Generating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67400" y="196215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Generating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143000" y="1733550"/>
            <a:ext cx="6858000" cy="1676400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24000" y="371475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Stimulus block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286000" y="318135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86200" y="1276350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C000"/>
                </a:solidFill>
              </a:rPr>
              <a:t>Testbench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64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Register</a:t>
            </a:r>
            <a:r>
              <a:rPr lang="fr-FR" dirty="0" smtClean="0"/>
              <a:t> &amp; </a:t>
            </a:r>
            <a:r>
              <a:rPr lang="fr-FR" dirty="0" err="1" smtClean="0"/>
              <a:t>Wire</a:t>
            </a:r>
            <a:endParaRPr lang="fr-FR" dirty="0"/>
          </a:p>
        </p:txBody>
      </p:sp>
      <p:sp>
        <p:nvSpPr>
          <p:cNvPr id="5" name="Espace réservé du contenu 1"/>
          <p:cNvSpPr>
            <a:spLocks noGrp="1"/>
          </p:cNvSpPr>
          <p:nvPr/>
        </p:nvSpPr>
        <p:spPr>
          <a:xfrm>
            <a:off x="234950" y="742950"/>
            <a:ext cx="89154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Wire (net)</a:t>
            </a:r>
            <a:endParaRPr lang="en-US" sz="1800" dirty="0" smtClean="0"/>
          </a:p>
          <a:p>
            <a:pPr lvl="1"/>
            <a:r>
              <a:rPr lang="en-US" sz="1800" dirty="0" smtClean="0"/>
              <a:t>Physical </a:t>
            </a:r>
            <a:r>
              <a:rPr lang="en-US" sz="1800" dirty="0"/>
              <a:t>connection between components </a:t>
            </a:r>
            <a:endParaRPr lang="en-US" sz="1800" dirty="0"/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wire does not store </a:t>
            </a:r>
            <a:r>
              <a:rPr lang="en-US" sz="1800" dirty="0" smtClean="0"/>
              <a:t>its </a:t>
            </a:r>
            <a:r>
              <a:rPr lang="en-US" sz="1800" dirty="0"/>
              <a:t>value, it must be driven 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 smtClean="0"/>
              <a:t>“wire” </a:t>
            </a:r>
            <a:r>
              <a:rPr lang="en-US" sz="1800" dirty="0"/>
              <a:t>in continuous assignment </a:t>
            </a:r>
            <a:endParaRPr lang="en-US" sz="1800" dirty="0" smtClean="0"/>
          </a:p>
          <a:p>
            <a:pPr lvl="1"/>
            <a:r>
              <a:rPr lang="en-US" sz="1800" dirty="0" smtClean="0"/>
              <a:t>Default value is z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Register</a:t>
            </a:r>
            <a:endParaRPr lang="en-US" sz="1800" dirty="0" smtClean="0"/>
          </a:p>
          <a:p>
            <a:pPr lvl="1"/>
            <a:r>
              <a:rPr lang="en-US" sz="1800" dirty="0" smtClean="0"/>
              <a:t>Register represent abstract storage elements</a:t>
            </a:r>
          </a:p>
          <a:p>
            <a:pPr lvl="1"/>
            <a:r>
              <a:rPr lang="en-US" sz="1800" dirty="0" smtClean="0"/>
              <a:t>Holds value until an new value is assigned to </a:t>
            </a:r>
            <a:r>
              <a:rPr lang="en-US" sz="1800" dirty="0" smtClean="0"/>
              <a:t>it (remain unchanged):  </a:t>
            </a:r>
            <a:r>
              <a:rPr lang="en-US" sz="1800" dirty="0" smtClean="0"/>
              <a:t>event driven</a:t>
            </a:r>
          </a:p>
          <a:p>
            <a:pPr lvl="1"/>
            <a:r>
              <a:rPr lang="en-US" sz="1800" dirty="0" smtClean="0"/>
              <a:t>Used in procedural </a:t>
            </a:r>
            <a:r>
              <a:rPr lang="en-US" sz="1800" dirty="0"/>
              <a:t>block</a:t>
            </a:r>
            <a:endParaRPr lang="en-US" sz="1800" dirty="0" smtClean="0"/>
          </a:p>
          <a:p>
            <a:pPr lvl="1"/>
            <a:r>
              <a:rPr lang="en-US" sz="1800" dirty="0" smtClean="0"/>
              <a:t>Default value is x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06820"/>
            <a:ext cx="3100844" cy="17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5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values are applied to the </a:t>
            </a:r>
            <a:r>
              <a:rPr lang="en-US" dirty="0" smtClean="0"/>
              <a:t>circuit</a:t>
            </a:r>
          </a:p>
          <a:p>
            <a:pPr lvl="1"/>
            <a:r>
              <a:rPr lang="en-US" dirty="0" smtClean="0"/>
              <a:t>Outputs </a:t>
            </a:r>
            <a:r>
              <a:rPr lang="en-US" dirty="0"/>
              <a:t>checked for correctness </a:t>
            </a:r>
            <a:endParaRPr lang="en-US" dirty="0" smtClean="0"/>
          </a:p>
          <a:p>
            <a:pPr lvl="1"/>
            <a:r>
              <a:rPr lang="en-US" dirty="0" smtClean="0"/>
              <a:t>Millions </a:t>
            </a:r>
            <a:r>
              <a:rPr lang="en-US" dirty="0"/>
              <a:t>of dollars saved by debugging in simulation instead of </a:t>
            </a:r>
            <a:r>
              <a:rPr lang="en-US" dirty="0" smtClean="0"/>
              <a:t>hardware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Synthesis </a:t>
            </a:r>
          </a:p>
          <a:p>
            <a:pPr lvl="1"/>
            <a:r>
              <a:rPr lang="en-US" dirty="0" smtClean="0"/>
              <a:t>Transforms </a:t>
            </a:r>
            <a:r>
              <a:rPr lang="en-US" dirty="0"/>
              <a:t>HDL code into a </a:t>
            </a:r>
            <a:r>
              <a:rPr lang="en-US" dirty="0" smtClean="0"/>
              <a:t>netlist describing </a:t>
            </a:r>
            <a:r>
              <a:rPr lang="en-US" dirty="0"/>
              <a:t>the hardware </a:t>
            </a:r>
            <a:r>
              <a:rPr lang="en-US" dirty="0" smtClean="0"/>
              <a:t>(a </a:t>
            </a:r>
            <a:r>
              <a:rPr lang="en-US" dirty="0"/>
              <a:t>list of gates and the wires connecting them)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IMPORTANT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describing circuits using an HDL, it’s critical to </a:t>
            </a:r>
            <a:r>
              <a:rPr lang="en-US" dirty="0" smtClean="0">
                <a:solidFill>
                  <a:srgbClr val="FF0000"/>
                </a:solidFill>
              </a:rPr>
              <a:t>think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the hardware the </a:t>
            </a:r>
            <a:r>
              <a:rPr lang="en-US" dirty="0">
                <a:solidFill>
                  <a:srgbClr val="FF0000"/>
                </a:solidFill>
              </a:rPr>
              <a:t>code should produce.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 to </a:t>
            </a:r>
            <a:r>
              <a:rPr lang="fr-FR" dirty="0" err="1" smtClean="0"/>
              <a:t>gates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5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42950"/>
            <a:ext cx="8686800" cy="3394472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Think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a circuit (hardware)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2"/>
                </a:solidFill>
              </a:rPr>
              <a:t>Describe</a:t>
            </a:r>
            <a:r>
              <a:rPr lang="fr-FR" sz="2400" dirty="0">
                <a:solidFill>
                  <a:schemeClr val="tx2"/>
                </a:solidFill>
              </a:rPr>
              <a:t> explicit connections </a:t>
            </a:r>
            <a:r>
              <a:rPr lang="fr-FR" sz="2400" dirty="0" err="1">
                <a:solidFill>
                  <a:schemeClr val="tx2"/>
                </a:solidFill>
              </a:rPr>
              <a:t>between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logic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gates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instantiated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and </a:t>
            </a:r>
            <a:r>
              <a:rPr lang="fr-FR" sz="2400" dirty="0" err="1">
                <a:solidFill>
                  <a:schemeClr val="tx2"/>
                </a:solidFill>
              </a:rPr>
              <a:t>connected</a:t>
            </a:r>
            <a:r>
              <a:rPr lang="fr-FR" sz="2400" dirty="0">
                <a:solidFill>
                  <a:schemeClr val="tx2"/>
                </a:solidFill>
              </a:rPr>
              <a:t> to </a:t>
            </a:r>
            <a:r>
              <a:rPr lang="fr-FR" sz="2400" dirty="0" smtClean="0">
                <a:solidFill>
                  <a:schemeClr val="tx2"/>
                </a:solidFill>
              </a:rPr>
              <a:t>one </a:t>
            </a:r>
            <a:r>
              <a:rPr lang="fr-FR" sz="2400" dirty="0" err="1" smtClean="0">
                <a:solidFill>
                  <a:schemeClr val="tx2"/>
                </a:solidFill>
              </a:rPr>
              <a:t>others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chemeClr val="tx2"/>
                </a:solidFill>
              </a:rPr>
              <a:t>Similar</a:t>
            </a:r>
            <a:r>
              <a:rPr lang="fr-FR" sz="2400" dirty="0" smtClean="0">
                <a:solidFill>
                  <a:schemeClr val="tx2"/>
                </a:solidFill>
              </a:rPr>
              <a:t> to </a:t>
            </a:r>
            <a:r>
              <a:rPr lang="fr-FR" sz="2400" dirty="0" err="1" smtClean="0">
                <a:solidFill>
                  <a:schemeClr val="tx2"/>
                </a:solidFill>
              </a:rPr>
              <a:t>schematic</a:t>
            </a: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dirty="0" err="1" smtClean="0"/>
              <a:t>Changing</a:t>
            </a:r>
            <a:r>
              <a:rPr lang="fr-FR" sz="2400" dirty="0" smtClean="0"/>
              <a:t> </a:t>
            </a:r>
            <a:r>
              <a:rPr lang="fr-FR" sz="2400" dirty="0" err="1" smtClean="0"/>
              <a:t>a,b</a:t>
            </a:r>
            <a:r>
              <a:rPr lang="fr-FR" sz="2400" dirty="0" smtClean="0"/>
              <a:t> or e </a:t>
            </a:r>
            <a:r>
              <a:rPr lang="fr-FR" sz="2400" dirty="0" err="1" smtClean="0"/>
              <a:t>any</a:t>
            </a:r>
            <a:r>
              <a:rPr lang="fr-FR" sz="2400" dirty="0" smtClean="0"/>
              <a:t> time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immediately</a:t>
            </a:r>
            <a:r>
              <a:rPr lang="fr-FR" sz="2400" dirty="0" smtClean="0"/>
              <a:t> change c, d</a:t>
            </a:r>
          </a:p>
          <a:p>
            <a:r>
              <a:rPr lang="fr-FR" sz="2400" dirty="0" err="1" smtClean="0"/>
              <a:t>Reversing</a:t>
            </a:r>
            <a:r>
              <a:rPr lang="fr-FR" sz="2400" dirty="0" smtClean="0"/>
              <a:t> </a:t>
            </a:r>
            <a:r>
              <a:rPr lang="fr-FR" sz="2400" dirty="0" err="1" smtClean="0"/>
              <a:t>statement</a:t>
            </a:r>
            <a:r>
              <a:rPr lang="fr-FR" sz="2400" dirty="0" smtClean="0"/>
              <a:t> </a:t>
            </a:r>
            <a:r>
              <a:rPr lang="fr-FR" sz="2400" dirty="0" err="1" smtClean="0"/>
              <a:t>order</a:t>
            </a:r>
            <a:r>
              <a:rPr lang="fr-FR" sz="2400" dirty="0" smtClean="0"/>
              <a:t> </a:t>
            </a:r>
            <a:r>
              <a:rPr lang="fr-FR" sz="2400" dirty="0" err="1" smtClean="0"/>
              <a:t>does</a:t>
            </a:r>
            <a:r>
              <a:rPr lang="fr-FR" sz="2400" dirty="0" smtClean="0"/>
              <a:t> </a:t>
            </a:r>
            <a:r>
              <a:rPr lang="fr-FR" sz="2400" dirty="0" err="1" smtClean="0"/>
              <a:t>nothing</a:t>
            </a:r>
            <a:endParaRPr lang="fr-FR" sz="2400" dirty="0" smtClean="0"/>
          </a:p>
          <a:p>
            <a:r>
              <a:rPr lang="en-US" sz="2400" dirty="0" smtClean="0"/>
              <a:t>Concurrent process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Structural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476625"/>
            <a:ext cx="1762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289915" y="3419474"/>
            <a:ext cx="2244485" cy="876238"/>
            <a:chOff x="5562600" y="3419474"/>
            <a:chExt cx="2244485" cy="876238"/>
          </a:xfrm>
        </p:grpSpPr>
        <p:grpSp>
          <p:nvGrpSpPr>
            <p:cNvPr id="6" name="Group 1029"/>
            <p:cNvGrpSpPr>
              <a:grpSpLocks/>
            </p:cNvGrpSpPr>
            <p:nvPr/>
          </p:nvGrpSpPr>
          <p:grpSpPr bwMode="auto">
            <a:xfrm>
              <a:off x="6185696" y="3570286"/>
              <a:ext cx="420689" cy="342900"/>
              <a:chOff x="906" y="1152"/>
              <a:chExt cx="241" cy="193"/>
            </a:xfrm>
          </p:grpSpPr>
          <p:sp>
            <p:nvSpPr>
              <p:cNvPr id="20" name="Freeform 1030"/>
              <p:cNvSpPr>
                <a:spLocks/>
              </p:cNvSpPr>
              <p:nvPr/>
            </p:nvSpPr>
            <p:spPr bwMode="auto">
              <a:xfrm>
                <a:off x="906" y="1152"/>
                <a:ext cx="97" cy="193"/>
              </a:xfrm>
              <a:custGeom>
                <a:avLst/>
                <a:gdLst>
                  <a:gd name="T0" fmla="*/ 96 w 97"/>
                  <a:gd name="T1" fmla="*/ 0 h 193"/>
                  <a:gd name="T2" fmla="*/ 0 w 97"/>
                  <a:gd name="T3" fmla="*/ 0 h 193"/>
                  <a:gd name="T4" fmla="*/ 0 w 97"/>
                  <a:gd name="T5" fmla="*/ 192 h 193"/>
                  <a:gd name="T6" fmla="*/ 96 w 97"/>
                  <a:gd name="T7" fmla="*/ 19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3">
                    <a:moveTo>
                      <a:pt x="96" y="0"/>
                    </a:moveTo>
                    <a:lnTo>
                      <a:pt x="0" y="0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" name="Arc 1031"/>
              <p:cNvSpPr>
                <a:spLocks/>
              </p:cNvSpPr>
              <p:nvPr/>
            </p:nvSpPr>
            <p:spPr bwMode="auto">
              <a:xfrm>
                <a:off x="1002" y="1153"/>
                <a:ext cx="145" cy="96"/>
              </a:xfrm>
              <a:custGeom>
                <a:avLst/>
                <a:gdLst>
                  <a:gd name="G0" fmla="+- 150 0 0"/>
                  <a:gd name="G1" fmla="+- 21600 0 0"/>
                  <a:gd name="G2" fmla="+- 21600 0 0"/>
                  <a:gd name="T0" fmla="*/ 0 w 21750"/>
                  <a:gd name="T1" fmla="*/ 1 h 21600"/>
                  <a:gd name="T2" fmla="*/ 21750 w 21750"/>
                  <a:gd name="T3" fmla="*/ 21600 h 21600"/>
                  <a:gd name="T4" fmla="*/ 150 w 217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" name="Arc 1032"/>
              <p:cNvSpPr>
                <a:spLocks/>
              </p:cNvSpPr>
              <p:nvPr/>
            </p:nvSpPr>
            <p:spPr bwMode="auto">
              <a:xfrm>
                <a:off x="1002" y="1248"/>
                <a:ext cx="144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grpSp>
          <p:nvGrpSpPr>
            <p:cNvPr id="7" name="Group 1033"/>
            <p:cNvGrpSpPr>
              <a:grpSpLocks/>
            </p:cNvGrpSpPr>
            <p:nvPr/>
          </p:nvGrpSpPr>
          <p:grpSpPr bwMode="auto">
            <a:xfrm>
              <a:off x="6866730" y="3827461"/>
              <a:ext cx="420687" cy="339725"/>
              <a:chOff x="1296" y="1297"/>
              <a:chExt cx="241" cy="191"/>
            </a:xfrm>
          </p:grpSpPr>
          <p:sp>
            <p:nvSpPr>
              <p:cNvPr id="16" name="Arc 1034"/>
              <p:cNvSpPr>
                <a:spLocks/>
              </p:cNvSpPr>
              <p:nvPr/>
            </p:nvSpPr>
            <p:spPr bwMode="auto">
              <a:xfrm>
                <a:off x="1296" y="1297"/>
                <a:ext cx="241" cy="96"/>
              </a:xfrm>
              <a:custGeom>
                <a:avLst/>
                <a:gdLst>
                  <a:gd name="G0" fmla="+- 90 0 0"/>
                  <a:gd name="G1" fmla="+- 21600 0 0"/>
                  <a:gd name="G2" fmla="+- 21600 0 0"/>
                  <a:gd name="T0" fmla="*/ 0 w 21690"/>
                  <a:gd name="T1" fmla="*/ 0 h 21600"/>
                  <a:gd name="T2" fmla="*/ 21690 w 21690"/>
                  <a:gd name="T3" fmla="*/ 21600 h 21600"/>
                  <a:gd name="T4" fmla="*/ 90 w 216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0" h="21600" fill="none" extrusionOk="0">
                    <a:moveTo>
                      <a:pt x="0" y="0"/>
                    </a:moveTo>
                    <a:cubicBezTo>
                      <a:pt x="30" y="0"/>
                      <a:pt x="60" y="-1"/>
                      <a:pt x="90" y="0"/>
                    </a:cubicBezTo>
                    <a:cubicBezTo>
                      <a:pt x="12019" y="0"/>
                      <a:pt x="21690" y="9670"/>
                      <a:pt x="21690" y="21600"/>
                    </a:cubicBezTo>
                  </a:path>
                  <a:path w="21690" h="21600" stroke="0" extrusionOk="0">
                    <a:moveTo>
                      <a:pt x="0" y="0"/>
                    </a:moveTo>
                    <a:cubicBezTo>
                      <a:pt x="30" y="0"/>
                      <a:pt x="60" y="-1"/>
                      <a:pt x="90" y="0"/>
                    </a:cubicBezTo>
                    <a:cubicBezTo>
                      <a:pt x="12019" y="0"/>
                      <a:pt x="21690" y="9670"/>
                      <a:pt x="21690" y="21600"/>
                    </a:cubicBezTo>
                    <a:lnTo>
                      <a:pt x="90" y="216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" name="Arc 1035"/>
              <p:cNvSpPr>
                <a:spLocks/>
              </p:cNvSpPr>
              <p:nvPr/>
            </p:nvSpPr>
            <p:spPr bwMode="auto">
              <a:xfrm>
                <a:off x="1296" y="1392"/>
                <a:ext cx="240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" name="Arc 1036"/>
              <p:cNvSpPr>
                <a:spLocks/>
              </p:cNvSpPr>
              <p:nvPr/>
            </p:nvSpPr>
            <p:spPr bwMode="auto">
              <a:xfrm>
                <a:off x="1296" y="1297"/>
                <a:ext cx="49" cy="96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0 w 22050"/>
                  <a:gd name="T1" fmla="*/ 5 h 21600"/>
                  <a:gd name="T2" fmla="*/ 22050 w 22050"/>
                  <a:gd name="T3" fmla="*/ 21600 h 21600"/>
                  <a:gd name="T4" fmla="*/ 450 w 220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21600" fill="none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0"/>
                    </a:cubicBezTo>
                    <a:cubicBezTo>
                      <a:pt x="12379" y="0"/>
                      <a:pt x="22050" y="9670"/>
                      <a:pt x="22050" y="21600"/>
                    </a:cubicBezTo>
                  </a:path>
                  <a:path w="22050" h="21600" stroke="0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0"/>
                    </a:cubicBezTo>
                    <a:cubicBezTo>
                      <a:pt x="12379" y="0"/>
                      <a:pt x="22050" y="9670"/>
                      <a:pt x="22050" y="21600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" name="Arc 1037"/>
              <p:cNvSpPr>
                <a:spLocks/>
              </p:cNvSpPr>
              <p:nvPr/>
            </p:nvSpPr>
            <p:spPr bwMode="auto">
              <a:xfrm>
                <a:off x="1296" y="1392"/>
                <a:ext cx="48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8" name="Freeform 1038"/>
            <p:cNvSpPr>
              <a:spLocks/>
            </p:cNvSpPr>
            <p:nvPr/>
          </p:nvSpPr>
          <p:spPr bwMode="auto">
            <a:xfrm>
              <a:off x="6614317" y="3741736"/>
              <a:ext cx="338138" cy="171450"/>
            </a:xfrm>
            <a:custGeom>
              <a:avLst/>
              <a:gdLst>
                <a:gd name="T0" fmla="*/ 0 w 193"/>
                <a:gd name="T1" fmla="*/ 0 h 97"/>
                <a:gd name="T2" fmla="*/ 48 w 193"/>
                <a:gd name="T3" fmla="*/ 0 h 97"/>
                <a:gd name="T4" fmla="*/ 48 w 193"/>
                <a:gd name="T5" fmla="*/ 96 h 97"/>
                <a:gd name="T6" fmla="*/ 192 w 193"/>
                <a:gd name="T7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7">
                  <a:moveTo>
                    <a:pt x="0" y="0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192" y="96"/>
                  </a:lnTo>
                </a:path>
              </a:pathLst>
            </a:cu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Line 1039"/>
            <p:cNvSpPr>
              <a:spLocks noChangeShapeType="1"/>
            </p:cNvSpPr>
            <p:nvPr/>
          </p:nvSpPr>
          <p:spPr bwMode="auto">
            <a:xfrm>
              <a:off x="5860255" y="4083049"/>
              <a:ext cx="1089025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Line 1040"/>
            <p:cNvSpPr>
              <a:spLocks noChangeShapeType="1"/>
            </p:cNvSpPr>
            <p:nvPr/>
          </p:nvSpPr>
          <p:spPr bwMode="auto">
            <a:xfrm>
              <a:off x="5860255" y="3825874"/>
              <a:ext cx="334962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Line 1041"/>
            <p:cNvSpPr>
              <a:spLocks noChangeShapeType="1"/>
            </p:cNvSpPr>
            <p:nvPr/>
          </p:nvSpPr>
          <p:spPr bwMode="auto">
            <a:xfrm>
              <a:off x="5860255" y="3656011"/>
              <a:ext cx="334962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Line 1042"/>
            <p:cNvSpPr>
              <a:spLocks noChangeShapeType="1"/>
            </p:cNvSpPr>
            <p:nvPr/>
          </p:nvSpPr>
          <p:spPr bwMode="auto">
            <a:xfrm>
              <a:off x="7285830" y="3997324"/>
              <a:ext cx="334962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590380" y="3419474"/>
              <a:ext cx="330200" cy="3492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>
                  <a:solidFill>
                    <a:srgbClr val="CC0000"/>
                  </a:solidFill>
                  <a:latin typeface="Tekton" pitchFamily="2" charset="0"/>
                </a:rPr>
                <a:t>a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590380" y="3676649"/>
              <a:ext cx="342900" cy="3492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>
                  <a:solidFill>
                    <a:srgbClr val="CC0000"/>
                  </a:solidFill>
                  <a:latin typeface="Tekton" pitchFamily="2" charset="0"/>
                </a:rPr>
                <a:t>b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517605" y="3848099"/>
              <a:ext cx="289480" cy="35928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 smtClean="0">
                  <a:solidFill>
                    <a:srgbClr val="CC0000"/>
                  </a:solidFill>
                  <a:latin typeface="Tekton" pitchFamily="2" charset="0"/>
                </a:rPr>
                <a:t>d</a:t>
              </a:r>
              <a:endParaRPr lang="en-US" altLang="fr-FR" sz="1800" dirty="0">
                <a:solidFill>
                  <a:srgbClr val="CC0000"/>
                </a:solidFill>
                <a:latin typeface="Tekton" pitchFamily="2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05600" y="3486150"/>
              <a:ext cx="271847" cy="35236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 smtClean="0">
                  <a:solidFill>
                    <a:srgbClr val="CC0000"/>
                  </a:solidFill>
                  <a:latin typeface="Tekton" pitchFamily="2" charset="0"/>
                </a:rPr>
                <a:t>c</a:t>
              </a:r>
              <a:endParaRPr lang="en-US" altLang="fr-FR" sz="1800" dirty="0">
                <a:solidFill>
                  <a:srgbClr val="CC0000"/>
                </a:solidFill>
                <a:latin typeface="Tekton" pitchFamily="2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562600" y="3943350"/>
              <a:ext cx="275053" cy="35236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 smtClean="0">
                  <a:solidFill>
                    <a:srgbClr val="CC0000"/>
                  </a:solidFill>
                  <a:latin typeface="Tekton" pitchFamily="2" charset="0"/>
                </a:rPr>
                <a:t>e</a:t>
              </a:r>
              <a:endParaRPr lang="en-US" altLang="fr-FR" sz="1800" dirty="0">
                <a:solidFill>
                  <a:srgbClr val="CC0000"/>
                </a:solidFill>
                <a:latin typeface="Tekt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6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</a:rPr>
              <a:t>Describe</a:t>
            </a:r>
            <a:r>
              <a:rPr lang="fr-FR" sz="2400" dirty="0" smtClean="0">
                <a:solidFill>
                  <a:schemeClr val="tx2"/>
                </a:solidFill>
              </a:rPr>
              <a:t> circuit </a:t>
            </a:r>
            <a:r>
              <a:rPr lang="fr-FR" sz="2400" dirty="0">
                <a:solidFill>
                  <a:schemeClr val="tx2"/>
                </a:solidFill>
              </a:rPr>
              <a:t>as </a:t>
            </a:r>
            <a:r>
              <a:rPr lang="fr-FR" sz="2400" dirty="0" err="1">
                <a:solidFill>
                  <a:schemeClr val="tx2"/>
                </a:solidFill>
              </a:rPr>
              <a:t>algorithm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  <a:r>
              <a:rPr lang="fr-FR" sz="2400" dirty="0" err="1">
                <a:solidFill>
                  <a:schemeClr val="tx2"/>
                </a:solidFill>
              </a:rPr>
              <a:t>many</a:t>
            </a:r>
            <a:r>
              <a:rPr lang="fr-FR" sz="2400" dirty="0">
                <a:solidFill>
                  <a:schemeClr val="tx2"/>
                </a:solidFill>
              </a:rPr>
              <a:t> possible circuit </a:t>
            </a:r>
            <a:r>
              <a:rPr lang="fr-FR" sz="2400" dirty="0" err="1">
                <a:solidFill>
                  <a:schemeClr val="tx2"/>
                </a:solidFill>
              </a:rPr>
              <a:t>could</a:t>
            </a:r>
            <a:r>
              <a:rPr lang="fr-FR" sz="2400" dirty="0">
                <a:solidFill>
                  <a:schemeClr val="tx2"/>
                </a:solidFill>
              </a:rPr>
              <a:t> have </a:t>
            </a:r>
            <a:r>
              <a:rPr lang="fr-FR" sz="2400" dirty="0" err="1">
                <a:solidFill>
                  <a:schemeClr val="tx2"/>
                </a:solidFill>
              </a:rPr>
              <a:t>same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behavior</a:t>
            </a:r>
            <a:r>
              <a:rPr lang="fr-FR" sz="2400" dirty="0">
                <a:solidFill>
                  <a:schemeClr val="tx2"/>
                </a:solidFill>
              </a:rPr>
              <a:t> but </a:t>
            </a:r>
            <a:r>
              <a:rPr lang="fr-FR" sz="2400" dirty="0" err="1">
                <a:solidFill>
                  <a:schemeClr val="tx2"/>
                </a:solidFill>
              </a:rPr>
              <a:t>different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implementation</a:t>
            </a: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Think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like</a:t>
            </a:r>
            <a:r>
              <a:rPr lang="fr-FR" sz="2400" dirty="0" smtClean="0">
                <a:solidFill>
                  <a:schemeClr val="tx2"/>
                </a:solidFill>
              </a:rPr>
              <a:t> C code</a:t>
            </a:r>
          </a:p>
          <a:p>
            <a:r>
              <a:rPr lang="fr-FR" sz="2400" dirty="0" err="1" smtClean="0"/>
              <a:t>Describe</a:t>
            </a:r>
            <a:r>
              <a:rPr lang="fr-FR" sz="2400" dirty="0" smtClean="0"/>
              <a:t> how a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</a:t>
            </a:r>
            <a:r>
              <a:rPr lang="fr-FR" sz="2400" dirty="0" err="1" smtClean="0"/>
              <a:t>works</a:t>
            </a:r>
            <a:r>
              <a:rPr lang="fr-FR" sz="2400" dirty="0" smtClean="0"/>
              <a:t> but not how to </a:t>
            </a:r>
            <a:r>
              <a:rPr lang="fr-FR" sz="2400" dirty="0" err="1" smtClean="0"/>
              <a:t>build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(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/>
              <a:t>the component </a:t>
            </a:r>
            <a:r>
              <a:rPr lang="fr-FR" sz="2400" dirty="0" err="1" smtClean="0"/>
              <a:t>does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Order</a:t>
            </a:r>
            <a:r>
              <a:rPr lang="fr-FR" sz="2400" dirty="0" smtClean="0"/>
              <a:t> of </a:t>
            </a:r>
            <a:r>
              <a:rPr lang="fr-FR" sz="2400" dirty="0" err="1" smtClean="0"/>
              <a:t>statement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important</a:t>
            </a:r>
          </a:p>
          <a:p>
            <a:r>
              <a:rPr lang="fr-FR" sz="2400" dirty="0" smtClean="0"/>
              <a:t>Let the </a:t>
            </a:r>
            <a:r>
              <a:rPr lang="fr-FR" sz="2400" dirty="0" err="1" smtClean="0"/>
              <a:t>syntheziser</a:t>
            </a:r>
            <a:r>
              <a:rPr lang="fr-FR" sz="2400" dirty="0" smtClean="0"/>
              <a:t> do the </a:t>
            </a:r>
            <a:r>
              <a:rPr lang="fr-FR" sz="2400" dirty="0" err="1" smtClean="0"/>
              <a:t>logic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Procedural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28950"/>
            <a:ext cx="3895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Designs that combine dataflow and algorithmic constructs </a:t>
            </a:r>
            <a:r>
              <a:rPr lang="en-US" dirty="0" smtClean="0"/>
              <a:t>are </a:t>
            </a:r>
            <a:r>
              <a:rPr lang="en-US" dirty="0"/>
              <a:t>called RTL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Procedural </a:t>
            </a:r>
            <a:r>
              <a:rPr lang="en-US" sz="2400" dirty="0"/>
              <a:t>(blocking) assignments (=) are done sequentially in the order </a:t>
            </a:r>
            <a:r>
              <a:rPr lang="en-US" sz="2400" dirty="0" smtClean="0"/>
              <a:t>of the </a:t>
            </a:r>
            <a:r>
              <a:rPr lang="en-US" sz="2400" dirty="0"/>
              <a:t>statements are written.</a:t>
            </a:r>
            <a:endParaRPr lang="fr-FR" sz="2400" dirty="0"/>
          </a:p>
          <a:p>
            <a:r>
              <a:rPr lang="en-US" sz="2400" dirty="0"/>
              <a:t>Evaluated and assigned in a single step</a:t>
            </a:r>
            <a:endParaRPr lang="fr-FR" sz="2400" dirty="0"/>
          </a:p>
          <a:p>
            <a:r>
              <a:rPr lang="en-US" sz="2400" dirty="0"/>
              <a:t>Execution flow within the procedure is blocked until the assignment is completed</a:t>
            </a:r>
            <a:endParaRPr lang="fr-FR" sz="2400" dirty="0"/>
          </a:p>
          <a:p>
            <a:r>
              <a:rPr lang="en-US" sz="2400" dirty="0"/>
              <a:t>A second assignment is not started until the preceding one is complete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Blocking</a:t>
            </a:r>
            <a:r>
              <a:rPr lang="fr-FR" dirty="0" smtClean="0"/>
              <a:t> assignement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19400" y="3943350"/>
            <a:ext cx="475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= a | b     </a:t>
            </a:r>
            <a:r>
              <a:rPr lang="fr-FR" dirty="0" err="1" smtClean="0"/>
              <a:t>Evaluate</a:t>
            </a:r>
            <a:r>
              <a:rPr lang="fr-FR" dirty="0" smtClean="0"/>
              <a:t> a |b and </a:t>
            </a:r>
            <a:r>
              <a:rPr lang="fr-FR" dirty="0" err="1" smtClean="0"/>
              <a:t>assign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to 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2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394472"/>
          </a:xfrm>
        </p:spPr>
        <p:txBody>
          <a:bodyPr>
            <a:normAutofit/>
          </a:bodyPr>
          <a:lstStyle/>
          <a:p>
            <a:r>
              <a:rPr lang="en-US" dirty="0" err="1"/>
              <a:t>Evaluted</a:t>
            </a:r>
            <a:r>
              <a:rPr lang="en-US" dirty="0"/>
              <a:t> and assigned in two </a:t>
            </a:r>
            <a:r>
              <a:rPr lang="en-US" dirty="0" smtClean="0"/>
              <a:t>steps: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. The right hand side is evaluated immediately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2.  The hand side is delayed until other evaluations in the current time step are completed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Non </a:t>
            </a:r>
            <a:r>
              <a:rPr lang="fr-FR" dirty="0" err="1" smtClean="0"/>
              <a:t>blocking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43200" y="3867150"/>
            <a:ext cx="527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&lt;= a | b     </a:t>
            </a:r>
            <a:r>
              <a:rPr lang="fr-FR" dirty="0" err="1" smtClean="0"/>
              <a:t>Evaluate</a:t>
            </a:r>
            <a:r>
              <a:rPr lang="fr-FR" dirty="0" smtClean="0"/>
              <a:t> a |b but </a:t>
            </a:r>
            <a:r>
              <a:rPr lang="fr-FR" dirty="0" err="1" smtClean="0"/>
              <a:t>defer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to 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6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Non </a:t>
            </a:r>
            <a:r>
              <a:rPr lang="fr-FR" dirty="0" err="1" smtClean="0"/>
              <a:t>blocking</a:t>
            </a:r>
            <a:r>
              <a:rPr lang="fr-FR" dirty="0" smtClean="0"/>
              <a:t>			</a:t>
            </a:r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blocking</a:t>
            </a:r>
            <a:r>
              <a:rPr lang="fr-FR" dirty="0" smtClean="0"/>
              <a:t> versus </a:t>
            </a:r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8115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Value are </a:t>
            </a:r>
            <a:r>
              <a:rPr lang="fr-FR" dirty="0" err="1" smtClean="0"/>
              <a:t>assigned</a:t>
            </a:r>
            <a:r>
              <a:rPr lang="fr-FR" dirty="0" smtClean="0"/>
              <a:t> at   the end of the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All </a:t>
            </a:r>
            <a:r>
              <a:rPr lang="fr-FR" dirty="0" err="1" smtClean="0"/>
              <a:t>assignments</a:t>
            </a:r>
            <a:r>
              <a:rPr lang="fr-FR" dirty="0" smtClean="0"/>
              <a:t> are made in </a:t>
            </a:r>
            <a:r>
              <a:rPr lang="fr-FR" dirty="0" err="1" smtClean="0"/>
              <a:t>parallel</a:t>
            </a:r>
            <a:r>
              <a:rPr lang="fr-FR" dirty="0" smtClean="0"/>
              <a:t>, </a:t>
            </a:r>
            <a:r>
              <a:rPr lang="fr-FR" dirty="0" err="1" smtClean="0"/>
              <a:t>process</a:t>
            </a:r>
            <a:r>
              <a:rPr lang="fr-FR" dirty="0" smtClean="0"/>
              <a:t> flow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blocked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00600" y="158115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Value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assigned</a:t>
            </a:r>
            <a:r>
              <a:rPr lang="fr-FR" dirty="0" smtClean="0"/>
              <a:t> </a:t>
            </a:r>
            <a:r>
              <a:rPr lang="fr-FR" dirty="0" err="1" smtClean="0"/>
              <a:t>immediately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waits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the first assignement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blocks </a:t>
            </a:r>
            <a:r>
              <a:rPr lang="fr-FR" dirty="0" err="1" smtClean="0"/>
              <a:t>progress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114800" y="97155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F4YVM2C5QEYC-631468080-9</_dlc_DocId>
    <_dlc_DocIdUrl xmlns="e4678c56-0b70-41a7-9cf0-17b28b6c32bd">
      <Url>http://theconnection.onsemi.com/sm/mc/_layouts/15/DocIdRedir.aspx?ID=F4YVM2C5QEYC-631468080-9</Url>
      <Description>F4YVM2C5QEYC-631468080-9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99BD66-02D1-4F16-932C-4D4CF555B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5AE4E-6578-408C-80BB-1198068ED0E3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4678c56-0b70-41a7-9cf0-17b28b6c32bd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136EFB-908F-4955-948A-9CAA0029154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2AA16B8-25DB-498A-8276-1D83E0C67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19289</TotalTime>
  <Words>846</Words>
  <Application>Microsoft Office PowerPoint</Application>
  <PresentationFormat>Affichage à l'écran (16:9)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Presentation-White</vt:lpstr>
      <vt:lpstr>Digital Flow</vt:lpstr>
      <vt:lpstr>HDL Introduction</vt:lpstr>
      <vt:lpstr>HDL to gates</vt:lpstr>
      <vt:lpstr>Structural</vt:lpstr>
      <vt:lpstr>Procedural</vt:lpstr>
      <vt:lpstr>Présentation PowerPoint</vt:lpstr>
      <vt:lpstr>Blocking assignement</vt:lpstr>
      <vt:lpstr>Non blocking assignment</vt:lpstr>
      <vt:lpstr>Non-blocking versus blocking</vt:lpstr>
      <vt:lpstr>Blocking (=) versus Non-blocking (&lt;=)</vt:lpstr>
      <vt:lpstr>Présentation PowerPoint</vt:lpstr>
      <vt:lpstr>Présentation PowerPoint</vt:lpstr>
      <vt:lpstr>Blocking (=) versus Non-blocking (&lt;=)</vt:lpstr>
      <vt:lpstr>Présentation PowerPoint</vt:lpstr>
      <vt:lpstr>Présentation PowerPoint</vt:lpstr>
      <vt:lpstr>Présentation PowerPoint</vt:lpstr>
      <vt:lpstr>Présentation PowerPoint</vt:lpstr>
      <vt:lpstr>Concurrent Statements</vt:lpstr>
      <vt:lpstr>Sequential statements</vt:lpstr>
      <vt:lpstr>Présentation PowerPoint</vt:lpstr>
      <vt:lpstr>HDL</vt:lpstr>
      <vt:lpstr>Design block : basic unit</vt:lpstr>
      <vt:lpstr>Defining a module</vt:lpstr>
      <vt:lpstr>Module example:</vt:lpstr>
      <vt:lpstr>Port declaration</vt:lpstr>
      <vt:lpstr>instance</vt:lpstr>
      <vt:lpstr>Modeling approches</vt:lpstr>
      <vt:lpstr>Testbench</vt:lpstr>
      <vt:lpstr>Register &amp; Wire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Patrice</cp:lastModifiedBy>
  <cp:revision>434</cp:revision>
  <dcterms:created xsi:type="dcterms:W3CDTF">2015-02-26T22:35:41Z</dcterms:created>
  <dcterms:modified xsi:type="dcterms:W3CDTF">2017-06-28T18:44:47Z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e61117cb-316f-4645-b460-bc001bc29651</vt:lpwstr>
  </property>
  <property fmtid="{D5CDD505-2E9C-101B-9397-08002B2CF9AE}" pid="3" name="ContentTypeId">
    <vt:lpwstr>0x010100E82A9054086F0942B3853AFC0E787513</vt:lpwstr>
  </property>
</Properties>
</file>