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</p:sldMasterIdLst>
  <p:notesMasterIdLst>
    <p:notesMasterId r:id="rId99"/>
  </p:notesMasterIdLst>
  <p:sldIdLst>
    <p:sldId id="256" r:id="rId8"/>
    <p:sldId id="366" r:id="rId9"/>
    <p:sldId id="313" r:id="rId10"/>
    <p:sldId id="452" r:id="rId11"/>
    <p:sldId id="451" r:id="rId12"/>
    <p:sldId id="321" r:id="rId13"/>
    <p:sldId id="314" r:id="rId14"/>
    <p:sldId id="322" r:id="rId15"/>
    <p:sldId id="315" r:id="rId16"/>
    <p:sldId id="316" r:id="rId17"/>
    <p:sldId id="318" r:id="rId18"/>
    <p:sldId id="335" r:id="rId19"/>
    <p:sldId id="332" r:id="rId20"/>
    <p:sldId id="333" r:id="rId21"/>
    <p:sldId id="320" r:id="rId22"/>
    <p:sldId id="341" r:id="rId23"/>
    <p:sldId id="343" r:id="rId24"/>
    <p:sldId id="463" r:id="rId25"/>
    <p:sldId id="323" r:id="rId26"/>
    <p:sldId id="324" r:id="rId27"/>
    <p:sldId id="472" r:id="rId28"/>
    <p:sldId id="437" r:id="rId29"/>
    <p:sldId id="448" r:id="rId30"/>
    <p:sldId id="336" r:id="rId31"/>
    <p:sldId id="443" r:id="rId32"/>
    <p:sldId id="445" r:id="rId33"/>
    <p:sldId id="446" r:id="rId34"/>
    <p:sldId id="439" r:id="rId35"/>
    <p:sldId id="441" r:id="rId36"/>
    <p:sldId id="442" r:id="rId37"/>
    <p:sldId id="477" r:id="rId38"/>
    <p:sldId id="461" r:id="rId39"/>
    <p:sldId id="285" r:id="rId40"/>
    <p:sldId id="306" r:id="rId41"/>
    <p:sldId id="375" r:id="rId42"/>
    <p:sldId id="310" r:id="rId43"/>
    <p:sldId id="376" r:id="rId44"/>
    <p:sldId id="431" r:id="rId45"/>
    <p:sldId id="462" r:id="rId46"/>
    <p:sldId id="347" r:id="rId47"/>
    <p:sldId id="345" r:id="rId48"/>
    <p:sldId id="454" r:id="rId49"/>
    <p:sldId id="460" r:id="rId50"/>
    <p:sldId id="456" r:id="rId51"/>
    <p:sldId id="457" r:id="rId52"/>
    <p:sldId id="383" r:id="rId53"/>
    <p:sldId id="449" r:id="rId54"/>
    <p:sldId id="450" r:id="rId55"/>
    <p:sldId id="387" r:id="rId56"/>
    <p:sldId id="433" r:id="rId57"/>
    <p:sldId id="434" r:id="rId58"/>
    <p:sldId id="417" r:id="rId59"/>
    <p:sldId id="425" r:id="rId60"/>
    <p:sldId id="428" r:id="rId61"/>
    <p:sldId id="429" r:id="rId62"/>
    <p:sldId id="487" r:id="rId63"/>
    <p:sldId id="488" r:id="rId64"/>
    <p:sldId id="490" r:id="rId65"/>
    <p:sldId id="491" r:id="rId66"/>
    <p:sldId id="418" r:id="rId67"/>
    <p:sldId id="419" r:id="rId68"/>
    <p:sldId id="421" r:id="rId69"/>
    <p:sldId id="423" r:id="rId70"/>
    <p:sldId id="424" r:id="rId71"/>
    <p:sldId id="492" r:id="rId72"/>
    <p:sldId id="499" r:id="rId73"/>
    <p:sldId id="420" r:id="rId74"/>
    <p:sldId id="427" r:id="rId75"/>
    <p:sldId id="481" r:id="rId76"/>
    <p:sldId id="483" r:id="rId77"/>
    <p:sldId id="484" r:id="rId78"/>
    <p:sldId id="485" r:id="rId79"/>
    <p:sldId id="406" r:id="rId80"/>
    <p:sldId id="394" r:id="rId81"/>
    <p:sldId id="395" r:id="rId82"/>
    <p:sldId id="396" r:id="rId83"/>
    <p:sldId id="408" r:id="rId84"/>
    <p:sldId id="407" r:id="rId85"/>
    <p:sldId id="410" r:id="rId86"/>
    <p:sldId id="465" r:id="rId87"/>
    <p:sldId id="467" r:id="rId88"/>
    <p:sldId id="473" r:id="rId89"/>
    <p:sldId id="471" r:id="rId90"/>
    <p:sldId id="411" r:id="rId91"/>
    <p:sldId id="390" r:id="rId92"/>
    <p:sldId id="391" r:id="rId93"/>
    <p:sldId id="392" r:id="rId94"/>
    <p:sldId id="393" r:id="rId95"/>
    <p:sldId id="414" r:id="rId96"/>
    <p:sldId id="435" r:id="rId97"/>
    <p:sldId id="377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48"/>
    <a:srgbClr val="5B8FCB"/>
    <a:srgbClr val="848484"/>
    <a:srgbClr val="2C5985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8705" autoAdjust="0"/>
  </p:normalViewPr>
  <p:slideViewPr>
    <p:cSldViewPr snapToGrid="0">
      <p:cViewPr varScale="1">
        <p:scale>
          <a:sx n="85" d="100"/>
          <a:sy n="85" d="100"/>
        </p:scale>
        <p:origin x="-7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6D45A-96C0-4621-9BB2-1245FAAA6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B0766-4797-4331-899F-FA14E99E6B9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Fault Coverage </a:t>
          </a:r>
          <a:endParaRPr lang="en-US" dirty="0"/>
        </a:p>
      </dgm:t>
    </dgm:pt>
    <dgm:pt modelId="{733D243B-2872-4447-9E65-6E562354EE31}" type="parTrans" cxnId="{A5ECA48D-AC1D-4569-8B0D-6B61BFE23454}">
      <dgm:prSet/>
      <dgm:spPr/>
      <dgm:t>
        <a:bodyPr/>
        <a:lstStyle/>
        <a:p>
          <a:endParaRPr lang="en-US"/>
        </a:p>
      </dgm:t>
    </dgm:pt>
    <dgm:pt modelId="{619CF3F5-CB73-465F-BB4D-CF87F9497B75}" type="sibTrans" cxnId="{A5ECA48D-AC1D-4569-8B0D-6B61BFE23454}">
      <dgm:prSet/>
      <dgm:spPr/>
      <dgm:t>
        <a:bodyPr/>
        <a:lstStyle/>
        <a:p>
          <a:endParaRPr lang="en-US"/>
        </a:p>
      </dgm:t>
    </dgm:pt>
    <dgm:pt modelId="{73E303B9-E472-4740-99C1-E42E218747A1}" type="pres">
      <dgm:prSet presAssocID="{3866D45A-96C0-4621-9BB2-1245FAAA6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DCDF0-1735-4A6C-8270-92F8FD2B4FCA}" type="pres">
      <dgm:prSet presAssocID="{42BB0766-4797-4331-899F-FA14E99E6B95}" presName="parentText" presStyleLbl="node1" presStyleIdx="0" presStyleCnt="1" custLinFactNeighborX="-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BEBCF-8E35-46BB-B0EB-AEBF8A71379D}" type="presOf" srcId="{3866D45A-96C0-4621-9BB2-1245FAAA6BB0}" destId="{73E303B9-E472-4740-99C1-E42E218747A1}" srcOrd="0" destOrd="0" presId="urn:microsoft.com/office/officeart/2005/8/layout/vList2"/>
    <dgm:cxn modelId="{3AC2DC80-A0FB-4744-83FD-3D44D1B2FA2C}" type="presOf" srcId="{42BB0766-4797-4331-899F-FA14E99E6B95}" destId="{65DDCDF0-1735-4A6C-8270-92F8FD2B4FCA}" srcOrd="0" destOrd="0" presId="urn:microsoft.com/office/officeart/2005/8/layout/vList2"/>
    <dgm:cxn modelId="{A5ECA48D-AC1D-4569-8B0D-6B61BFE23454}" srcId="{3866D45A-96C0-4621-9BB2-1245FAAA6BB0}" destId="{42BB0766-4797-4331-899F-FA14E99E6B95}" srcOrd="0" destOrd="0" parTransId="{733D243B-2872-4447-9E65-6E562354EE31}" sibTransId="{619CF3F5-CB73-465F-BB4D-CF87F9497B75}"/>
    <dgm:cxn modelId="{735DFD39-3E38-487C-A3F6-24F89F1F9100}" type="presParOf" srcId="{73E303B9-E472-4740-99C1-E42E218747A1}" destId="{65DDCDF0-1735-4A6C-8270-92F8FD2B4F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5F55F-E08F-45B3-B307-B41F61AFF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E701A-841E-4D61-B008-52EB4F6A2F6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Detected</a:t>
          </a:r>
          <a:endParaRPr lang="en-US" dirty="0"/>
        </a:p>
      </dgm:t>
    </dgm:pt>
    <dgm:pt modelId="{9A2483CB-7DBD-4A4E-B367-6305A6DFF96D}" type="parTrans" cxnId="{84086BED-760F-43FA-A8A0-2D20109AA363}">
      <dgm:prSet/>
      <dgm:spPr/>
      <dgm:t>
        <a:bodyPr/>
        <a:lstStyle/>
        <a:p>
          <a:endParaRPr lang="en-US"/>
        </a:p>
      </dgm:t>
    </dgm:pt>
    <dgm:pt modelId="{EEE893B7-8E62-4F82-9050-01F4729F9D81}" type="sibTrans" cxnId="{84086BED-760F-43FA-A8A0-2D20109AA363}">
      <dgm:prSet/>
      <dgm:spPr/>
      <dgm:t>
        <a:bodyPr/>
        <a:lstStyle/>
        <a:p>
          <a:endParaRPr lang="en-US"/>
        </a:p>
      </dgm:t>
    </dgm:pt>
    <dgm:pt modelId="{E82D013A-ACB1-44B7-B9EE-1EB8F0A81A4D}" type="pres">
      <dgm:prSet presAssocID="{8775F55F-E08F-45B3-B307-B41F61AFF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0E27E-C65D-4DEC-B38A-217C4D7AA3D9}" type="pres">
      <dgm:prSet presAssocID="{D18E701A-841E-4D61-B008-52EB4F6A2F6A}" presName="parentText" presStyleLbl="node1" presStyleIdx="0" presStyleCnt="1" custLinFactNeighborY="-12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86BED-760F-43FA-A8A0-2D20109AA363}" srcId="{8775F55F-E08F-45B3-B307-B41F61AFF369}" destId="{D18E701A-841E-4D61-B008-52EB4F6A2F6A}" srcOrd="0" destOrd="0" parTransId="{9A2483CB-7DBD-4A4E-B367-6305A6DFF96D}" sibTransId="{EEE893B7-8E62-4F82-9050-01F4729F9D81}"/>
    <dgm:cxn modelId="{13A3F33F-2A01-48C7-A05B-7EF4CEBD0699}" type="presOf" srcId="{D18E701A-841E-4D61-B008-52EB4F6A2F6A}" destId="{9CC0E27E-C65D-4DEC-B38A-217C4D7AA3D9}" srcOrd="0" destOrd="0" presId="urn:microsoft.com/office/officeart/2005/8/layout/vList2"/>
    <dgm:cxn modelId="{61E56B85-DD5E-4365-8814-35E7A857D087}" type="presOf" srcId="{8775F55F-E08F-45B3-B307-B41F61AFF369}" destId="{E82D013A-ACB1-44B7-B9EE-1EB8F0A81A4D}" srcOrd="0" destOrd="0" presId="urn:microsoft.com/office/officeart/2005/8/layout/vList2"/>
    <dgm:cxn modelId="{A0A003EA-50BF-4065-8086-A79692DFBA29}" type="presParOf" srcId="{E82D013A-ACB1-44B7-B9EE-1EB8F0A81A4D}" destId="{9CC0E27E-C65D-4DEC-B38A-217C4D7AA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7E8B8E-8AB6-4771-90F0-82F50D2FE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54E86-3E86-46E5-BA95-59CA7892630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Modeled</a:t>
          </a:r>
          <a:endParaRPr lang="en-US" dirty="0"/>
        </a:p>
      </dgm:t>
    </dgm:pt>
    <dgm:pt modelId="{AFDDC7AE-3705-4319-B5E6-406331227043}" type="parTrans" cxnId="{18D91DB1-A042-45E8-88E4-3A34D2C6F67C}">
      <dgm:prSet/>
      <dgm:spPr/>
      <dgm:t>
        <a:bodyPr/>
        <a:lstStyle/>
        <a:p>
          <a:endParaRPr lang="en-US"/>
        </a:p>
      </dgm:t>
    </dgm:pt>
    <dgm:pt modelId="{6DD6E3C2-6A4F-48F6-8D4F-4810978190AD}" type="sibTrans" cxnId="{18D91DB1-A042-45E8-88E4-3A34D2C6F67C}">
      <dgm:prSet/>
      <dgm:spPr/>
      <dgm:t>
        <a:bodyPr/>
        <a:lstStyle/>
        <a:p>
          <a:endParaRPr lang="en-US"/>
        </a:p>
      </dgm:t>
    </dgm:pt>
    <dgm:pt modelId="{C0459351-F3B9-47D3-A0B0-F93D764D7D09}" type="pres">
      <dgm:prSet presAssocID="{E07E8B8E-8AB6-4771-90F0-82F50D2FE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86584-7624-4792-8DD4-F533F75E545B}" type="pres">
      <dgm:prSet presAssocID="{5BC54E86-3E86-46E5-BA95-59CA789263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91DB1-A042-45E8-88E4-3A34D2C6F67C}" srcId="{E07E8B8E-8AB6-4771-90F0-82F50D2FEC50}" destId="{5BC54E86-3E86-46E5-BA95-59CA78926308}" srcOrd="0" destOrd="0" parTransId="{AFDDC7AE-3705-4319-B5E6-406331227043}" sibTransId="{6DD6E3C2-6A4F-48F6-8D4F-4810978190AD}"/>
    <dgm:cxn modelId="{6E5886BD-B69C-4ACE-896F-4CABD0D83F8C}" type="presOf" srcId="{5BC54E86-3E86-46E5-BA95-59CA78926308}" destId="{C9D86584-7624-4792-8DD4-F533F75E545B}" srcOrd="0" destOrd="0" presId="urn:microsoft.com/office/officeart/2005/8/layout/vList2"/>
    <dgm:cxn modelId="{69C5DF6F-2527-40AA-AF2C-88393244E2D0}" type="presOf" srcId="{E07E8B8E-8AB6-4771-90F0-82F50D2FEC50}" destId="{C0459351-F3B9-47D3-A0B0-F93D764D7D09}" srcOrd="0" destOrd="0" presId="urn:microsoft.com/office/officeart/2005/8/layout/vList2"/>
    <dgm:cxn modelId="{1733D7A0-D28F-4C62-B91A-9F602D93592A}" type="presParOf" srcId="{C0459351-F3B9-47D3-A0B0-F93D764D7D09}" destId="{C9D86584-7624-4792-8DD4-F533F75E5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3EF5F-5B4E-4F08-8F86-554B1A48D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FEEB-22BD-43B3-8748-72A7CAE6626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dirty="0" smtClean="0"/>
            <a:t>100</a:t>
          </a:r>
          <a:endParaRPr lang="en-US" dirty="0"/>
        </a:p>
      </dgm:t>
    </dgm:pt>
    <dgm:pt modelId="{5596117B-937F-434A-9D9A-AF5D6BC1C483}" type="parTrans" cxnId="{9F893A78-E577-47F4-A9A9-62F32EC91691}">
      <dgm:prSet/>
      <dgm:spPr/>
      <dgm:t>
        <a:bodyPr/>
        <a:lstStyle/>
        <a:p>
          <a:endParaRPr lang="en-US"/>
        </a:p>
      </dgm:t>
    </dgm:pt>
    <dgm:pt modelId="{1AC09422-8566-4588-8677-C20D6EDA243A}" type="sibTrans" cxnId="{9F893A78-E577-47F4-A9A9-62F32EC91691}">
      <dgm:prSet/>
      <dgm:spPr/>
      <dgm:t>
        <a:bodyPr/>
        <a:lstStyle/>
        <a:p>
          <a:endParaRPr lang="en-US"/>
        </a:p>
      </dgm:t>
    </dgm:pt>
    <dgm:pt modelId="{44787B66-0376-4EC3-AA12-898540786012}" type="pres">
      <dgm:prSet presAssocID="{3413EF5F-5B4E-4F08-8F86-554B1A48D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87-4BDC-464C-A096-85D64391C3F7}" type="pres">
      <dgm:prSet presAssocID="{69D2FEEB-22BD-43B3-8748-72A7CAE662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93A78-E577-47F4-A9A9-62F32EC91691}" srcId="{3413EF5F-5B4E-4F08-8F86-554B1A48D24F}" destId="{69D2FEEB-22BD-43B3-8748-72A7CAE6626E}" srcOrd="0" destOrd="0" parTransId="{5596117B-937F-434A-9D9A-AF5D6BC1C483}" sibTransId="{1AC09422-8566-4588-8677-C20D6EDA243A}"/>
    <dgm:cxn modelId="{677AFF6F-0C73-42C7-8E11-C9F0243B04A0}" type="presOf" srcId="{3413EF5F-5B4E-4F08-8F86-554B1A48D24F}" destId="{44787B66-0376-4EC3-AA12-898540786012}" srcOrd="0" destOrd="0" presId="urn:microsoft.com/office/officeart/2005/8/layout/vList2"/>
    <dgm:cxn modelId="{79A7F633-871A-42B0-BF7A-48040A44D584}" type="presOf" srcId="{69D2FEEB-22BD-43B3-8748-72A7CAE6626E}" destId="{2925DC87-4BDC-464C-A096-85D64391C3F7}" srcOrd="0" destOrd="0" presId="urn:microsoft.com/office/officeart/2005/8/layout/vList2"/>
    <dgm:cxn modelId="{51B97281-22EB-4F11-B24F-871BCD90AF55}" type="presParOf" srcId="{44787B66-0376-4EC3-AA12-898540786012}" destId="{2925DC87-4BDC-464C-A096-85D64391C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6D45A-96C0-4621-9BB2-1245FAAA6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B0766-4797-4331-899F-FA14E99E6B9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Test Coverage </a:t>
          </a:r>
          <a:endParaRPr lang="en-US" dirty="0"/>
        </a:p>
      </dgm:t>
    </dgm:pt>
    <dgm:pt modelId="{733D243B-2872-4447-9E65-6E562354EE31}" type="parTrans" cxnId="{A5ECA48D-AC1D-4569-8B0D-6B61BFE23454}">
      <dgm:prSet/>
      <dgm:spPr/>
      <dgm:t>
        <a:bodyPr/>
        <a:lstStyle/>
        <a:p>
          <a:endParaRPr lang="en-US"/>
        </a:p>
      </dgm:t>
    </dgm:pt>
    <dgm:pt modelId="{619CF3F5-CB73-465F-BB4D-CF87F9497B75}" type="sibTrans" cxnId="{A5ECA48D-AC1D-4569-8B0D-6B61BFE23454}">
      <dgm:prSet/>
      <dgm:spPr/>
      <dgm:t>
        <a:bodyPr/>
        <a:lstStyle/>
        <a:p>
          <a:endParaRPr lang="en-US"/>
        </a:p>
      </dgm:t>
    </dgm:pt>
    <dgm:pt modelId="{73E303B9-E472-4740-99C1-E42E218747A1}" type="pres">
      <dgm:prSet presAssocID="{3866D45A-96C0-4621-9BB2-1245FAAA6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DCDF0-1735-4A6C-8270-92F8FD2B4FCA}" type="pres">
      <dgm:prSet presAssocID="{42BB0766-4797-4331-899F-FA14E99E6B95}" presName="parentText" presStyleLbl="node1" presStyleIdx="0" presStyleCnt="1" custLinFactNeighborX="-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04DC2-7CCA-4169-AFAE-D3554039CFFC}" type="presOf" srcId="{42BB0766-4797-4331-899F-FA14E99E6B95}" destId="{65DDCDF0-1735-4A6C-8270-92F8FD2B4FCA}" srcOrd="0" destOrd="0" presId="urn:microsoft.com/office/officeart/2005/8/layout/vList2"/>
    <dgm:cxn modelId="{DF6437C1-B01A-46D8-B7B6-ACCD6610227F}" type="presOf" srcId="{3866D45A-96C0-4621-9BB2-1245FAAA6BB0}" destId="{73E303B9-E472-4740-99C1-E42E218747A1}" srcOrd="0" destOrd="0" presId="urn:microsoft.com/office/officeart/2005/8/layout/vList2"/>
    <dgm:cxn modelId="{A5ECA48D-AC1D-4569-8B0D-6B61BFE23454}" srcId="{3866D45A-96C0-4621-9BB2-1245FAAA6BB0}" destId="{42BB0766-4797-4331-899F-FA14E99E6B95}" srcOrd="0" destOrd="0" parTransId="{733D243B-2872-4447-9E65-6E562354EE31}" sibTransId="{619CF3F5-CB73-465F-BB4D-CF87F9497B75}"/>
    <dgm:cxn modelId="{CABC34F0-5FF0-4245-9358-9E40C828BAA9}" type="presParOf" srcId="{73E303B9-E472-4740-99C1-E42E218747A1}" destId="{65DDCDF0-1735-4A6C-8270-92F8FD2B4F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75F55F-E08F-45B3-B307-B41F61AFF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E701A-841E-4D61-B008-52EB4F6A2F6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Detected</a:t>
          </a:r>
          <a:endParaRPr lang="en-US" dirty="0"/>
        </a:p>
      </dgm:t>
    </dgm:pt>
    <dgm:pt modelId="{9A2483CB-7DBD-4A4E-B367-6305A6DFF96D}" type="parTrans" cxnId="{84086BED-760F-43FA-A8A0-2D20109AA363}">
      <dgm:prSet/>
      <dgm:spPr/>
      <dgm:t>
        <a:bodyPr/>
        <a:lstStyle/>
        <a:p>
          <a:endParaRPr lang="en-US"/>
        </a:p>
      </dgm:t>
    </dgm:pt>
    <dgm:pt modelId="{EEE893B7-8E62-4F82-9050-01F4729F9D81}" type="sibTrans" cxnId="{84086BED-760F-43FA-A8A0-2D20109AA363}">
      <dgm:prSet/>
      <dgm:spPr/>
      <dgm:t>
        <a:bodyPr/>
        <a:lstStyle/>
        <a:p>
          <a:endParaRPr lang="en-US"/>
        </a:p>
      </dgm:t>
    </dgm:pt>
    <dgm:pt modelId="{E82D013A-ACB1-44B7-B9EE-1EB8F0A81A4D}" type="pres">
      <dgm:prSet presAssocID="{8775F55F-E08F-45B3-B307-B41F61AFF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0E27E-C65D-4DEC-B38A-217C4D7AA3D9}" type="pres">
      <dgm:prSet presAssocID="{D18E701A-841E-4D61-B008-52EB4F6A2F6A}" presName="parentText" presStyleLbl="node1" presStyleIdx="0" presStyleCnt="1" custLinFactNeighborX="-1665" custLinFactNeighborY="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5B57A-702A-4C2B-9961-96C74E43ED4D}" type="presOf" srcId="{D18E701A-841E-4D61-B008-52EB4F6A2F6A}" destId="{9CC0E27E-C65D-4DEC-B38A-217C4D7AA3D9}" srcOrd="0" destOrd="0" presId="urn:microsoft.com/office/officeart/2005/8/layout/vList2"/>
    <dgm:cxn modelId="{84086BED-760F-43FA-A8A0-2D20109AA363}" srcId="{8775F55F-E08F-45B3-B307-B41F61AFF369}" destId="{D18E701A-841E-4D61-B008-52EB4F6A2F6A}" srcOrd="0" destOrd="0" parTransId="{9A2483CB-7DBD-4A4E-B367-6305A6DFF96D}" sibTransId="{EEE893B7-8E62-4F82-9050-01F4729F9D81}"/>
    <dgm:cxn modelId="{F8BA996F-85E0-4ECD-BE3F-ABB44DF2075E}" type="presOf" srcId="{8775F55F-E08F-45B3-B307-B41F61AFF369}" destId="{E82D013A-ACB1-44B7-B9EE-1EB8F0A81A4D}" srcOrd="0" destOrd="0" presId="urn:microsoft.com/office/officeart/2005/8/layout/vList2"/>
    <dgm:cxn modelId="{1EEF78E0-61E0-44C6-8B72-B95DE0462B10}" type="presParOf" srcId="{E82D013A-ACB1-44B7-B9EE-1EB8F0A81A4D}" destId="{9CC0E27E-C65D-4DEC-B38A-217C4D7AA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7E8B8E-8AB6-4771-90F0-82F50D2FE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54E86-3E86-46E5-BA95-59CA7892630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Testable Faults</a:t>
          </a:r>
          <a:endParaRPr lang="en-US" dirty="0"/>
        </a:p>
      </dgm:t>
    </dgm:pt>
    <dgm:pt modelId="{AFDDC7AE-3705-4319-B5E6-406331227043}" type="parTrans" cxnId="{18D91DB1-A042-45E8-88E4-3A34D2C6F67C}">
      <dgm:prSet/>
      <dgm:spPr/>
      <dgm:t>
        <a:bodyPr/>
        <a:lstStyle/>
        <a:p>
          <a:endParaRPr lang="en-US"/>
        </a:p>
      </dgm:t>
    </dgm:pt>
    <dgm:pt modelId="{6DD6E3C2-6A4F-48F6-8D4F-4810978190AD}" type="sibTrans" cxnId="{18D91DB1-A042-45E8-88E4-3A34D2C6F67C}">
      <dgm:prSet/>
      <dgm:spPr/>
      <dgm:t>
        <a:bodyPr/>
        <a:lstStyle/>
        <a:p>
          <a:endParaRPr lang="en-US"/>
        </a:p>
      </dgm:t>
    </dgm:pt>
    <dgm:pt modelId="{C0459351-F3B9-47D3-A0B0-F93D764D7D09}" type="pres">
      <dgm:prSet presAssocID="{E07E8B8E-8AB6-4771-90F0-82F50D2FE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86584-7624-4792-8DD4-F533F75E545B}" type="pres">
      <dgm:prSet presAssocID="{5BC54E86-3E86-46E5-BA95-59CA789263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4C90C-9C5E-4665-B74B-A910DDCA9C98}" type="presOf" srcId="{E07E8B8E-8AB6-4771-90F0-82F50D2FEC50}" destId="{C0459351-F3B9-47D3-A0B0-F93D764D7D09}" srcOrd="0" destOrd="0" presId="urn:microsoft.com/office/officeart/2005/8/layout/vList2"/>
    <dgm:cxn modelId="{18D91DB1-A042-45E8-88E4-3A34D2C6F67C}" srcId="{E07E8B8E-8AB6-4771-90F0-82F50D2FEC50}" destId="{5BC54E86-3E86-46E5-BA95-59CA78926308}" srcOrd="0" destOrd="0" parTransId="{AFDDC7AE-3705-4319-B5E6-406331227043}" sibTransId="{6DD6E3C2-6A4F-48F6-8D4F-4810978190AD}"/>
    <dgm:cxn modelId="{9F00229E-85CD-41E6-B131-F0A7BD681BF3}" type="presOf" srcId="{5BC54E86-3E86-46E5-BA95-59CA78926308}" destId="{C9D86584-7624-4792-8DD4-F533F75E545B}" srcOrd="0" destOrd="0" presId="urn:microsoft.com/office/officeart/2005/8/layout/vList2"/>
    <dgm:cxn modelId="{34D7658C-2881-4D24-841B-6490F815BF0D}" type="presParOf" srcId="{C0459351-F3B9-47D3-A0B0-F93D764D7D09}" destId="{C9D86584-7624-4792-8DD4-F533F75E5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13EF5F-5B4E-4F08-8F86-554B1A48D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FEEB-22BD-43B3-8748-72A7CAE6626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100</a:t>
          </a:r>
          <a:endParaRPr lang="en-US" dirty="0"/>
        </a:p>
      </dgm:t>
    </dgm:pt>
    <dgm:pt modelId="{5596117B-937F-434A-9D9A-AF5D6BC1C483}" type="parTrans" cxnId="{9F893A78-E577-47F4-A9A9-62F32EC91691}">
      <dgm:prSet/>
      <dgm:spPr/>
      <dgm:t>
        <a:bodyPr/>
        <a:lstStyle/>
        <a:p>
          <a:endParaRPr lang="en-US"/>
        </a:p>
      </dgm:t>
    </dgm:pt>
    <dgm:pt modelId="{1AC09422-8566-4588-8677-C20D6EDA243A}" type="sibTrans" cxnId="{9F893A78-E577-47F4-A9A9-62F32EC91691}">
      <dgm:prSet/>
      <dgm:spPr/>
      <dgm:t>
        <a:bodyPr/>
        <a:lstStyle/>
        <a:p>
          <a:endParaRPr lang="en-US"/>
        </a:p>
      </dgm:t>
    </dgm:pt>
    <dgm:pt modelId="{44787B66-0376-4EC3-AA12-898540786012}" type="pres">
      <dgm:prSet presAssocID="{3413EF5F-5B4E-4F08-8F86-554B1A48D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87-4BDC-464C-A096-85D64391C3F7}" type="pres">
      <dgm:prSet presAssocID="{69D2FEEB-22BD-43B3-8748-72A7CAE662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93A78-E577-47F4-A9A9-62F32EC91691}" srcId="{3413EF5F-5B4E-4F08-8F86-554B1A48D24F}" destId="{69D2FEEB-22BD-43B3-8748-72A7CAE6626E}" srcOrd="0" destOrd="0" parTransId="{5596117B-937F-434A-9D9A-AF5D6BC1C483}" sibTransId="{1AC09422-8566-4588-8677-C20D6EDA243A}"/>
    <dgm:cxn modelId="{F7F191FD-AB59-49FF-818E-861311E6A950}" type="presOf" srcId="{3413EF5F-5B4E-4F08-8F86-554B1A48D24F}" destId="{44787B66-0376-4EC3-AA12-898540786012}" srcOrd="0" destOrd="0" presId="urn:microsoft.com/office/officeart/2005/8/layout/vList2"/>
    <dgm:cxn modelId="{27AC11F7-E4DA-49BE-8AAA-5BBDC813A023}" type="presOf" srcId="{69D2FEEB-22BD-43B3-8748-72A7CAE6626E}" destId="{2925DC87-4BDC-464C-A096-85D64391C3F7}" srcOrd="0" destOrd="0" presId="urn:microsoft.com/office/officeart/2005/8/layout/vList2"/>
    <dgm:cxn modelId="{4A70BBEA-81D1-48AA-859A-DE8084471960}" type="presParOf" srcId="{44787B66-0376-4EC3-AA12-898540786012}" destId="{2925DC87-4BDC-464C-A096-85D64391C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CDF0-1735-4A6C-8270-92F8FD2B4FCA}">
      <dsp:nvSpPr>
        <dsp:cNvPr id="0" name=""/>
        <dsp:cNvSpPr/>
      </dsp:nvSpPr>
      <dsp:spPr>
        <a:xfrm>
          <a:off x="0" y="164533"/>
          <a:ext cx="1981200" cy="50193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Fault Coverage </a:t>
          </a:r>
          <a:endParaRPr lang="en-US" sz="2200" kern="1200" dirty="0"/>
        </a:p>
      </dsp:txBody>
      <dsp:txXfrm>
        <a:off x="24502" y="189035"/>
        <a:ext cx="1932196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E27E-C65D-4DEC-B38A-217C4D7AA3D9}">
      <dsp:nvSpPr>
        <dsp:cNvPr id="0" name=""/>
        <dsp:cNvSpPr/>
      </dsp:nvSpPr>
      <dsp:spPr>
        <a:xfrm>
          <a:off x="0" y="0"/>
          <a:ext cx="1706621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Faults Detected</a:t>
          </a:r>
          <a:endParaRPr lang="en-US" sz="1600" kern="1200" dirty="0"/>
        </a:p>
      </dsp:txBody>
      <dsp:txXfrm>
        <a:off x="17820" y="17820"/>
        <a:ext cx="1670981" cy="32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6584-7624-4792-8DD4-F533F75E545B}">
      <dsp:nvSpPr>
        <dsp:cNvPr id="0" name=""/>
        <dsp:cNvSpPr/>
      </dsp:nvSpPr>
      <dsp:spPr>
        <a:xfrm>
          <a:off x="0" y="13553"/>
          <a:ext cx="1643526" cy="34222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# Faults Modeled</a:t>
          </a:r>
          <a:endParaRPr lang="en-US" sz="1500" kern="1200" dirty="0"/>
        </a:p>
      </dsp:txBody>
      <dsp:txXfrm>
        <a:off x="16706" y="30259"/>
        <a:ext cx="1610114" cy="308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87-4BDC-464C-A096-85D64391C3F7}">
      <dsp:nvSpPr>
        <dsp:cNvPr id="0" name=""/>
        <dsp:cNvSpPr/>
      </dsp:nvSpPr>
      <dsp:spPr>
        <a:xfrm>
          <a:off x="0" y="2146"/>
          <a:ext cx="581185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</a:t>
          </a:r>
          <a:endParaRPr lang="en-US" sz="1600" kern="1200" dirty="0"/>
        </a:p>
      </dsp:txBody>
      <dsp:txXfrm>
        <a:off x="17820" y="19966"/>
        <a:ext cx="545545" cy="329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CDF0-1735-4A6C-8270-92F8FD2B4FCA}">
      <dsp:nvSpPr>
        <dsp:cNvPr id="0" name=""/>
        <dsp:cNvSpPr/>
      </dsp:nvSpPr>
      <dsp:spPr>
        <a:xfrm>
          <a:off x="0" y="153125"/>
          <a:ext cx="1981200" cy="52474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Test Coverage </a:t>
          </a:r>
          <a:endParaRPr lang="en-US" sz="2300" kern="1200" dirty="0"/>
        </a:p>
      </dsp:txBody>
      <dsp:txXfrm>
        <a:off x="25616" y="178741"/>
        <a:ext cx="1929968" cy="473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E27E-C65D-4DEC-B38A-217C4D7AA3D9}">
      <dsp:nvSpPr>
        <dsp:cNvPr id="0" name=""/>
        <dsp:cNvSpPr/>
      </dsp:nvSpPr>
      <dsp:spPr>
        <a:xfrm>
          <a:off x="0" y="4292"/>
          <a:ext cx="1706621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Faults Detected</a:t>
          </a:r>
          <a:endParaRPr lang="en-US" sz="1600" kern="1200" dirty="0"/>
        </a:p>
      </dsp:txBody>
      <dsp:txXfrm>
        <a:off x="17820" y="22112"/>
        <a:ext cx="1670981" cy="329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6584-7624-4792-8DD4-F533F75E545B}">
      <dsp:nvSpPr>
        <dsp:cNvPr id="0" name=""/>
        <dsp:cNvSpPr/>
      </dsp:nvSpPr>
      <dsp:spPr>
        <a:xfrm>
          <a:off x="0" y="2146"/>
          <a:ext cx="1643526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Testable Faults</a:t>
          </a:r>
          <a:endParaRPr lang="en-US" sz="1600" kern="1200" dirty="0"/>
        </a:p>
      </dsp:txBody>
      <dsp:txXfrm>
        <a:off x="17820" y="19966"/>
        <a:ext cx="1607886" cy="329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87-4BDC-464C-A096-85D64391C3F7}">
      <dsp:nvSpPr>
        <dsp:cNvPr id="0" name=""/>
        <dsp:cNvSpPr/>
      </dsp:nvSpPr>
      <dsp:spPr>
        <a:xfrm>
          <a:off x="0" y="2146"/>
          <a:ext cx="581185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</a:t>
          </a:r>
          <a:endParaRPr lang="en-US" sz="1600" kern="1200" dirty="0"/>
        </a:p>
      </dsp:txBody>
      <dsp:txXfrm>
        <a:off x="17820" y="19966"/>
        <a:ext cx="545545" cy="32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971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30A39E-A9F4-4D13-8BE5-F911DE28BE1E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13E5CD5-848D-438C-A0B9-9C2BB37B5341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0B29-0563-4D8C-BD7D-843AA8CD98CC}" type="datetime1">
              <a:rPr lang="en-US" smtClean="0"/>
              <a:t>7/26/2018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58E-54AB-4FB2-8523-C05E99ECE2C1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23106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C19504-DC1E-4201-AE6B-38A46F88909C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F945F7B-36F8-41ED-9E94-8419EAD638C5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E3BB-5A24-4D57-8F3E-39830AA76066}" type="datetime1">
              <a:rPr lang="en-US" smtClean="0"/>
              <a:t>7/26/2018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88037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18B31-DA76-4E85-9BC3-3ED7F2F37B6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4E5-D20F-499B-A006-B28C4324B520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1C2EF-B0DA-4121-9811-184E33B58253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729B-B268-46BE-9EF2-AF931EAD96E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73750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CB8FFE-F1DE-414B-8B3E-79206CDE8AD6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" y="6172200"/>
            <a:ext cx="12188980" cy="68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80" cy="6858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9D4EA4B-D18D-4097-90E4-05140BE6FF1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50" r:id="rId3"/>
    <p:sldLayoutId id="2147483652" r:id="rId4"/>
    <p:sldLayoutId id="2147483656" r:id="rId5"/>
    <p:sldLayoutId id="214748364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F746AF9-3B5C-40BC-B466-C1988E9212F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61" r:id="rId4"/>
    <p:sldLayoutId id="2147483662" r:id="rId5"/>
    <p:sldLayoutId id="214748366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1C115AF2-EBDD-4AD0-BF5D-4A4A84DFE11E}" type="datetime1">
              <a:rPr lang="en-US" smtClean="0"/>
              <a:t>7/26/2018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67" r:id="rId4"/>
    <p:sldLayoutId id="2147483668" r:id="rId5"/>
    <p:sldLayoutId id="214748366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tmp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/>
              <a:t>Design for </a:t>
            </a:r>
            <a:r>
              <a:rPr lang="fr-FR" sz="6600" dirty="0" err="1" smtClean="0"/>
              <a:t>Testability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Scan - ATPG </a:t>
            </a:r>
          </a:p>
          <a:p>
            <a:r>
              <a:rPr lang="fr-FR" dirty="0" smtClean="0"/>
              <a:t>Patrice </a:t>
            </a:r>
            <a:r>
              <a:rPr lang="fr-FR" dirty="0" err="1" smtClean="0"/>
              <a:t>Delpy</a:t>
            </a:r>
            <a:r>
              <a:rPr lang="fr-FR" dirty="0" smtClean="0"/>
              <a:t> – 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illustrations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09" y="2152991"/>
            <a:ext cx="2505425" cy="18004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lum bright="1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4" y="2124667"/>
            <a:ext cx="2254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SITE7XS1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 bwMode="auto">
          <a:xfrm>
            <a:off x="558346" y="2253145"/>
            <a:ext cx="2356048" cy="13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3" y="2253145"/>
            <a:ext cx="248637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Importance </a:t>
            </a:r>
            <a:r>
              <a:rPr lang="fr-FR" dirty="0"/>
              <a:t>of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Yield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chip </a:t>
            </a:r>
            <a:r>
              <a:rPr lang="fr-FR" dirty="0" err="1" smtClean="0"/>
              <a:t>is</a:t>
            </a:r>
            <a:r>
              <a:rPr lang="fr-FR" dirty="0" smtClean="0"/>
              <a:t> &lt; 100%  , no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 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testing is to detect whether something went wrong </a:t>
            </a:r>
          </a:p>
          <a:p>
            <a:r>
              <a:rPr lang="en-US" dirty="0" smtClean="0"/>
              <a:t>Effectiveness </a:t>
            </a:r>
            <a:r>
              <a:rPr lang="en-US" dirty="0"/>
              <a:t>of testing is most important for quality products </a:t>
            </a:r>
          </a:p>
          <a:p>
            <a:endParaRPr lang="en-US" dirty="0" smtClean="0"/>
          </a:p>
          <a:p>
            <a:r>
              <a:rPr lang="en-US" dirty="0" smtClean="0"/>
              <a:t>Today, test cost as more 60%  </a:t>
            </a:r>
            <a:r>
              <a:rPr lang="en-US" dirty="0"/>
              <a:t>of the total manufacturing </a:t>
            </a:r>
            <a:r>
              <a:rPr lang="en-US" dirty="0" smtClean="0"/>
              <a:t>cost</a:t>
            </a:r>
            <a:endParaRPr lang="en-US" dirty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36" y="4260167"/>
            <a:ext cx="5944430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Motivation 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598" y="5462017"/>
            <a:ext cx="545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Intel bug </a:t>
            </a:r>
            <a:r>
              <a:rPr lang="fr-FR" dirty="0" smtClean="0">
                <a:solidFill>
                  <a:schemeClr val="accent1"/>
                </a:solidFill>
              </a:rPr>
              <a:t>(1994): 1M </a:t>
            </a:r>
            <a:r>
              <a:rPr lang="fr-FR" dirty="0" err="1" smtClean="0">
                <a:solidFill>
                  <a:schemeClr val="accent1"/>
                </a:solidFill>
              </a:rPr>
              <a:t>units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shipped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recall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cost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$450M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26" y="1575131"/>
            <a:ext cx="6219795" cy="35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88533" y="775430"/>
            <a:ext cx="5438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Identify a defective component as soon as </a:t>
            </a:r>
            <a:r>
              <a:rPr lang="en-US" dirty="0" smtClean="0">
                <a:solidFill>
                  <a:schemeClr val="accent1"/>
                </a:solidFill>
              </a:rPr>
              <a:t>possible,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before it is distributed, assembly in board and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integrated in system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If it’s doesn’t detected, the costs and penalty are very 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importants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3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Quality and economy are two major benefits of </a:t>
            </a:r>
            <a:r>
              <a:rPr lang="en-US" dirty="0" smtClean="0"/>
              <a:t>testing, these </a:t>
            </a:r>
            <a:r>
              <a:rPr lang="en-US" dirty="0"/>
              <a:t>two attributes are greatly dependent and can not be defined without the other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means satisfying the user’s needs at a minimum cost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dirty="0"/>
              <a:t>weed out all bad </a:t>
            </a:r>
            <a:r>
              <a:rPr lang="en-US" dirty="0" smtClean="0"/>
              <a:t>products </a:t>
            </a:r>
            <a:r>
              <a:rPr lang="en-US" dirty="0"/>
              <a:t>before </a:t>
            </a:r>
            <a:r>
              <a:rPr lang="en-US" dirty="0" err="1" smtClean="0"/>
              <a:t>delevery</a:t>
            </a:r>
            <a:r>
              <a:rPr lang="en-US" dirty="0" smtClean="0"/>
              <a:t> to customers 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Understanding the </a:t>
            </a:r>
            <a:r>
              <a:rPr lang="en-US" b="1" dirty="0">
                <a:solidFill>
                  <a:schemeClr val="tx2"/>
                </a:solidFill>
              </a:rPr>
              <a:t>principles of manufacturing and test is essential for </a:t>
            </a:r>
            <a:r>
              <a:rPr lang="en-US" b="1" dirty="0" smtClean="0">
                <a:solidFill>
                  <a:schemeClr val="tx2"/>
                </a:solidFill>
              </a:rPr>
              <a:t>design a quality product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esters</a:t>
            </a:r>
            <a:r>
              <a:rPr lang="fr-FR" dirty="0" smtClean="0"/>
              <a:t> (ATE)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Time </a:t>
            </a:r>
            <a:r>
              <a:rPr lang="fr-FR" dirty="0" err="1" smtClean="0"/>
              <a:t>is</a:t>
            </a:r>
            <a:r>
              <a:rPr lang="fr-FR" dirty="0" smtClean="0"/>
              <a:t> money</a:t>
            </a:r>
          </a:p>
          <a:p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err="1" smtClean="0"/>
              <a:t>Minimize</a:t>
            </a:r>
            <a:r>
              <a:rPr lang="fr-FR" dirty="0" smtClean="0"/>
              <a:t> time on tester</a:t>
            </a:r>
          </a:p>
          <a:p>
            <a:pPr marL="457200" indent="-457200">
              <a:buFontTx/>
              <a:buChar char="-"/>
            </a:pP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of test, </a:t>
            </a:r>
            <a:r>
              <a:rPr lang="en-US" dirty="0"/>
              <a:t>choose the most appropriate tests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3" y="1241384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important concept are </a:t>
            </a:r>
            <a:r>
              <a:rPr lang="fr-FR" dirty="0" err="1" smtClean="0"/>
              <a:t>higlhy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woth</a:t>
            </a:r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en-US" dirty="0"/>
              <a:t>• </a:t>
            </a:r>
            <a:r>
              <a:rPr lang="fr-FR" dirty="0" err="1" smtClean="0"/>
              <a:t>Controllability</a:t>
            </a:r>
            <a:r>
              <a:rPr lang="fr-FR" dirty="0" smtClean="0"/>
              <a:t> : </a:t>
            </a:r>
            <a:r>
              <a:rPr lang="en-US" dirty="0"/>
              <a:t>ease of observing a node by watching external output pins of the chip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• </a:t>
            </a:r>
            <a:r>
              <a:rPr lang="fr-FR" dirty="0" err="1" smtClean="0"/>
              <a:t>Observability</a:t>
            </a:r>
            <a:r>
              <a:rPr lang="fr-FR" dirty="0" smtClean="0"/>
              <a:t> : </a:t>
            </a:r>
            <a:r>
              <a:rPr lang="en-US" dirty="0"/>
              <a:t>ease of forcing a node to 0 or 1 by driving input pins of the </a:t>
            </a:r>
            <a:r>
              <a:rPr lang="en-US" dirty="0" smtClean="0"/>
              <a:t>chip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7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Focus to digital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Aim</a:t>
            </a:r>
            <a:r>
              <a:rPr lang="fr-FR" dirty="0" smtClean="0"/>
              <a:t>: observe and control </a:t>
            </a:r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stucture</a:t>
            </a:r>
            <a:endParaRPr lang="fr-FR" dirty="0" smtClean="0"/>
          </a:p>
          <a:p>
            <a:endParaRPr lang="fr-FR" dirty="0"/>
          </a:p>
          <a:p>
            <a:r>
              <a:rPr lang="en-US" dirty="0">
                <a:solidFill>
                  <a:schemeClr val="accent6"/>
                </a:solidFill>
              </a:rPr>
              <a:t>Combinational logic is usually easy to observe and control 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It’s difficult </a:t>
            </a:r>
            <a:r>
              <a:rPr lang="en-US" dirty="0"/>
              <a:t>to test sequential circuit behave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fr-FR" dirty="0" err="1" smtClean="0"/>
              <a:t>Idea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en-US" dirty="0" smtClean="0"/>
              <a:t>Modify sequential </a:t>
            </a:r>
            <a:r>
              <a:rPr lang="en-US" dirty="0" err="1" smtClean="0"/>
              <a:t>circuitery</a:t>
            </a:r>
            <a:r>
              <a:rPr lang="en-US" dirty="0" smtClean="0"/>
              <a:t> of the design 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This technique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scan design and </a:t>
            </a:r>
            <a:r>
              <a:rPr lang="fr-FR" dirty="0" err="1" smtClean="0"/>
              <a:t>is</a:t>
            </a:r>
            <a:r>
              <a:rPr lang="fr-FR" dirty="0" smtClean="0"/>
              <a:t> a part of the </a:t>
            </a:r>
            <a:r>
              <a:rPr lang="fr-FR" b="1" dirty="0" smtClean="0"/>
              <a:t>DFT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</a:t>
            </a:r>
            <a:r>
              <a:rPr lang="fr-FR" dirty="0" err="1" smtClean="0"/>
              <a:t>implementation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1" y="1241425"/>
            <a:ext cx="615474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1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5400" dirty="0" err="1" smtClean="0"/>
              <a:t>Fault</a:t>
            </a:r>
            <a:r>
              <a:rPr lang="fr-FR" sz="5400" dirty="0" smtClean="0"/>
              <a:t> </a:t>
            </a:r>
            <a:r>
              <a:rPr lang="fr-FR" sz="5400" dirty="0" err="1" smtClean="0"/>
              <a:t>models</a:t>
            </a:r>
            <a:endParaRPr lang="fr-FR" sz="5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Terminology: Defect</a:t>
            </a:r>
            <a:r>
              <a:rPr lang="en-US" dirty="0"/>
              <a:t>, Fault, and </a:t>
            </a:r>
            <a:r>
              <a:rPr lang="en-US" dirty="0" smtClean="0"/>
              <a:t>Error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5200"/>
            <a:ext cx="10515600" cy="4927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Defect :</a:t>
            </a:r>
            <a:r>
              <a:rPr lang="en-US" b="1" dirty="0" smtClean="0"/>
              <a:t> </a:t>
            </a:r>
          </a:p>
          <a:p>
            <a:r>
              <a:rPr lang="en-US" dirty="0" smtClean="0"/>
              <a:t>- A </a:t>
            </a:r>
            <a:r>
              <a:rPr lang="en-US" dirty="0"/>
              <a:t>defect is the unintended difference between the implemented hardware and its intended design  </a:t>
            </a:r>
            <a:endParaRPr lang="en-US" dirty="0" smtClean="0"/>
          </a:p>
          <a:p>
            <a:r>
              <a:rPr lang="en-US" b="1" u="sng" dirty="0" smtClean="0"/>
              <a:t>Fault :</a:t>
            </a:r>
          </a:p>
          <a:p>
            <a:r>
              <a:rPr lang="en-US" dirty="0" smtClean="0"/>
              <a:t>- A </a:t>
            </a:r>
            <a:r>
              <a:rPr lang="en-US" dirty="0"/>
              <a:t>representation of a defect at the abstracted function level  </a:t>
            </a:r>
            <a:endParaRPr lang="en-US" dirty="0" smtClean="0"/>
          </a:p>
          <a:p>
            <a:r>
              <a:rPr lang="en-US" b="1" u="sng" dirty="0" smtClean="0"/>
              <a:t>Error :</a:t>
            </a:r>
            <a:r>
              <a:rPr lang="en-US" b="1" dirty="0" smtClean="0"/>
              <a:t> </a:t>
            </a:r>
            <a:r>
              <a:rPr lang="en-US" dirty="0"/>
              <a:t> </a:t>
            </a:r>
            <a:endParaRPr lang="en-US" dirty="0" smtClean="0"/>
          </a:p>
          <a:p>
            <a:r>
              <a:rPr lang="en-US" dirty="0" smtClean="0"/>
              <a:t>- A </a:t>
            </a:r>
            <a:r>
              <a:rPr lang="en-US" dirty="0"/>
              <a:t>wrong output signal produced by a defective </a:t>
            </a:r>
            <a:r>
              <a:rPr lang="en-US" dirty="0" smtClean="0"/>
              <a:t>system 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error is caused by a Fault or a design error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Defect </a:t>
            </a:r>
            <a:r>
              <a:rPr lang="en-US" dirty="0"/>
              <a:t>--&gt; Fault ---&gt; Error ---&gt;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5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Inroduction</a:t>
            </a:r>
            <a:r>
              <a:rPr lang="fr-F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</a:t>
            </a:r>
            <a:r>
              <a:rPr lang="en-US" dirty="0" smtClean="0"/>
              <a:t>document  </a:t>
            </a:r>
            <a:r>
              <a:rPr lang="en-US" dirty="0"/>
              <a:t>is to present the role of the test in the development cycle of a product.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General concept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Implementation</a:t>
            </a:r>
            <a:r>
              <a:rPr lang="fr-FR" dirty="0" smtClean="0"/>
              <a:t> in digital flow </a:t>
            </a:r>
            <a:r>
              <a:rPr lang="fr-FR" dirty="0" err="1" smtClean="0"/>
              <a:t>with</a:t>
            </a:r>
            <a:r>
              <a:rPr lang="fr-FR" dirty="0" smtClean="0"/>
              <a:t> ATPG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Terminology: Defect, Fault, and Error </a:t>
            </a:r>
            <a:r>
              <a:rPr lang="en-US" dirty="0" smtClean="0"/>
              <a:t>(2)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85" y="2774066"/>
            <a:ext cx="8811855" cy="12860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72" y="1582210"/>
            <a:ext cx="5258563" cy="9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660400"/>
            <a:ext cx="10515600" cy="53975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fault</a:t>
            </a:r>
            <a:r>
              <a:rPr lang="fr-FR" dirty="0" smtClean="0"/>
              <a:t> model </a:t>
            </a:r>
            <a:r>
              <a:rPr lang="fr-FR" dirty="0" err="1" smtClean="0"/>
              <a:t>is</a:t>
            </a:r>
            <a:r>
              <a:rPr lang="fr-FR" dirty="0" smtClean="0"/>
              <a:t> a descriptions or </a:t>
            </a:r>
            <a:r>
              <a:rPr lang="fr-FR" dirty="0" err="1" smtClean="0"/>
              <a:t>assumptions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describe</a:t>
            </a:r>
            <a:r>
              <a:rPr lang="fr-FR" dirty="0" smtClean="0"/>
              <a:t> the </a:t>
            </a:r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(</a:t>
            </a:r>
            <a:r>
              <a:rPr lang="fr-FR" dirty="0" err="1" smtClean="0"/>
              <a:t>reaction</a:t>
            </a:r>
            <a:r>
              <a:rPr lang="fr-FR" dirty="0" smtClean="0"/>
              <a:t>) </a:t>
            </a:r>
            <a:r>
              <a:rPr lang="fr-FR" dirty="0" err="1" smtClean="0"/>
              <a:t>that</a:t>
            </a:r>
            <a:r>
              <a:rPr lang="fr-FR" dirty="0" smtClean="0"/>
              <a:t> a digital circuit has to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Advantages 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Complexity</a:t>
            </a:r>
            <a:r>
              <a:rPr lang="fr-FR" dirty="0" smtClean="0"/>
              <a:t> of test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: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are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by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 err="1"/>
              <a:t>independant</a:t>
            </a:r>
            <a:r>
              <a:rPr lang="en-US" dirty="0"/>
              <a:t>. </a:t>
            </a:r>
          </a:p>
          <a:p>
            <a:r>
              <a:rPr lang="en-US" dirty="0" smtClean="0"/>
              <a:t>• Disadvantages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 </a:t>
            </a:r>
            <a:r>
              <a:rPr lang="en-US" dirty="0"/>
              <a:t>to identify certain process specific </a:t>
            </a:r>
            <a:r>
              <a:rPr lang="en-US" dirty="0" smtClean="0"/>
              <a:t>faults like floating gates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Detects </a:t>
            </a:r>
            <a:r>
              <a:rPr lang="en-US" dirty="0"/>
              <a:t>static faults only.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8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72359"/>
            <a:ext cx="10515600" cy="4720363"/>
          </a:xfrm>
        </p:spPr>
        <p:txBody>
          <a:bodyPr>
            <a:normAutofit/>
          </a:bodyPr>
          <a:lstStyle/>
          <a:p>
            <a:r>
              <a:rPr lang="en-US" altLang="en-US" dirty="0"/>
              <a:t>Fault models considered in this </a:t>
            </a:r>
            <a:r>
              <a:rPr lang="en-US" altLang="en-US" dirty="0" smtClean="0"/>
              <a:t>document: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Stuck-at </a:t>
            </a:r>
            <a:r>
              <a:rPr lang="en-US" altLang="en-US" dirty="0" smtClean="0"/>
              <a:t>fault (gate level)</a:t>
            </a:r>
            <a:endParaRPr lang="en-US" altLang="en-US" dirty="0"/>
          </a:p>
          <a:p>
            <a:pPr lvl="1"/>
            <a:r>
              <a:rPr lang="en-US" altLang="en-US" dirty="0"/>
              <a:t>Bridging fault</a:t>
            </a:r>
          </a:p>
          <a:p>
            <a:pPr lvl="1"/>
            <a:r>
              <a:rPr lang="en-US" altLang="en-US" dirty="0"/>
              <a:t>Path-delay </a:t>
            </a:r>
            <a:r>
              <a:rPr lang="en-US" altLang="en-US" dirty="0" smtClean="0"/>
              <a:t>/ Transition </a:t>
            </a:r>
            <a:r>
              <a:rPr lang="en-US" altLang="en-US" dirty="0"/>
              <a:t>fault</a:t>
            </a:r>
          </a:p>
          <a:p>
            <a:pPr lvl="1"/>
            <a:r>
              <a:rPr lang="en-US" altLang="en-US" dirty="0" smtClean="0"/>
              <a:t>IDDQ fault</a:t>
            </a:r>
          </a:p>
          <a:p>
            <a:pPr lvl="1"/>
            <a:endParaRPr lang="fr-FR" altLang="en-US" dirty="0"/>
          </a:p>
          <a:p>
            <a:r>
              <a:rPr lang="en-US" dirty="0"/>
              <a:t>A delay or transition fault alters the signal propagation delay</a:t>
            </a:r>
          </a:p>
          <a:p>
            <a:r>
              <a:rPr lang="en-US" dirty="0"/>
              <a:t>along the faulty line </a:t>
            </a:r>
            <a:r>
              <a:rPr lang="en-US" dirty="0" smtClean="0"/>
              <a:t>As </a:t>
            </a:r>
            <a:r>
              <a:rPr lang="en-US" dirty="0"/>
              <a:t>a result, signals can arrive at the outputs of</a:t>
            </a:r>
          </a:p>
          <a:p>
            <a:r>
              <a:rPr lang="en-US" dirty="0"/>
              <a:t>the circuit before or after the time expected.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36197" y="1625775"/>
            <a:ext cx="3560525" cy="1588532"/>
            <a:chOff x="3140347" y="3964424"/>
            <a:chExt cx="4915555" cy="2055376"/>
          </a:xfrm>
        </p:grpSpPr>
        <p:sp>
          <p:nvSpPr>
            <p:cNvPr id="7" name="Isosceles Triangle 6"/>
            <p:cNvSpPr>
              <a:spLocks noChangeAspect="1"/>
            </p:cNvSpPr>
            <p:nvPr/>
          </p:nvSpPr>
          <p:spPr>
            <a:xfrm>
              <a:off x="3810000" y="4038600"/>
              <a:ext cx="2209800" cy="1981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>
              <a:off x="4533900" y="4047417"/>
              <a:ext cx="762000" cy="6858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>
              <a:spLocks noChangeAspect="1"/>
            </p:cNvSpPr>
            <p:nvPr/>
          </p:nvSpPr>
          <p:spPr>
            <a:xfrm>
              <a:off x="4677156" y="4063244"/>
              <a:ext cx="475488" cy="407561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505200" y="4038600"/>
              <a:ext cx="0" cy="198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667001" y="4544212"/>
              <a:ext cx="1371600" cy="42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Faults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715000" y="5442466"/>
              <a:ext cx="1066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81800" y="5257799"/>
              <a:ext cx="1049697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Stuckat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029200" y="4149090"/>
              <a:ext cx="1752600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81800" y="4844534"/>
              <a:ext cx="1274102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Transition</a:t>
              </a:r>
              <a:endParaRPr lang="en-US" sz="1400" dirty="0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800600" y="4038600"/>
              <a:ext cx="228600" cy="22842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/>
            <p:nvPr/>
          </p:nvCxnSpPr>
          <p:spPr>
            <a:xfrm rot="10800000">
              <a:off x="5257800" y="4572000"/>
              <a:ext cx="1524000" cy="457200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>
              <a:off x="5135880" y="4364477"/>
              <a:ext cx="1645920" cy="283727"/>
            </a:xfrm>
            <a:prstGeom prst="bentConnector3">
              <a:avLst>
                <a:gd name="adj1" fmla="val 26157"/>
              </a:avLst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81800" y="4431268"/>
              <a:ext cx="792718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IDDQ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3" y="3964424"/>
              <a:ext cx="989680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Bridge 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81423" y="3329031"/>
            <a:ext cx="215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model :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Inputs and outputs can either be “stuck-at” a high (</a:t>
            </a:r>
            <a:r>
              <a:rPr lang="en-US" altLang="en-US" dirty="0" err="1"/>
              <a:t>Vdd</a:t>
            </a:r>
            <a:r>
              <a:rPr lang="en-US" altLang="en-US" dirty="0"/>
              <a:t>) or low (Ground)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65219"/>
              </p:ext>
            </p:extLst>
          </p:nvPr>
        </p:nvGraphicFramePr>
        <p:xfrm>
          <a:off x="6516688" y="2754313"/>
          <a:ext cx="3379787" cy="3127248"/>
        </p:xfrm>
        <a:graphic>
          <a:graphicData uri="http://schemas.openxmlformats.org/drawingml/2006/table">
            <a:tbl>
              <a:tblPr/>
              <a:tblGrid>
                <a:gridCol w="766762"/>
                <a:gridCol w="495300"/>
                <a:gridCol w="419100"/>
                <a:gridCol w="514350"/>
                <a:gridCol w="1184275"/>
              </a:tblGrid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SA0 (#5)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45826"/>
              </p:ext>
            </p:extLst>
          </p:nvPr>
        </p:nvGraphicFramePr>
        <p:xfrm>
          <a:off x="1450340" y="3123883"/>
          <a:ext cx="4191000" cy="2751583"/>
        </p:xfrm>
        <a:graphic>
          <a:graphicData uri="http://schemas.openxmlformats.org/drawingml/2006/table">
            <a:tbl>
              <a:tblPr/>
              <a:tblGrid>
                <a:gridCol w="942975"/>
                <a:gridCol w="3248025"/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Vdd):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Gnd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79888" y="1867853"/>
            <a:ext cx="2038350" cy="690562"/>
            <a:chOff x="1076" y="2430"/>
            <a:chExt cx="1284" cy="435"/>
          </a:xfrm>
        </p:grpSpPr>
        <p:sp>
          <p:nvSpPr>
            <p:cNvPr id="12" name="Line 72"/>
            <p:cNvSpPr>
              <a:spLocks noChangeShapeType="1"/>
            </p:cNvSpPr>
            <p:nvPr/>
          </p:nvSpPr>
          <p:spPr bwMode="auto">
            <a:xfrm>
              <a:off x="1080" y="2544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3"/>
            <p:cNvSpPr>
              <a:spLocks noChangeShapeType="1"/>
            </p:cNvSpPr>
            <p:nvPr/>
          </p:nvSpPr>
          <p:spPr bwMode="auto">
            <a:xfrm>
              <a:off x="1076" y="2768"/>
              <a:ext cx="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4"/>
            <p:cNvSpPr>
              <a:spLocks noChangeShapeType="1"/>
            </p:cNvSpPr>
            <p:nvPr/>
          </p:nvSpPr>
          <p:spPr bwMode="auto">
            <a:xfrm>
              <a:off x="1480" y="243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1480" y="2864"/>
              <a:ext cx="3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>
              <a:off x="1484" y="2432"/>
              <a:ext cx="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77"/>
            <p:cNvSpPr>
              <a:spLocks noChangeArrowheads="1"/>
            </p:cNvSpPr>
            <p:nvPr/>
          </p:nvSpPr>
          <p:spPr bwMode="auto">
            <a:xfrm>
              <a:off x="1557" y="2430"/>
              <a:ext cx="447" cy="43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1485" y="2439"/>
              <a:ext cx="291" cy="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auto">
            <a:xfrm>
              <a:off x="2009" y="2649"/>
              <a:ext cx="3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3632200" y="1886903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B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6334125" y="1807528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0253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Stuck</a:t>
            </a:r>
            <a:r>
              <a:rPr lang="fr-FR" dirty="0" smtClean="0"/>
              <a:t> at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Permanent or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fr-FR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short</a:t>
            </a:r>
            <a:r>
              <a:rPr lang="en-US" dirty="0"/>
              <a:t> is formed by connecting points not intended to be connected</a:t>
            </a:r>
            <a:r>
              <a:rPr lang="en-US" dirty="0" smtClean="0"/>
              <a:t>; </a:t>
            </a:r>
            <a:r>
              <a:rPr lang="fr-FR" dirty="0"/>
              <a:t>signal </a:t>
            </a:r>
            <a:r>
              <a:rPr lang="fr-FR" dirty="0" err="1"/>
              <a:t>stuck</a:t>
            </a:r>
            <a:r>
              <a:rPr lang="fr-FR" dirty="0"/>
              <a:t> to VDD or GND</a:t>
            </a:r>
          </a:p>
          <a:p>
            <a:r>
              <a:rPr lang="en-US" dirty="0" smtClean="0"/>
              <a:t>a </a:t>
            </a:r>
            <a:r>
              <a:rPr lang="en-US" b="1" dirty="0"/>
              <a:t>open</a:t>
            </a:r>
            <a:r>
              <a:rPr lang="en-US" dirty="0"/>
              <a:t> results from the breaking of a connection</a:t>
            </a:r>
            <a:r>
              <a:rPr lang="en-US" dirty="0" smtClean="0"/>
              <a:t>.</a:t>
            </a:r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bridging fault model tests for resistive shorts </a:t>
            </a:r>
            <a:r>
              <a:rPr lang="en-US" dirty="0" smtClean="0"/>
              <a:t>between </a:t>
            </a:r>
            <a:r>
              <a:rPr lang="en-US" dirty="0"/>
              <a:t>two normally unconnected </a:t>
            </a:r>
            <a:r>
              <a:rPr lang="en-US" dirty="0" smtClean="0"/>
              <a:t>in wires, which </a:t>
            </a:r>
            <a:r>
              <a:rPr lang="en-US" dirty="0"/>
              <a:t>could be caused by a piece of metal from the sputtering process</a:t>
            </a:r>
          </a:p>
          <a:p>
            <a:endParaRPr lang="fr-FR" dirty="0" smtClean="0"/>
          </a:p>
          <a:p>
            <a:r>
              <a:rPr lang="en-US" dirty="0"/>
              <a:t>Bridging faults can be </a:t>
            </a:r>
            <a:r>
              <a:rPr lang="en-US" dirty="0" smtClean="0"/>
              <a:t>intra-layer and inter-layer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" y="3519972"/>
            <a:ext cx="4812382" cy="22399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7" y="4042472"/>
            <a:ext cx="5126933" cy="11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 :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9030"/>
            <a:ext cx="10515600" cy="4663692"/>
          </a:xfrm>
        </p:spPr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or more adjacent </a:t>
            </a:r>
            <a:r>
              <a:rPr lang="fr-FR" dirty="0" err="1" smtClean="0"/>
              <a:t>wire</a:t>
            </a:r>
            <a:r>
              <a:rPr lang="fr-FR" dirty="0" smtClean="0"/>
              <a:t> are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0" y="1898493"/>
            <a:ext cx="2381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725" y="2990473"/>
            <a:ext cx="181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High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of </a:t>
            </a:r>
            <a:r>
              <a:rPr lang="fr-FR" dirty="0" err="1" smtClean="0">
                <a:solidFill>
                  <a:schemeClr val="accent1"/>
                </a:solidFill>
              </a:rPr>
              <a:t>bridging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faults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2700" y="2646205"/>
            <a:ext cx="32385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77925" y="3722530"/>
            <a:ext cx="3429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1299" y="1790700"/>
            <a:ext cx="5410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EDA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extract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capacitive coupling based bridge </a:t>
            </a:r>
            <a:r>
              <a:rPr lang="en-US" dirty="0" smtClean="0">
                <a:solidFill>
                  <a:schemeClr val="accent1"/>
                </a:solidFill>
              </a:rPr>
              <a:t>pairs from physical design (</a:t>
            </a:r>
            <a:r>
              <a:rPr lang="en-US" dirty="0" err="1" smtClean="0">
                <a:solidFill>
                  <a:schemeClr val="accent1"/>
                </a:solidFill>
              </a:rPr>
              <a:t>frindge</a:t>
            </a:r>
            <a:r>
              <a:rPr lang="en-US" dirty="0" smtClean="0">
                <a:solidFill>
                  <a:schemeClr val="accent1"/>
                </a:solidFill>
              </a:rPr>
              <a:t> capacitance)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capacitance </a:t>
            </a:r>
            <a:r>
              <a:rPr lang="fr-FR" dirty="0" err="1" smtClean="0">
                <a:solidFill>
                  <a:schemeClr val="accent1"/>
                </a:solidFill>
              </a:rPr>
              <a:t>indicating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of bridge </a:t>
            </a:r>
            <a:r>
              <a:rPr lang="fr-FR" dirty="0" err="1" smtClean="0">
                <a:solidFill>
                  <a:schemeClr val="accent1"/>
                </a:solidFill>
              </a:rPr>
              <a:t>occurence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Onsemi</a:t>
            </a:r>
            <a:r>
              <a:rPr lang="fr-FR" dirty="0" smtClean="0">
                <a:solidFill>
                  <a:schemeClr val="accent1"/>
                </a:solidFill>
              </a:rPr>
              <a:t>  script </a:t>
            </a:r>
            <a:r>
              <a:rPr lang="fr-FR" dirty="0" err="1" smtClean="0">
                <a:solidFill>
                  <a:schemeClr val="accent1"/>
                </a:solidFill>
              </a:rPr>
              <a:t>analyze</a:t>
            </a:r>
            <a:r>
              <a:rPr lang="fr-FR" dirty="0" smtClean="0">
                <a:solidFill>
                  <a:schemeClr val="accent1"/>
                </a:solidFill>
              </a:rPr>
              <a:t> output </a:t>
            </a:r>
            <a:r>
              <a:rPr lang="fr-FR" dirty="0" err="1" smtClean="0">
                <a:solidFill>
                  <a:schemeClr val="accent1"/>
                </a:solidFill>
              </a:rPr>
              <a:t>database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identifiy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potential</a:t>
            </a:r>
            <a:r>
              <a:rPr lang="fr-FR" dirty="0" smtClean="0">
                <a:solidFill>
                  <a:schemeClr val="accent1"/>
                </a:solidFill>
              </a:rPr>
              <a:t> bridge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designer can filter the results to select or ignore nodes that are </a:t>
            </a:r>
            <a:r>
              <a:rPr lang="en-US" dirty="0" err="1" smtClean="0">
                <a:solidFill>
                  <a:schemeClr val="accent1"/>
                </a:solidFill>
              </a:rPr>
              <a:t>suceptible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create 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bridge.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The new </a:t>
            </a:r>
            <a:r>
              <a:rPr lang="fr-FR" dirty="0" err="1" smtClean="0">
                <a:solidFill>
                  <a:schemeClr val="accent1"/>
                </a:solidFill>
              </a:rPr>
              <a:t>netlist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is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given</a:t>
            </a:r>
            <a:r>
              <a:rPr lang="fr-FR" dirty="0" smtClean="0">
                <a:solidFill>
                  <a:schemeClr val="accent1"/>
                </a:solidFill>
              </a:rPr>
              <a:t> to ATPG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generate</a:t>
            </a:r>
            <a:r>
              <a:rPr lang="fr-FR" dirty="0" smtClean="0">
                <a:solidFill>
                  <a:schemeClr val="accent1"/>
                </a:solidFill>
              </a:rPr>
              <a:t> the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bridge </a:t>
            </a:r>
            <a:r>
              <a:rPr lang="fr-FR" dirty="0" err="1" smtClean="0">
                <a:solidFill>
                  <a:schemeClr val="accent1"/>
                </a:solidFill>
              </a:rPr>
              <a:t>detection</a:t>
            </a:r>
            <a:r>
              <a:rPr lang="fr-FR" dirty="0" smtClean="0">
                <a:solidFill>
                  <a:schemeClr val="accent1"/>
                </a:solidFill>
              </a:rPr>
              <a:t> patterns </a:t>
            </a:r>
            <a:r>
              <a:rPr lang="fr-FR" dirty="0" err="1" smtClean="0">
                <a:solidFill>
                  <a:schemeClr val="accent1"/>
                </a:solidFill>
              </a:rPr>
              <a:t>used</a:t>
            </a:r>
            <a:r>
              <a:rPr lang="fr-FR" dirty="0" smtClean="0">
                <a:solidFill>
                  <a:schemeClr val="accent1"/>
                </a:solidFill>
              </a:rPr>
              <a:t> by ATE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8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(3) </a:t>
            </a:r>
            <a:r>
              <a:rPr lang="fr-FR" dirty="0"/>
              <a:t>: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Detects</a:t>
            </a:r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pair nets:</a:t>
            </a:r>
          </a:p>
          <a:p>
            <a:r>
              <a:rPr lang="en-US" dirty="0"/>
              <a:t>examining the physical database for parallel or close proximity </a:t>
            </a:r>
            <a:r>
              <a:rPr lang="en-US" dirty="0" smtClean="0"/>
              <a:t>wires</a:t>
            </a:r>
          </a:p>
          <a:p>
            <a:endParaRPr lang="fr-FR" dirty="0"/>
          </a:p>
          <a:p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calculates</a:t>
            </a:r>
            <a:r>
              <a:rPr lang="fr-FR" dirty="0" smtClean="0"/>
              <a:t> a </a:t>
            </a:r>
            <a:r>
              <a:rPr lang="fr-FR" b="1" dirty="0" err="1" smtClean="0"/>
              <a:t>possibility</a:t>
            </a:r>
            <a:r>
              <a:rPr lang="fr-FR" dirty="0" smtClean="0"/>
              <a:t> of </a:t>
            </a:r>
            <a:r>
              <a:rPr lang="fr-FR" dirty="0" err="1" smtClean="0"/>
              <a:t>bridging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en-US" dirty="0"/>
              <a:t>if two nets are close together over a long distance, the probability is high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0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Transistion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7085"/>
            <a:ext cx="10515600" cy="4685637"/>
          </a:xfrm>
        </p:spPr>
        <p:txBody>
          <a:bodyPr/>
          <a:lstStyle/>
          <a:p>
            <a:r>
              <a:rPr lang="fr-FR" dirty="0"/>
              <a:t>Certain </a:t>
            </a:r>
            <a:r>
              <a:rPr lang="fr-FR" dirty="0" err="1"/>
              <a:t>manufacturing</a:t>
            </a:r>
            <a:r>
              <a:rPr lang="fr-FR" dirty="0"/>
              <a:t> </a:t>
            </a:r>
            <a:r>
              <a:rPr lang="fr-FR" dirty="0" err="1"/>
              <a:t>defects</a:t>
            </a:r>
            <a:r>
              <a:rPr lang="fr-FR" dirty="0"/>
              <a:t> do not change the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but </a:t>
            </a:r>
            <a:r>
              <a:rPr lang="fr-FR" dirty="0" err="1"/>
              <a:t>can</a:t>
            </a:r>
            <a:r>
              <a:rPr lang="fr-FR" dirty="0"/>
              <a:t> cause timing </a:t>
            </a:r>
            <a:r>
              <a:rPr lang="fr-FR" dirty="0" smtClean="0"/>
              <a:t>issues,</a:t>
            </a:r>
            <a:endParaRPr lang="fr-FR" dirty="0"/>
          </a:p>
          <a:p>
            <a:r>
              <a:rPr lang="fr-FR" dirty="0" smtClean="0"/>
              <a:t>Delay </a:t>
            </a:r>
            <a:r>
              <a:rPr lang="fr-FR" dirty="0" err="1"/>
              <a:t>transistion</a:t>
            </a:r>
            <a:r>
              <a:rPr lang="fr-FR" dirty="0"/>
              <a:t>: </a:t>
            </a:r>
            <a:r>
              <a:rPr lang="fr-FR" dirty="0" err="1"/>
              <a:t>increase</a:t>
            </a:r>
            <a:r>
              <a:rPr lang="fr-FR" dirty="0"/>
              <a:t> the input to output </a:t>
            </a:r>
            <a:r>
              <a:rPr lang="fr-FR" dirty="0" err="1"/>
              <a:t>delay</a:t>
            </a:r>
            <a:r>
              <a:rPr lang="fr-FR" dirty="0"/>
              <a:t> of one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gate</a:t>
            </a:r>
            <a:r>
              <a:rPr lang="fr-FR" dirty="0"/>
              <a:t> (slow to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/>
              <a:t>or to </a:t>
            </a:r>
            <a:r>
              <a:rPr lang="fr-FR" dirty="0" err="1"/>
              <a:t>fall</a:t>
            </a:r>
            <a:r>
              <a:rPr lang="fr-FR" dirty="0"/>
              <a:t>)</a:t>
            </a:r>
          </a:p>
          <a:p>
            <a:r>
              <a:rPr lang="fr-FR" dirty="0" smtClean="0"/>
              <a:t>Delay </a:t>
            </a:r>
            <a:r>
              <a:rPr lang="fr-FR" dirty="0" err="1"/>
              <a:t>path</a:t>
            </a:r>
            <a:r>
              <a:rPr lang="fr-FR" dirty="0"/>
              <a:t> : propagation </a:t>
            </a:r>
            <a:r>
              <a:rPr lang="fr-FR" dirty="0" err="1"/>
              <a:t>delay</a:t>
            </a:r>
            <a:r>
              <a:rPr lang="fr-FR" dirty="0"/>
              <a:t> of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exceeds</a:t>
            </a:r>
            <a:r>
              <a:rPr lang="fr-FR" dirty="0"/>
              <a:t> the </a:t>
            </a:r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interval</a:t>
            </a:r>
            <a:endParaRPr lang="fr-FR" dirty="0"/>
          </a:p>
          <a:p>
            <a:r>
              <a:rPr lang="fr-FR" dirty="0"/>
              <a:t>(timing violation)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0" y="3769655"/>
            <a:ext cx="6607168" cy="18100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2310" y="5715093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bridges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02488" y="5715093"/>
            <a:ext cx="17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opens</a:t>
            </a:r>
            <a:endParaRPr lang="fr-FR" dirty="0"/>
          </a:p>
        </p:txBody>
      </p:sp>
      <p:pic>
        <p:nvPicPr>
          <p:cNvPr id="9" name="Espace réservé du contenu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29" y="3892335"/>
            <a:ext cx="3305198" cy="1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IDDQ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66543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in quiescent state (not </a:t>
            </a:r>
            <a:r>
              <a:rPr lang="fr-FR" dirty="0" err="1" smtClean="0"/>
              <a:t>switching</a:t>
            </a:r>
            <a:r>
              <a:rPr lang="fr-FR" dirty="0" smtClean="0"/>
              <a:t> and inputs are </a:t>
            </a:r>
            <a:r>
              <a:rPr lang="fr-FR" dirty="0" err="1" smtClean="0"/>
              <a:t>statics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Leakage</a:t>
            </a:r>
            <a:r>
              <a:rPr lang="fr-FR" dirty="0" smtClean="0"/>
              <a:t> and </a:t>
            </a:r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value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10uA</a:t>
            </a:r>
            <a:endParaRPr lang="fr-FR" dirty="0"/>
          </a:p>
          <a:p>
            <a:endParaRPr lang="fr-FR" dirty="0" smtClean="0"/>
          </a:p>
          <a:p>
            <a:r>
              <a:rPr lang="fr-FR" dirty="0" err="1"/>
              <a:t>Advantage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dirty="0" smtClean="0"/>
              <a:t>- IDDQ test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detect</a:t>
            </a:r>
            <a:r>
              <a:rPr lang="fr-FR" dirty="0" smtClean="0"/>
              <a:t> (catch) bridge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detectable</a:t>
            </a:r>
            <a:r>
              <a:rPr lang="fr-FR" dirty="0" smtClean="0"/>
              <a:t> or </a:t>
            </a:r>
            <a:r>
              <a:rPr lang="fr-FR" dirty="0" err="1" smtClean="0"/>
              <a:t>other</a:t>
            </a:r>
            <a:endParaRPr lang="fr-FR" dirty="0" smtClean="0"/>
          </a:p>
          <a:p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found</a:t>
            </a:r>
            <a:r>
              <a:rPr lang="fr-FR" dirty="0" smtClean="0"/>
              <a:t> by </a:t>
            </a:r>
            <a:r>
              <a:rPr lang="fr-FR" dirty="0" err="1" smtClean="0"/>
              <a:t>saf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Inconvenience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Compared</a:t>
            </a:r>
            <a:r>
              <a:rPr lang="fr-FR" dirty="0" smtClean="0"/>
              <a:t> to scan </a:t>
            </a:r>
            <a:r>
              <a:rPr lang="fr-FR" dirty="0" err="1" smtClean="0"/>
              <a:t>chain</a:t>
            </a:r>
            <a:r>
              <a:rPr lang="fr-FR" dirty="0" smtClean="0"/>
              <a:t> test, </a:t>
            </a:r>
            <a:r>
              <a:rPr lang="fr-FR" dirty="0" err="1" smtClean="0"/>
              <a:t>Iddq</a:t>
            </a:r>
            <a:r>
              <a:rPr lang="fr-FR" dirty="0" smtClean="0"/>
              <a:t> test </a:t>
            </a:r>
            <a:r>
              <a:rPr lang="fr-FR" dirty="0" err="1" smtClean="0"/>
              <a:t>is</a:t>
            </a:r>
            <a:r>
              <a:rPr lang="fr-FR" dirty="0" smtClean="0"/>
              <a:t> time </a:t>
            </a:r>
            <a:r>
              <a:rPr lang="fr-FR" dirty="0" err="1" smtClean="0"/>
              <a:t>consuming</a:t>
            </a:r>
            <a:r>
              <a:rPr lang="fr-FR" dirty="0" smtClean="0"/>
              <a:t> (slow)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closer</a:t>
            </a:r>
            <a:r>
              <a:rPr lang="fr-FR" dirty="0" smtClean="0"/>
              <a:t> to quiescent </a:t>
            </a:r>
            <a:r>
              <a:rPr lang="fr-FR" dirty="0" err="1" smtClean="0"/>
              <a:t>current</a:t>
            </a:r>
            <a:r>
              <a:rPr lang="fr-FR" dirty="0" smtClean="0"/>
              <a:t> for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submicron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Murphy’s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If you don’t test it, it won’t work!” (Guaranteed)</a:t>
            </a:r>
            <a:endParaRPr lang="fr-FR" sz="4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IDDQ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Normal IDDQ: 1nA</a:t>
            </a:r>
          </a:p>
          <a:p>
            <a:r>
              <a:rPr lang="fr-FR" dirty="0" err="1" smtClean="0"/>
              <a:t>Abnormal</a:t>
            </a:r>
            <a:r>
              <a:rPr lang="fr-FR" dirty="0" smtClean="0"/>
              <a:t> : &gt; 10µA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55853" y="2536013"/>
            <a:ext cx="5063904" cy="3218339"/>
            <a:chOff x="2217123" y="1895475"/>
            <a:chExt cx="5063904" cy="3218339"/>
          </a:xfrm>
        </p:grpSpPr>
        <p:sp>
          <p:nvSpPr>
            <p:cNvPr id="6" name="Rectangle 5"/>
            <p:cNvSpPr/>
            <p:nvPr/>
          </p:nvSpPr>
          <p:spPr>
            <a:xfrm>
              <a:off x="3467100" y="2794000"/>
              <a:ext cx="2438400" cy="1435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928720" y="35115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10500" y="35369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83477" y="3183007"/>
              <a:ext cx="1491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 smtClean="0"/>
                <a:t>circuit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4170" y="2957552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outputs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7123" y="2942381"/>
              <a:ext cx="786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inputs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686300" y="2286000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4238625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02222" y="189547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VDD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2222" y="4744482"/>
              <a:ext cx="569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VSS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686300" y="2476500"/>
              <a:ext cx="85725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574774" y="2476500"/>
              <a:ext cx="109538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95966" y="22860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IDD</a:t>
              </a:r>
              <a:endParaRPr lang="en-US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2" y="3171431"/>
            <a:ext cx="4505954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1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12908" y="2298700"/>
            <a:ext cx="7210585" cy="2209800"/>
            <a:chOff x="1589008" y="2870200"/>
            <a:chExt cx="7210585" cy="22098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060824648"/>
                </p:ext>
              </p:extLst>
            </p:nvPr>
          </p:nvGraphicFramePr>
          <p:xfrm>
            <a:off x="1589008" y="2911901"/>
            <a:ext cx="1981200" cy="8309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Equal 6"/>
            <p:cNvSpPr/>
            <p:nvPr/>
          </p:nvSpPr>
          <p:spPr>
            <a:xfrm>
              <a:off x="3937956" y="3098800"/>
              <a:ext cx="609600" cy="457200"/>
            </a:xfrm>
            <a:prstGeom prst="mathEqua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Minus 7"/>
            <p:cNvSpPr/>
            <p:nvPr/>
          </p:nvSpPr>
          <p:spPr>
            <a:xfrm>
              <a:off x="4747662" y="3169850"/>
              <a:ext cx="2403945" cy="315099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250474437"/>
                </p:ext>
              </p:extLst>
            </p:nvPr>
          </p:nvGraphicFramePr>
          <p:xfrm>
            <a:off x="5096323" y="2870200"/>
            <a:ext cx="1706621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4263332905"/>
                </p:ext>
              </p:extLst>
            </p:nvPr>
          </p:nvGraphicFramePr>
          <p:xfrm>
            <a:off x="5127870" y="3419502"/>
            <a:ext cx="1643527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Multiply 10"/>
            <p:cNvSpPr/>
            <p:nvPr/>
          </p:nvSpPr>
          <p:spPr>
            <a:xfrm>
              <a:off x="7227808" y="3058125"/>
              <a:ext cx="609600" cy="538550"/>
            </a:xfrm>
            <a:prstGeom prst="mathMultiply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1828446827"/>
                </p:ext>
              </p:extLst>
            </p:nvPr>
          </p:nvGraphicFramePr>
          <p:xfrm>
            <a:off x="8218408" y="3120002"/>
            <a:ext cx="581185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19343987"/>
                </p:ext>
              </p:extLst>
            </p:nvPr>
          </p:nvGraphicFramePr>
          <p:xfrm>
            <a:off x="1589008" y="4203067"/>
            <a:ext cx="1981200" cy="8309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5" name="Equal 14"/>
            <p:cNvSpPr/>
            <p:nvPr/>
          </p:nvSpPr>
          <p:spPr>
            <a:xfrm>
              <a:off x="3937956" y="4389966"/>
              <a:ext cx="609600" cy="457200"/>
            </a:xfrm>
            <a:prstGeom prst="mathEqua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Minus 15"/>
            <p:cNvSpPr/>
            <p:nvPr/>
          </p:nvSpPr>
          <p:spPr>
            <a:xfrm>
              <a:off x="4747662" y="4461016"/>
              <a:ext cx="2403945" cy="315099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1108987270"/>
                </p:ext>
              </p:extLst>
            </p:nvPr>
          </p:nvGraphicFramePr>
          <p:xfrm>
            <a:off x="5096323" y="4161366"/>
            <a:ext cx="1706621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1214913108"/>
                </p:ext>
              </p:extLst>
            </p:nvPr>
          </p:nvGraphicFramePr>
          <p:xfrm>
            <a:off x="5127870" y="4710668"/>
            <a:ext cx="1643527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sp>
          <p:nvSpPr>
            <p:cNvPr id="19" name="Multiply 18"/>
            <p:cNvSpPr/>
            <p:nvPr/>
          </p:nvSpPr>
          <p:spPr>
            <a:xfrm>
              <a:off x="7227808" y="4349291"/>
              <a:ext cx="609600" cy="538550"/>
            </a:xfrm>
            <a:prstGeom prst="mathMultiply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3741729860"/>
                </p:ext>
              </p:extLst>
            </p:nvPr>
          </p:nvGraphicFramePr>
          <p:xfrm>
            <a:off x="8218408" y="4411168"/>
            <a:ext cx="581185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2197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DFT - SCAN CHAIN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4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/>
              <a:t>Scan </a:t>
            </a:r>
            <a:r>
              <a:rPr lang="fr-FR" dirty="0" err="1"/>
              <a:t>path</a:t>
            </a:r>
            <a:r>
              <a:rPr lang="fr-FR" dirty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99160"/>
            <a:ext cx="10515600" cy="505968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Scan is the most popular DFT technique:</a:t>
            </a:r>
          </a:p>
          <a:p>
            <a:r>
              <a:rPr lang="en-US" sz="4400" dirty="0" smtClean="0"/>
              <a:t> - Rule-based design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- Automated </a:t>
            </a:r>
            <a:r>
              <a:rPr lang="en-US" sz="4400" dirty="0"/>
              <a:t>DFT hardware insertion</a:t>
            </a:r>
          </a:p>
          <a:p>
            <a:r>
              <a:rPr lang="en-US" sz="4400" dirty="0" smtClean="0"/>
              <a:t> - Combinational </a:t>
            </a:r>
            <a:r>
              <a:rPr lang="en-US" sz="4400" dirty="0"/>
              <a:t>ATPG</a:t>
            </a:r>
          </a:p>
          <a:p>
            <a:endParaRPr lang="en-US" sz="4400" dirty="0"/>
          </a:p>
          <a:p>
            <a:r>
              <a:rPr lang="en-US" sz="4400" u="sng" dirty="0"/>
              <a:t>Advantages:</a:t>
            </a:r>
          </a:p>
          <a:p>
            <a:r>
              <a:rPr lang="en-US" sz="4400" dirty="0" smtClean="0"/>
              <a:t>Design </a:t>
            </a:r>
            <a:r>
              <a:rPr lang="en-US" sz="4400" dirty="0"/>
              <a:t>automation</a:t>
            </a:r>
          </a:p>
          <a:p>
            <a:r>
              <a:rPr lang="en-US" sz="4400" dirty="0" smtClean="0"/>
              <a:t>High </a:t>
            </a:r>
            <a:r>
              <a:rPr lang="en-US" sz="4400" dirty="0"/>
              <a:t>fault </a:t>
            </a:r>
            <a:r>
              <a:rPr lang="en-US" sz="4400" dirty="0" smtClean="0"/>
              <a:t>coverage, hierarchical</a:t>
            </a:r>
          </a:p>
          <a:p>
            <a:endParaRPr lang="fr-FR" sz="4400" dirty="0"/>
          </a:p>
          <a:p>
            <a:r>
              <a:rPr lang="fr-FR" sz="4400" u="sng" dirty="0" err="1" smtClean="0"/>
              <a:t>Disadvantages</a:t>
            </a:r>
            <a:r>
              <a:rPr lang="fr-FR" sz="4400" dirty="0" smtClean="0"/>
              <a:t>:</a:t>
            </a:r>
          </a:p>
          <a:p>
            <a:r>
              <a:rPr lang="fr-FR" sz="4400" dirty="0" smtClean="0"/>
              <a:t>Large test data volume and long test time</a:t>
            </a:r>
          </a:p>
          <a:p>
            <a:r>
              <a:rPr lang="en-US" sz="4400" dirty="0" smtClean="0"/>
              <a:t>Increase die size </a:t>
            </a:r>
            <a:r>
              <a:rPr lang="en-US" sz="4400" dirty="0"/>
              <a:t>(~10%) and </a:t>
            </a:r>
            <a:r>
              <a:rPr lang="en-US" sz="4400" dirty="0" smtClean="0"/>
              <a:t>doesn’t run at nominal speed 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3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design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7740"/>
            <a:ext cx="10515600" cy="50368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</a:t>
            </a:r>
            <a:r>
              <a:rPr lang="en-US" dirty="0"/>
              <a:t>scan (or scan design) is the internal </a:t>
            </a:r>
            <a:r>
              <a:rPr lang="en-US" dirty="0" smtClean="0"/>
              <a:t>modification </a:t>
            </a:r>
            <a:r>
              <a:rPr lang="en-US" dirty="0"/>
              <a:t>of your </a:t>
            </a:r>
            <a:r>
              <a:rPr lang="en-US" dirty="0" smtClean="0"/>
              <a:t>design’s </a:t>
            </a:r>
            <a:r>
              <a:rPr lang="en-US" dirty="0"/>
              <a:t>circuitry to increase </a:t>
            </a:r>
            <a:r>
              <a:rPr lang="en-US" dirty="0" smtClean="0"/>
              <a:t>its testability.</a:t>
            </a:r>
          </a:p>
          <a:p>
            <a:r>
              <a:rPr lang="en-US" dirty="0" smtClean="0"/>
              <a:t>         Extra hardware</a:t>
            </a:r>
          </a:p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/>
              <a:t>of scan </a:t>
            </a:r>
            <a:r>
              <a:rPr lang="en-US" dirty="0" smtClean="0"/>
              <a:t>: make a difficult to test sequential </a:t>
            </a:r>
            <a:r>
              <a:rPr lang="en-US" dirty="0"/>
              <a:t>circuit </a:t>
            </a:r>
            <a:r>
              <a:rPr lang="en-US" dirty="0" smtClean="0"/>
              <a:t>behave (during </a:t>
            </a:r>
            <a:r>
              <a:rPr lang="en-US" dirty="0"/>
              <a:t>the testing </a:t>
            </a:r>
            <a:r>
              <a:rPr lang="en-US" dirty="0" smtClean="0"/>
              <a:t>process</a:t>
            </a:r>
            <a:r>
              <a:rPr lang="en-US" dirty="0"/>
              <a:t>) like an </a:t>
            </a:r>
            <a:r>
              <a:rPr lang="en-US" dirty="0" smtClean="0"/>
              <a:t>easier to test </a:t>
            </a:r>
            <a:r>
              <a:rPr lang="en-US" dirty="0"/>
              <a:t>combinational </a:t>
            </a:r>
            <a:r>
              <a:rPr lang="en-US" dirty="0" smtClean="0"/>
              <a:t>circuit</a:t>
            </a:r>
          </a:p>
          <a:p>
            <a:endParaRPr lang="en-US" dirty="0" smtClean="0"/>
          </a:p>
          <a:p>
            <a:r>
              <a:rPr lang="en-US" dirty="0" smtClean="0"/>
              <a:t>Replacing </a:t>
            </a:r>
            <a:r>
              <a:rPr lang="en-US" dirty="0"/>
              <a:t>sequential </a:t>
            </a:r>
            <a:r>
              <a:rPr lang="en-US" dirty="0" smtClean="0"/>
              <a:t>cells (FF) </a:t>
            </a:r>
            <a:r>
              <a:rPr lang="en-US" dirty="0"/>
              <a:t>with </a:t>
            </a:r>
            <a:r>
              <a:rPr lang="en-US" dirty="0" err="1"/>
              <a:t>scannable</a:t>
            </a:r>
            <a:r>
              <a:rPr lang="en-US" dirty="0"/>
              <a:t> </a:t>
            </a:r>
            <a:r>
              <a:rPr lang="en-US" dirty="0" smtClean="0"/>
              <a:t>scan cells </a:t>
            </a:r>
            <a:r>
              <a:rPr lang="en-US" dirty="0"/>
              <a:t>and then stitching the scan cells together into scan registers, or scan chains. You can then use these serially-connected scan cells to shift data in and out when the design is in scan mode.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93420" y="1760220"/>
            <a:ext cx="601980" cy="3505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9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Sequential</a:t>
            </a:r>
            <a:r>
              <a:rPr lang="fr-FR" dirty="0" smtClean="0"/>
              <a:t> -&gt; </a:t>
            </a:r>
            <a:r>
              <a:rPr lang="fr-FR" dirty="0" err="1" smtClean="0"/>
              <a:t>combinational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2025"/>
            <a:ext cx="11205432" cy="4630697"/>
          </a:xfrm>
        </p:spPr>
        <p:txBody>
          <a:bodyPr>
            <a:normAutofit/>
          </a:bodyPr>
          <a:lstStyle/>
          <a:p>
            <a:r>
              <a:rPr lang="en-US" sz="2400" dirty="0"/>
              <a:t>Problem: ATPG works for combinational logic while most </a:t>
            </a:r>
            <a:r>
              <a:rPr lang="en-US" sz="2400" dirty="0" smtClean="0"/>
              <a:t>ICs </a:t>
            </a:r>
            <a:r>
              <a:rPr lang="en-US" sz="2400" dirty="0"/>
              <a:t>are sequential</a:t>
            </a:r>
          </a:p>
          <a:p>
            <a:endParaRPr lang="en-US" sz="2400" dirty="0"/>
          </a:p>
          <a:p>
            <a:r>
              <a:rPr lang="en-US" sz="2400" dirty="0"/>
              <a:t>Solution: Provide a test mode in which flip flops can be </a:t>
            </a:r>
            <a:r>
              <a:rPr lang="en-US" sz="2400" dirty="0" smtClean="0"/>
              <a:t>accessed directly</a:t>
            </a:r>
          </a:p>
          <a:p>
            <a:r>
              <a:rPr lang="en-US" sz="2400" dirty="0" smtClean="0"/>
              <a:t>- Replace </a:t>
            </a:r>
            <a:r>
              <a:rPr lang="en-US" sz="2400" dirty="0"/>
              <a:t>flip flop (FF) with scan flip flop (SFF): extra multiplexer </a:t>
            </a:r>
            <a:r>
              <a:rPr lang="en-US" sz="2400" dirty="0" smtClean="0"/>
              <a:t>on </a:t>
            </a:r>
            <a:r>
              <a:rPr lang="en-US" sz="2400" dirty="0"/>
              <a:t>data input</a:t>
            </a:r>
          </a:p>
          <a:p>
            <a:r>
              <a:rPr lang="en-US" sz="2400" dirty="0" smtClean="0"/>
              <a:t>- Connect FF </a:t>
            </a:r>
            <a:r>
              <a:rPr lang="en-US" sz="2400" dirty="0"/>
              <a:t>to form one or more scan chains</a:t>
            </a:r>
          </a:p>
          <a:p>
            <a:r>
              <a:rPr lang="en-US" sz="2400" dirty="0" smtClean="0"/>
              <a:t>- Connect </a:t>
            </a:r>
            <a:r>
              <a:rPr lang="en-US" sz="2400" dirty="0"/>
              <a:t>multiplexer control signal to scan </a:t>
            </a:r>
            <a:r>
              <a:rPr lang="en-US" sz="2400" dirty="0" smtClean="0"/>
              <a:t>enable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73081" y="4248803"/>
            <a:ext cx="6667954" cy="1879285"/>
            <a:chOff x="2692131" y="2801003"/>
            <a:chExt cx="6667954" cy="1879285"/>
          </a:xfrm>
        </p:grpSpPr>
        <p:grpSp>
          <p:nvGrpSpPr>
            <p:cNvPr id="7" name="Group 6"/>
            <p:cNvGrpSpPr/>
            <p:nvPr/>
          </p:nvGrpSpPr>
          <p:grpSpPr>
            <a:xfrm>
              <a:off x="5383760" y="2801003"/>
              <a:ext cx="3976325" cy="1879285"/>
              <a:chOff x="3783724" y="2892427"/>
              <a:chExt cx="3976325" cy="1879285"/>
            </a:xfrm>
          </p:grpSpPr>
          <p:sp>
            <p:nvSpPr>
              <p:cNvPr id="20" name="Rectangle 101"/>
              <p:cNvSpPr>
                <a:spLocks noChangeArrowheads="1"/>
              </p:cNvSpPr>
              <p:nvPr/>
            </p:nvSpPr>
            <p:spPr bwMode="auto">
              <a:xfrm>
                <a:off x="6331662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6331027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22" name="Group 271"/>
              <p:cNvGrpSpPr>
                <a:grpSpLocks/>
              </p:cNvGrpSpPr>
              <p:nvPr/>
            </p:nvGrpSpPr>
            <p:grpSpPr bwMode="auto">
              <a:xfrm rot="16200000" flipV="1">
                <a:off x="6237047" y="3836195"/>
                <a:ext cx="311150" cy="496888"/>
                <a:chOff x="3361" y="1944"/>
                <a:chExt cx="293" cy="437"/>
              </a:xfrm>
            </p:grpSpPr>
            <p:sp>
              <p:nvSpPr>
                <p:cNvPr id="36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AutoShape 106"/>
              <p:cNvSpPr>
                <a:spLocks noChangeArrowheads="1"/>
              </p:cNvSpPr>
              <p:nvPr/>
            </p:nvSpPr>
            <p:spPr bwMode="auto">
              <a:xfrm rot="16200000">
                <a:off x="4977524" y="3368676"/>
                <a:ext cx="1035050" cy="52705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263"/>
              <p:cNvSpPr txBox="1">
                <a:spLocks noChangeArrowheads="1"/>
              </p:cNvSpPr>
              <p:nvPr/>
            </p:nvSpPr>
            <p:spPr bwMode="auto">
              <a:xfrm>
                <a:off x="4979112" y="4404999"/>
                <a:ext cx="13430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Scan Mode</a:t>
                </a:r>
              </a:p>
            </p:txBody>
          </p:sp>
          <p:sp>
            <p:nvSpPr>
              <p:cNvPr id="25" name="Line 264"/>
              <p:cNvSpPr>
                <a:spLocks noChangeShapeType="1"/>
              </p:cNvSpPr>
              <p:nvPr/>
            </p:nvSpPr>
            <p:spPr bwMode="auto">
              <a:xfrm>
                <a:off x="4795310" y="33528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65"/>
              <p:cNvSpPr txBox="1">
                <a:spLocks noChangeArrowheads="1"/>
              </p:cNvSpPr>
              <p:nvPr/>
            </p:nvSpPr>
            <p:spPr bwMode="auto">
              <a:xfrm>
                <a:off x="3783724" y="3775077"/>
                <a:ext cx="107473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Scan in</a:t>
                </a:r>
                <a:endParaRPr lang="en-US" altLang="en-US" dirty="0"/>
              </a:p>
            </p:txBody>
          </p:sp>
          <p:sp>
            <p:nvSpPr>
              <p:cNvPr id="27" name="Line 266"/>
              <p:cNvSpPr>
                <a:spLocks noChangeShapeType="1"/>
              </p:cNvSpPr>
              <p:nvPr/>
            </p:nvSpPr>
            <p:spPr bwMode="auto">
              <a:xfrm>
                <a:off x="5553787" y="4001747"/>
                <a:ext cx="0" cy="3470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67"/>
              <p:cNvSpPr>
                <a:spLocks noChangeShapeType="1"/>
              </p:cNvSpPr>
              <p:nvPr/>
            </p:nvSpPr>
            <p:spPr bwMode="auto">
              <a:xfrm>
                <a:off x="5745874" y="3622677"/>
                <a:ext cx="5762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8"/>
              <p:cNvSpPr>
                <a:spLocks noChangeShapeType="1"/>
              </p:cNvSpPr>
              <p:nvPr/>
            </p:nvSpPr>
            <p:spPr bwMode="auto">
              <a:xfrm>
                <a:off x="7491218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269"/>
              <p:cNvSpPr txBox="1">
                <a:spLocks noChangeArrowheads="1"/>
              </p:cNvSpPr>
              <p:nvPr/>
            </p:nvSpPr>
            <p:spPr bwMode="auto">
              <a:xfrm>
                <a:off x="7128904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31" name="Text Box 270"/>
              <p:cNvSpPr txBox="1">
                <a:spLocks noChangeArrowheads="1"/>
              </p:cNvSpPr>
              <p:nvPr/>
            </p:nvSpPr>
            <p:spPr bwMode="auto">
              <a:xfrm>
                <a:off x="6706629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32" name="Text Box 275"/>
              <p:cNvSpPr txBox="1">
                <a:spLocks noChangeArrowheads="1"/>
              </p:cNvSpPr>
              <p:nvPr/>
            </p:nvSpPr>
            <p:spPr bwMode="auto">
              <a:xfrm>
                <a:off x="3783724" y="3122614"/>
                <a:ext cx="10747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Data in</a:t>
                </a:r>
                <a:endParaRPr lang="en-US" altLang="en-US" dirty="0"/>
              </a:p>
            </p:txBody>
          </p:sp>
          <p:sp>
            <p:nvSpPr>
              <p:cNvPr id="33" name="Text Box 276"/>
              <p:cNvSpPr txBox="1">
                <a:spLocks noChangeArrowheads="1"/>
              </p:cNvSpPr>
              <p:nvPr/>
            </p:nvSpPr>
            <p:spPr bwMode="auto">
              <a:xfrm>
                <a:off x="5169612" y="36988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1</a:t>
                </a:r>
                <a:endParaRPr lang="en-US" altLang="en-US" dirty="0"/>
              </a:p>
            </p:txBody>
          </p:sp>
          <p:sp>
            <p:nvSpPr>
              <p:cNvPr id="34" name="Text Box 277"/>
              <p:cNvSpPr txBox="1">
                <a:spLocks noChangeArrowheads="1"/>
              </p:cNvSpPr>
              <p:nvPr/>
            </p:nvSpPr>
            <p:spPr bwMode="auto">
              <a:xfrm>
                <a:off x="5169612" y="31400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0</a:t>
                </a:r>
                <a:endParaRPr lang="en-US" altLang="en-US" dirty="0"/>
              </a:p>
            </p:txBody>
          </p:sp>
          <p:sp>
            <p:nvSpPr>
              <p:cNvPr id="35" name="Line 264"/>
              <p:cNvSpPr>
                <a:spLocks noChangeShapeType="1"/>
              </p:cNvSpPr>
              <p:nvPr/>
            </p:nvSpPr>
            <p:spPr bwMode="auto">
              <a:xfrm>
                <a:off x="4795310" y="38481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92131" y="2801003"/>
              <a:ext cx="1638754" cy="1508125"/>
              <a:chOff x="1520720" y="2892427"/>
              <a:chExt cx="1638754" cy="1508125"/>
            </a:xfrm>
          </p:grpSpPr>
          <p:sp>
            <p:nvSpPr>
              <p:cNvPr id="10" name="Rectangle 101"/>
              <p:cNvSpPr>
                <a:spLocks noChangeArrowheads="1"/>
              </p:cNvSpPr>
              <p:nvPr/>
            </p:nvSpPr>
            <p:spPr bwMode="auto">
              <a:xfrm>
                <a:off x="1731087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103"/>
              <p:cNvSpPr txBox="1">
                <a:spLocks noChangeArrowheads="1"/>
              </p:cNvSpPr>
              <p:nvPr/>
            </p:nvSpPr>
            <p:spPr bwMode="auto">
              <a:xfrm>
                <a:off x="1730452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12" name="Group 271"/>
              <p:cNvGrpSpPr>
                <a:grpSpLocks/>
              </p:cNvGrpSpPr>
              <p:nvPr/>
            </p:nvGrpSpPr>
            <p:grpSpPr bwMode="auto">
              <a:xfrm rot="16200000" flipV="1">
                <a:off x="1636472" y="3836195"/>
                <a:ext cx="311150" cy="496888"/>
                <a:chOff x="3361" y="1944"/>
                <a:chExt cx="293" cy="437"/>
              </a:xfrm>
            </p:grpSpPr>
            <p:sp>
              <p:nvSpPr>
                <p:cNvPr id="18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268"/>
              <p:cNvSpPr>
                <a:spLocks noChangeShapeType="1"/>
              </p:cNvSpPr>
              <p:nvPr/>
            </p:nvSpPr>
            <p:spPr bwMode="auto">
              <a:xfrm>
                <a:off x="2890643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69"/>
              <p:cNvSpPr txBox="1">
                <a:spLocks noChangeArrowheads="1"/>
              </p:cNvSpPr>
              <p:nvPr/>
            </p:nvSpPr>
            <p:spPr bwMode="auto">
              <a:xfrm>
                <a:off x="252832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15" name="Text Box 270"/>
              <p:cNvSpPr txBox="1">
                <a:spLocks noChangeArrowheads="1"/>
              </p:cNvSpPr>
              <p:nvPr/>
            </p:nvSpPr>
            <p:spPr bwMode="auto">
              <a:xfrm>
                <a:off x="2106054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16" name="Line 268"/>
              <p:cNvSpPr>
                <a:spLocks noChangeShapeType="1"/>
              </p:cNvSpPr>
              <p:nvPr/>
            </p:nvSpPr>
            <p:spPr bwMode="auto">
              <a:xfrm>
                <a:off x="1520720" y="3636012"/>
                <a:ext cx="2019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269"/>
              <p:cNvSpPr txBox="1">
                <a:spLocks noChangeArrowheads="1"/>
              </p:cNvSpPr>
              <p:nvPr/>
            </p:nvSpPr>
            <p:spPr bwMode="auto">
              <a:xfrm>
                <a:off x="175997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smtClean="0"/>
                  <a:t>D</a:t>
                </a:r>
                <a:endParaRPr lang="en-US" altLang="en-US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4621366" y="3211201"/>
              <a:ext cx="857250" cy="51817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55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chain</a:t>
            </a:r>
            <a:r>
              <a:rPr lang="fr-FR" dirty="0" smtClean="0"/>
              <a:t> : </a:t>
            </a:r>
            <a:r>
              <a:rPr lang="fr-FR" dirty="0" err="1" smtClean="0"/>
              <a:t>unactive</a:t>
            </a:r>
            <a:r>
              <a:rPr lang="fr-FR" dirty="0" smtClean="0"/>
              <a:t>, normal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 the flops are </a:t>
            </a:r>
            <a:r>
              <a:rPr lang="fr-FR" dirty="0" err="1" smtClean="0"/>
              <a:t>connected</a:t>
            </a:r>
            <a:r>
              <a:rPr lang="fr-FR" dirty="0" smtClean="0"/>
              <a:t> in </a:t>
            </a:r>
            <a:r>
              <a:rPr lang="fr-FR" dirty="0" err="1" smtClean="0"/>
              <a:t>form</a:t>
            </a:r>
            <a:r>
              <a:rPr lang="fr-FR" dirty="0" smtClean="0"/>
              <a:t> of a </a:t>
            </a:r>
            <a:r>
              <a:rPr lang="fr-FR" dirty="0" err="1" smtClean="0"/>
              <a:t>chain</a:t>
            </a:r>
            <a:r>
              <a:rPr lang="fr-FR" dirty="0" smtClean="0"/>
              <a:t>, as a shift </a:t>
            </a:r>
            <a:r>
              <a:rPr lang="fr-FR" dirty="0" err="1" smtClean="0"/>
              <a:t>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14378" y="3916005"/>
            <a:ext cx="3083002" cy="1237395"/>
            <a:chOff x="314786" y="3012334"/>
            <a:chExt cx="3774387" cy="1688785"/>
          </a:xfrm>
        </p:grpSpPr>
        <p:sp>
          <p:nvSpPr>
            <p:cNvPr id="64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66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80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69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71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8"/>
            <p:cNvSpPr>
              <a:spLocks noChangeShapeType="1"/>
            </p:cNvSpPr>
            <p:nvPr/>
          </p:nvSpPr>
          <p:spPr bwMode="auto">
            <a:xfrm>
              <a:off x="3793459" y="3765445"/>
              <a:ext cx="2957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75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76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77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78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79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119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21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35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24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26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30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31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32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33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34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Normal mode  SE = 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8449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152400" y="152401"/>
            <a:ext cx="1123188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163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65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79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68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70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74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75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76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77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81" name="Straight Connector 180"/>
          <p:cNvCxnSpPr/>
          <p:nvPr/>
        </p:nvCxnSpPr>
        <p:spPr>
          <a:xfrm flipV="1">
            <a:off x="746104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991087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1677599" y="3444987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229" name="Line 264"/>
          <p:cNvSpPr>
            <a:spLocks noChangeShapeType="1"/>
          </p:cNvSpPr>
          <p:nvPr/>
        </p:nvSpPr>
        <p:spPr bwMode="auto">
          <a:xfrm>
            <a:off x="7158204" y="4602969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264"/>
          <p:cNvSpPr>
            <a:spLocks noChangeShapeType="1"/>
          </p:cNvSpPr>
          <p:nvPr/>
        </p:nvSpPr>
        <p:spPr bwMode="auto">
          <a:xfrm>
            <a:off x="9920398" y="4643524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Line 264"/>
          <p:cNvSpPr>
            <a:spLocks noChangeShapeType="1"/>
          </p:cNvSpPr>
          <p:nvPr/>
        </p:nvSpPr>
        <p:spPr bwMode="auto">
          <a:xfrm>
            <a:off x="9908490" y="4484193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4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 SCAN </a:t>
            </a:r>
            <a:r>
              <a:rPr lang="fr-FR" dirty="0" err="1"/>
              <a:t>chain</a:t>
            </a:r>
            <a:r>
              <a:rPr lang="fr-FR" dirty="0"/>
              <a:t> : </a:t>
            </a:r>
            <a:r>
              <a:rPr lang="fr-FR" dirty="0" smtClean="0"/>
              <a:t>active, scan mode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06758" y="3916005"/>
            <a:ext cx="3157887" cy="1237395"/>
            <a:chOff x="314786" y="3012334"/>
            <a:chExt cx="3866069" cy="1688785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9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23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3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4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8"/>
            <p:cNvSpPr>
              <a:spLocks noChangeShapeType="1"/>
            </p:cNvSpPr>
            <p:nvPr/>
          </p:nvSpPr>
          <p:spPr bwMode="auto">
            <a:xfrm>
              <a:off x="3823040" y="3765445"/>
              <a:ext cx="357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8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9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20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21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22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28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42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32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33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37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38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39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40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41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Scan mode  SE =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51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53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67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57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58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62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63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64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65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66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275"/>
            <p:cNvSpPr txBox="1">
              <a:spLocks noChangeArrowheads="1"/>
            </p:cNvSpPr>
            <p:nvPr/>
          </p:nvSpPr>
          <p:spPr bwMode="auto">
            <a:xfrm>
              <a:off x="520412" y="3450515"/>
              <a:ext cx="1074738" cy="36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0325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76" name="Line 264"/>
          <p:cNvSpPr>
            <a:spLocks noChangeShapeType="1"/>
          </p:cNvSpPr>
          <p:nvPr/>
        </p:nvSpPr>
        <p:spPr bwMode="auto">
          <a:xfrm flipV="1">
            <a:off x="4604016" y="346837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64"/>
          <p:cNvSpPr>
            <a:spLocks noChangeShapeType="1"/>
          </p:cNvSpPr>
          <p:nvPr/>
        </p:nvSpPr>
        <p:spPr bwMode="auto">
          <a:xfrm>
            <a:off x="4610233" y="424251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64"/>
          <p:cNvSpPr>
            <a:spLocks noChangeShapeType="1"/>
          </p:cNvSpPr>
          <p:nvPr/>
        </p:nvSpPr>
        <p:spPr bwMode="auto">
          <a:xfrm flipV="1">
            <a:off x="7484376" y="347599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64"/>
          <p:cNvSpPr>
            <a:spLocks noChangeShapeType="1"/>
          </p:cNvSpPr>
          <p:nvPr/>
        </p:nvSpPr>
        <p:spPr bwMode="auto">
          <a:xfrm>
            <a:off x="7490593" y="425013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64"/>
          <p:cNvSpPr>
            <a:spLocks noChangeShapeType="1"/>
          </p:cNvSpPr>
          <p:nvPr/>
        </p:nvSpPr>
        <p:spPr bwMode="auto">
          <a:xfrm flipV="1">
            <a:off x="1673491" y="347472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64"/>
          <p:cNvSpPr>
            <a:spLocks noChangeShapeType="1"/>
          </p:cNvSpPr>
          <p:nvPr/>
        </p:nvSpPr>
        <p:spPr bwMode="auto">
          <a:xfrm>
            <a:off x="1679708" y="424886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64"/>
          <p:cNvSpPr>
            <a:spLocks noChangeShapeType="1"/>
          </p:cNvSpPr>
          <p:nvPr/>
        </p:nvSpPr>
        <p:spPr bwMode="auto">
          <a:xfrm>
            <a:off x="9919027" y="462704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64"/>
          <p:cNvSpPr>
            <a:spLocks noChangeShapeType="1"/>
          </p:cNvSpPr>
          <p:nvPr/>
        </p:nvSpPr>
        <p:spPr bwMode="auto">
          <a:xfrm>
            <a:off x="9907119" y="446771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4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61848"/>
            <a:ext cx="10515600" cy="5065986"/>
          </a:xfrm>
        </p:spPr>
        <p:txBody>
          <a:bodyPr>
            <a:normAutofit/>
          </a:bodyPr>
          <a:lstStyle/>
          <a:p>
            <a:r>
              <a:rPr lang="en-US" sz="2400" dirty="0"/>
              <a:t>Scan chain operation involves 3 stages: Scan-in, Scan-capture and Scan-out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Shifting </a:t>
            </a:r>
            <a:r>
              <a:rPr lang="en-US" sz="2400" dirty="0"/>
              <a:t>in and loading all the flip-flops with an input vector. During </a:t>
            </a:r>
            <a:r>
              <a:rPr lang="en-US" sz="2400" dirty="0" smtClean="0"/>
              <a:t>scan-  in</a:t>
            </a:r>
            <a:r>
              <a:rPr lang="en-US" sz="2400" dirty="0"/>
              <a:t>, the data flows from the output of one flop to the scan-input of the next flop not unlike a shift register</a:t>
            </a:r>
          </a:p>
          <a:p>
            <a:r>
              <a:rPr lang="en-US" sz="2400" dirty="0" smtClean="0"/>
              <a:t>- Once </a:t>
            </a:r>
            <a:r>
              <a:rPr lang="en-US" sz="2400" dirty="0"/>
              <a:t>the pattern is loaded, one clock pulse (capture) is applied to excite the combinatorial logic block (evaluation) and the output is captured 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data is then shifted out and the signature is compared with the expected signature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9831" y="3969118"/>
            <a:ext cx="7861300" cy="2069148"/>
            <a:chOff x="2109994" y="1964928"/>
            <a:chExt cx="7861300" cy="2069148"/>
          </a:xfrm>
        </p:grpSpPr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4786519" y="1964928"/>
              <a:ext cx="3230884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During response shift-out, next pattern can be </a:t>
              </a:r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concurrently shifted in.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122694" y="2807891"/>
              <a:ext cx="7848600" cy="452437"/>
              <a:chOff x="688" y="3579"/>
              <a:chExt cx="4944" cy="285"/>
            </a:xfrm>
          </p:grpSpPr>
          <p:sp>
            <p:nvSpPr>
              <p:cNvPr id="13" name="AutoShape 53" descr="80%"/>
              <p:cNvSpPr>
                <a:spLocks noChangeArrowheads="1"/>
              </p:cNvSpPr>
              <p:nvPr/>
            </p:nvSpPr>
            <p:spPr bwMode="auto">
              <a:xfrm>
                <a:off x="688" y="3592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1228" y="3603"/>
                <a:ext cx="7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Shift-In</a:t>
                </a:r>
              </a:p>
            </p:txBody>
          </p:sp>
          <p:sp>
            <p:nvSpPr>
              <p:cNvPr id="15" name="AutoShape 55" descr="80%"/>
              <p:cNvSpPr>
                <a:spLocks noChangeArrowheads="1"/>
              </p:cNvSpPr>
              <p:nvPr/>
            </p:nvSpPr>
            <p:spPr bwMode="auto">
              <a:xfrm>
                <a:off x="2688" y="3592"/>
                <a:ext cx="944" cy="272"/>
              </a:xfrm>
              <a:prstGeom prst="hexagon">
                <a:avLst>
                  <a:gd name="adj" fmla="val 61057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56" descr="80%"/>
              <p:cNvSpPr>
                <a:spLocks noChangeArrowheads="1"/>
              </p:cNvSpPr>
              <p:nvPr/>
            </p:nvSpPr>
            <p:spPr bwMode="auto">
              <a:xfrm>
                <a:off x="3640" y="3584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>
                <a:off x="4123" y="3595"/>
                <a:ext cx="9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Shift-Out</a:t>
                </a:r>
              </a:p>
            </p:txBody>
          </p:sp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auto">
              <a:xfrm>
                <a:off x="2780" y="3579"/>
                <a:ext cx="7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Capture</a:t>
                </a:r>
              </a:p>
            </p:txBody>
          </p:sp>
        </p:grp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7240794" y="2333228"/>
              <a:ext cx="590550" cy="584200"/>
            </a:xfrm>
            <a:custGeom>
              <a:avLst/>
              <a:gdLst>
                <a:gd name="T0" fmla="*/ 0 w 436"/>
                <a:gd name="T1" fmla="*/ 0 h 400"/>
                <a:gd name="T2" fmla="*/ 368 w 436"/>
                <a:gd name="T3" fmla="*/ 40 h 400"/>
                <a:gd name="T4" fmla="*/ 408 w 436"/>
                <a:gd name="T5" fmla="*/ 120 h 400"/>
                <a:gd name="T6" fmla="*/ 264 w 436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400">
                  <a:moveTo>
                    <a:pt x="0" y="0"/>
                  </a:moveTo>
                  <a:cubicBezTo>
                    <a:pt x="150" y="10"/>
                    <a:pt x="300" y="20"/>
                    <a:pt x="368" y="40"/>
                  </a:cubicBezTo>
                  <a:cubicBezTo>
                    <a:pt x="436" y="60"/>
                    <a:pt x="425" y="60"/>
                    <a:pt x="408" y="120"/>
                  </a:cubicBezTo>
                  <a:cubicBezTo>
                    <a:pt x="391" y="180"/>
                    <a:pt x="327" y="290"/>
                    <a:pt x="264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109994" y="2587228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>
              <a:off x="2122694" y="3539728"/>
              <a:ext cx="80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64"/>
            <p:cNvSpPr txBox="1">
              <a:spLocks noChangeArrowheads="1"/>
            </p:cNvSpPr>
            <p:nvPr/>
          </p:nvSpPr>
          <p:spPr bwMode="auto">
            <a:xfrm>
              <a:off x="3318399" y="3667363"/>
              <a:ext cx="10048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1800" i="1" dirty="0">
                  <a:latin typeface="Comic Sans MS" pitchFamily="66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033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4800" dirty="0" smtClean="0"/>
              <a:t>ATPG - concept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Challenge: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906780"/>
            <a:ext cx="10515600" cy="4685942"/>
          </a:xfrm>
        </p:spPr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fondamental for </a:t>
            </a:r>
            <a:r>
              <a:rPr lang="fr-FR" dirty="0" err="1" smtClean="0"/>
              <a:t>automotive</a:t>
            </a:r>
            <a:r>
              <a:rPr lang="fr-FR" dirty="0" smtClean="0"/>
              <a:t> circuits		</a:t>
            </a:r>
          </a:p>
          <a:p>
            <a:r>
              <a:rPr lang="fr-FR" dirty="0" smtClean="0"/>
              <a:t>        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/>
              <a:t>defects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14" y="2497441"/>
            <a:ext cx="39243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56" y="2927380"/>
            <a:ext cx="4403829" cy="261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/>
          <p:nvPr/>
        </p:nvSpPr>
        <p:spPr>
          <a:xfrm>
            <a:off x="8318936" y="3767728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13"/>
          <p:cNvCxnSpPr/>
          <p:nvPr/>
        </p:nvCxnSpPr>
        <p:spPr bwMode="auto">
          <a:xfrm>
            <a:off x="8077200" y="4756526"/>
            <a:ext cx="1181100" cy="666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lèche droite 9"/>
          <p:cNvSpPr/>
          <p:nvPr/>
        </p:nvSpPr>
        <p:spPr>
          <a:xfrm>
            <a:off x="601980" y="1485900"/>
            <a:ext cx="685800" cy="4038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74978" y="6356350"/>
            <a:ext cx="663222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8051"/>
            <a:ext cx="10515600" cy="51212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ATPG algorithms use fault models to </a:t>
            </a:r>
          </a:p>
          <a:p>
            <a:r>
              <a:rPr lang="en-US" sz="2400" dirty="0" smtClean="0"/>
              <a:t>    generate </a:t>
            </a:r>
            <a:r>
              <a:rPr lang="en-US" sz="2400" dirty="0"/>
              <a:t>patterns and to give a fault </a:t>
            </a:r>
          </a:p>
          <a:p>
            <a:r>
              <a:rPr lang="en-US" sz="2400" dirty="0" smtClean="0"/>
              <a:t>    coverage result &amp; fault classes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fault model is a digital representation of a </a:t>
            </a:r>
          </a:p>
          <a:p>
            <a:r>
              <a:rPr lang="en-US" sz="2400" dirty="0"/>
              <a:t>real manufacturing/silicon defect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rgbClr val="FF0000"/>
                </a:solidFill>
              </a:rPr>
              <a:t>Fault </a:t>
            </a:r>
            <a:r>
              <a:rPr lang="en-US" sz="2400" dirty="0">
                <a:solidFill>
                  <a:srgbClr val="FF0000"/>
                </a:solidFill>
              </a:rPr>
              <a:t>coverage 100 % </a:t>
            </a:r>
            <a:r>
              <a:rPr lang="en-US" sz="2400" dirty="0" smtClean="0">
                <a:solidFill>
                  <a:srgbClr val="FF0000"/>
                </a:solidFill>
              </a:rPr>
              <a:t>≠ 0 </a:t>
            </a:r>
            <a:r>
              <a:rPr lang="en-US" sz="2400" dirty="0" smtClean="0">
                <a:solidFill>
                  <a:srgbClr val="FF0000"/>
                </a:solidFill>
              </a:rPr>
              <a:t>ppb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05725" y="1466851"/>
            <a:ext cx="3067050" cy="3790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5800" y="2219325"/>
            <a:ext cx="1028700" cy="2219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ATPG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9839325" y="19192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839325" y="34813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4857" y="299299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ATPG</a:t>
            </a:r>
          </a:p>
          <a:p>
            <a:pPr algn="ctr"/>
            <a:r>
              <a:rPr lang="fr-FR" dirty="0" err="1" smtClean="0"/>
              <a:t>engine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93672" y="2436018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Algorithms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92097" y="3906043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Fault</a:t>
            </a:r>
            <a:endParaRPr lang="fr-FR" sz="1200" dirty="0" smtClean="0"/>
          </a:p>
          <a:p>
            <a:pPr algn="ctr"/>
            <a:r>
              <a:rPr lang="fr-FR" sz="1200" dirty="0" err="1" smtClean="0"/>
              <a:t>models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20149" y="1241425"/>
            <a:ext cx="0" cy="962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9199" y="4438650"/>
            <a:ext cx="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81850" y="3306634"/>
            <a:ext cx="11239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3272" y="4806434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ATPG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5543550"/>
            <a:ext cx="10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Patterns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39062" y="908050"/>
            <a:ext cx="81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Netlist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0712" y="31120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470683" y="2517775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499258" y="3956050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909144" y="4136875"/>
            <a:ext cx="578069" cy="3599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Sets of 1 and 0 </a:t>
            </a:r>
            <a:r>
              <a:rPr lang="fr-FR" dirty="0" err="1" smtClean="0"/>
              <a:t>placed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inputs pins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manufacturing</a:t>
            </a:r>
            <a:r>
              <a:rPr lang="fr-FR" dirty="0" smtClean="0"/>
              <a:t> test </a:t>
            </a:r>
            <a:r>
              <a:rPr lang="fr-FR" dirty="0" err="1" smtClean="0"/>
              <a:t>process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if the chip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functioning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When the test pattern is applied, the </a:t>
            </a:r>
            <a:r>
              <a:rPr lang="en-US" dirty="0" smtClean="0"/>
              <a:t>tester determines </a:t>
            </a:r>
            <a:r>
              <a:rPr lang="en-US" dirty="0"/>
              <a:t>if the circuit is free from manufacturing defects by </a:t>
            </a:r>
            <a:r>
              <a:rPr lang="en-US" dirty="0" smtClean="0"/>
              <a:t>comparing </a:t>
            </a:r>
            <a:r>
              <a:rPr lang="en-US" dirty="0"/>
              <a:t>the fault-free output—which is also contained in </a:t>
            </a:r>
            <a:r>
              <a:rPr lang="en-US" dirty="0" smtClean="0"/>
              <a:t>the </a:t>
            </a:r>
            <a:r>
              <a:rPr lang="en-US" dirty="0"/>
              <a:t>test pattern—with the actual output measured by the </a:t>
            </a:r>
            <a:r>
              <a:rPr lang="en-US" dirty="0" smtClean="0"/>
              <a:t>ATE</a:t>
            </a:r>
          </a:p>
          <a:p>
            <a:endParaRPr lang="fr-FR" dirty="0"/>
          </a:p>
          <a:p>
            <a:r>
              <a:rPr lang="fr-FR" dirty="0" smtClean="0"/>
              <a:t>If no test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</a:t>
            </a:r>
            <a:r>
              <a:rPr lang="fr-FR" dirty="0" smtClean="0"/>
              <a:t>for a </a:t>
            </a:r>
            <a:r>
              <a:rPr lang="fr-FR" dirty="0" err="1" smtClean="0"/>
              <a:t>fault</a:t>
            </a:r>
            <a:r>
              <a:rPr lang="fr-FR" dirty="0" smtClean="0"/>
              <a:t>, the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said</a:t>
            </a:r>
            <a:r>
              <a:rPr lang="fr-FR" dirty="0" smtClean="0"/>
              <a:t> </a:t>
            </a:r>
            <a:r>
              <a:rPr lang="fr-FR" b="1" u="sng" dirty="0" err="1" smtClean="0"/>
              <a:t>untestable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ATGP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ATPG </a:t>
            </a:r>
            <a:r>
              <a:rPr lang="en-US" dirty="0"/>
              <a:t>tool </a:t>
            </a:r>
            <a:r>
              <a:rPr lang="en-US" dirty="0" smtClean="0"/>
              <a:t>uses deterministic </a:t>
            </a:r>
            <a:r>
              <a:rPr lang="en-US" dirty="0"/>
              <a:t>test pattern </a:t>
            </a:r>
            <a:r>
              <a:rPr lang="en-US" dirty="0" smtClean="0"/>
              <a:t>generation when </a:t>
            </a:r>
            <a:r>
              <a:rPr lang="en-US" dirty="0"/>
              <a:t>it creates a </a:t>
            </a:r>
            <a:r>
              <a:rPr lang="en-US" dirty="0" smtClean="0"/>
              <a:t>test pattern </a:t>
            </a:r>
            <a:r>
              <a:rPr lang="en-US" dirty="0"/>
              <a:t>intended to detect a given fault.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Procedure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pick </a:t>
            </a:r>
            <a:r>
              <a:rPr lang="en-US" dirty="0"/>
              <a:t>a fault from </a:t>
            </a:r>
            <a:r>
              <a:rPr lang="en-US" dirty="0" smtClean="0"/>
              <a:t>the fault list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create </a:t>
            </a:r>
            <a:r>
              <a:rPr lang="en-US" dirty="0"/>
              <a:t>a pattern to detect the </a:t>
            </a:r>
            <a:r>
              <a:rPr lang="en-US" dirty="0" smtClean="0"/>
              <a:t>fault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fault </a:t>
            </a:r>
            <a:r>
              <a:rPr lang="en-US" dirty="0"/>
              <a:t>simulate the </a:t>
            </a:r>
            <a:r>
              <a:rPr lang="en-US" dirty="0" smtClean="0"/>
              <a:t>pattern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check to make </a:t>
            </a:r>
            <a:r>
              <a:rPr lang="en-US" dirty="0"/>
              <a:t>sure the pattern detects the </a:t>
            </a:r>
            <a:r>
              <a:rPr lang="en-US" dirty="0" smtClean="0"/>
              <a:t>fault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3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test digital blocks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674590" y="1250731"/>
            <a:ext cx="5905500" cy="4352953"/>
            <a:chOff x="2870935" y="1510143"/>
            <a:chExt cx="5905500" cy="435295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96598" y="1903843"/>
              <a:ext cx="1859755" cy="127793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Circuit </a:t>
              </a:r>
              <a:r>
                <a:rPr kumimoji="0" lang="en-US" altLang="zh-TW" sz="2000" dirty="0" smtClean="0">
                  <a:latin typeface="Tahoma" pitchFamily="34" charset="0"/>
                </a:rPr>
                <a:t>under 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latin typeface="Tahoma" pitchFamily="34" charset="0"/>
                </a:rPr>
                <a:t>       Test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solidFill>
                    <a:srgbClr val="FF0000"/>
                  </a:solidFill>
                  <a:latin typeface="Tahoma" pitchFamily="34" charset="0"/>
                </a:rPr>
                <a:t>      </a:t>
              </a:r>
              <a:r>
                <a:rPr kumimoji="0" lang="en-US" altLang="zh-TW" sz="2000" b="1" dirty="0" smtClean="0">
                  <a:latin typeface="Tahoma" pitchFamily="34" charset="0"/>
                </a:rPr>
                <a:t>(CUT)</a:t>
              </a:r>
              <a:endParaRPr kumimoji="0" lang="en-US" altLang="zh-TW" sz="2000" b="1" dirty="0">
                <a:latin typeface="Tahoma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856353" y="2230868"/>
              <a:ext cx="731837" cy="573087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01185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-1011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11-00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-0-1-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01--0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0-101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566760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1-001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0011-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-1101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1001-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01-11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996598" y="3526268"/>
              <a:ext cx="1859755" cy="64928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 smtClean="0">
                  <a:latin typeface="Tahoma" pitchFamily="34" charset="0"/>
                </a:rPr>
                <a:t>  Comparator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16200000" flipH="1">
              <a:off x="6967474" y="3069862"/>
              <a:ext cx="936625" cy="1128712"/>
            </a:xfrm>
            <a:custGeom>
              <a:avLst/>
              <a:gdLst>
                <a:gd name="T0" fmla="*/ 1294016696 w 21600"/>
                <a:gd name="T1" fmla="*/ 0 h 21600"/>
                <a:gd name="T2" fmla="*/ 826831090 w 21600"/>
                <a:gd name="T3" fmla="*/ 1027353709 h 21600"/>
                <a:gd name="T4" fmla="*/ 0 w 21600"/>
                <a:gd name="T5" fmla="*/ 2147483647 h 21600"/>
                <a:gd name="T6" fmla="*/ 735757871 w 21600"/>
                <a:gd name="T7" fmla="*/ 2147483647 h 21600"/>
                <a:gd name="T8" fmla="*/ 1471515742 w 21600"/>
                <a:gd name="T9" fmla="*/ 2147483647 h 21600"/>
                <a:gd name="T10" fmla="*/ 1761122862 w 21600"/>
                <a:gd name="T11" fmla="*/ 102735370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388 h 21600"/>
                <a:gd name="T20" fmla="*/ 1804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71" y="0"/>
                  </a:moveTo>
                  <a:lnTo>
                    <a:pt x="10141" y="7200"/>
                  </a:lnTo>
                  <a:lnTo>
                    <a:pt x="13693" y="7200"/>
                  </a:lnTo>
                  <a:lnTo>
                    <a:pt x="13693" y="16388"/>
                  </a:lnTo>
                  <a:lnTo>
                    <a:pt x="0" y="16388"/>
                  </a:lnTo>
                  <a:lnTo>
                    <a:pt x="0" y="21600"/>
                  </a:lnTo>
                  <a:lnTo>
                    <a:pt x="18048" y="21600"/>
                  </a:lnTo>
                  <a:lnTo>
                    <a:pt x="18048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264760" y="2302305"/>
              <a:ext cx="731838" cy="573088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252066" y="3589767"/>
              <a:ext cx="730250" cy="573087"/>
            </a:xfrm>
            <a:prstGeom prst="rightArrow">
              <a:avLst>
                <a:gd name="adj1" fmla="val 41139"/>
                <a:gd name="adj2" fmla="val 3516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70935" y="3454830"/>
              <a:ext cx="132715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Stored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Correct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Response</a:t>
              </a:r>
            </a:p>
          </p:txBody>
        </p: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5887185" y="4178079"/>
              <a:ext cx="0" cy="464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69373" y="1510143"/>
              <a:ext cx="15922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Input Patterns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909535" y="1526018"/>
              <a:ext cx="18669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Output Response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246137" y="4593250"/>
              <a:ext cx="1327150" cy="50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fr-FR" altLang="zh-TW" sz="2000" dirty="0" smtClean="0">
                  <a:latin typeface="Tahoma" pitchFamily="34" charset="0"/>
                </a:rPr>
                <a:t>Test </a:t>
              </a:r>
              <a:r>
                <a:rPr kumimoji="0" lang="fr-FR" altLang="zh-TW" sz="2000" dirty="0" err="1" smtClean="0">
                  <a:latin typeface="Tahoma" pitchFamily="34" charset="0"/>
                </a:rPr>
                <a:t>result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4510" y="5216765"/>
              <a:ext cx="5162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</a:t>
              </a:r>
              <a:r>
                <a:rPr lang="en-US" dirty="0"/>
                <a:t>stimuli </a:t>
              </a:r>
              <a:r>
                <a:rPr lang="en-US" dirty="0" smtClean="0"/>
                <a:t>are called test patterns or test </a:t>
              </a:r>
              <a:r>
                <a:rPr lang="en-US" dirty="0"/>
                <a:t>vectors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280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2" y="903887"/>
            <a:ext cx="11222577" cy="5118537"/>
          </a:xfrm>
        </p:spPr>
        <p:txBody>
          <a:bodyPr>
            <a:normAutofit fontScale="77500" lnSpcReduction="20000"/>
          </a:bodyPr>
          <a:lstStyle/>
          <a:p>
            <a:r>
              <a:rPr lang="fr-FR" sz="3800" dirty="0" err="1" smtClean="0"/>
              <a:t>Process</a:t>
            </a:r>
            <a:r>
              <a:rPr lang="fr-FR" sz="3800" dirty="0" smtClean="0"/>
              <a:t> </a:t>
            </a:r>
            <a:r>
              <a:rPr lang="fr-FR" sz="3800" dirty="0" err="1" smtClean="0"/>
              <a:t>is</a:t>
            </a:r>
            <a:r>
              <a:rPr lang="fr-FR" sz="3800" dirty="0" smtClean="0"/>
              <a:t> </a:t>
            </a:r>
            <a:r>
              <a:rPr lang="fr-FR" sz="3800" dirty="0" err="1" smtClean="0"/>
              <a:t>called</a:t>
            </a:r>
            <a:r>
              <a:rPr lang="fr-FR" sz="3800" dirty="0" smtClean="0"/>
              <a:t> : </a:t>
            </a:r>
            <a:r>
              <a:rPr lang="fr-FR" sz="3800" dirty="0" err="1" smtClean="0"/>
              <a:t>path</a:t>
            </a:r>
            <a:r>
              <a:rPr lang="fr-FR" sz="3800" dirty="0" smtClean="0"/>
              <a:t> </a:t>
            </a:r>
            <a:r>
              <a:rPr lang="fr-FR" sz="3800" dirty="0" err="1" smtClean="0"/>
              <a:t>sensitization</a:t>
            </a:r>
            <a:endParaRPr lang="fr-FR" sz="3800" dirty="0"/>
          </a:p>
          <a:p>
            <a:endParaRPr lang="fr-FR" sz="3800" dirty="0" smtClean="0"/>
          </a:p>
          <a:p>
            <a:r>
              <a:rPr lang="en-US" sz="3800" dirty="0"/>
              <a:t>Faults detection works by comparing the response of a known-good version of the circuit with the actual circuit, for a given stimulus set. A fault exists if there is any difference in the responses. </a:t>
            </a:r>
          </a:p>
          <a:p>
            <a:endParaRPr lang="fr-FR" sz="3800" dirty="0" smtClean="0"/>
          </a:p>
          <a:p>
            <a:r>
              <a:rPr lang="fr-FR" sz="3800" dirty="0" smtClean="0"/>
              <a:t>ATPG </a:t>
            </a:r>
            <a:r>
              <a:rPr lang="fr-FR" sz="3800" dirty="0" err="1" smtClean="0"/>
              <a:t>tool</a:t>
            </a:r>
            <a:r>
              <a:rPr lang="fr-FR" sz="3800" dirty="0" smtClean="0"/>
              <a:t> </a:t>
            </a:r>
            <a:r>
              <a:rPr lang="en-US" sz="3800" dirty="0" smtClean="0"/>
              <a:t>construct a vector which apply to input and </a:t>
            </a:r>
            <a:r>
              <a:rPr lang="en-US" sz="3800" dirty="0"/>
              <a:t>tries </a:t>
            </a:r>
            <a:r>
              <a:rPr lang="en-US" sz="3800" dirty="0" smtClean="0"/>
              <a:t>to </a:t>
            </a:r>
            <a:r>
              <a:rPr lang="en-US" sz="3800" dirty="0"/>
              <a:t>propagate the fault effect to </a:t>
            </a:r>
            <a:r>
              <a:rPr lang="en-US" sz="3800" dirty="0" smtClean="0"/>
              <a:t>output,</a:t>
            </a:r>
          </a:p>
          <a:p>
            <a:r>
              <a:rPr lang="en-US" sz="3800" dirty="0" smtClean="0"/>
              <a:t>When successful, the tool create a stimulus set (or test pattern) to detect the fault</a:t>
            </a:r>
            <a:r>
              <a:rPr lang="en-US" sz="3800" dirty="0" smtClean="0"/>
              <a:t>,</a:t>
            </a:r>
          </a:p>
          <a:p>
            <a:endParaRPr lang="en-US" sz="3800" dirty="0" smtClean="0"/>
          </a:p>
          <a:p>
            <a:r>
              <a:rPr lang="fr-FR" sz="3800" dirty="0" err="1" smtClean="0">
                <a:solidFill>
                  <a:schemeClr val="accent1"/>
                </a:solidFill>
              </a:rPr>
              <a:t>Next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 err="1" smtClean="0">
                <a:solidFill>
                  <a:schemeClr val="accent1"/>
                </a:solidFill>
              </a:rPr>
              <a:t>step</a:t>
            </a:r>
            <a:r>
              <a:rPr lang="fr-FR" sz="3800" dirty="0" smtClean="0">
                <a:solidFill>
                  <a:schemeClr val="accent1"/>
                </a:solidFill>
              </a:rPr>
              <a:t>, </a:t>
            </a:r>
            <a:r>
              <a:rPr lang="fr-FR" sz="3800" dirty="0" err="1" smtClean="0">
                <a:solidFill>
                  <a:schemeClr val="accent1"/>
                </a:solidFill>
              </a:rPr>
              <a:t>verify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fault</a:t>
            </a:r>
            <a:r>
              <a:rPr lang="fr-FR" sz="3800" dirty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coverage</a:t>
            </a:r>
            <a:r>
              <a:rPr lang="fr-FR" sz="3800" dirty="0">
                <a:solidFill>
                  <a:schemeClr val="accent1"/>
                </a:solidFill>
              </a:rPr>
              <a:t> of 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>
                <a:solidFill>
                  <a:schemeClr val="accent1"/>
                </a:solidFill>
              </a:rPr>
              <a:t>patterns </a:t>
            </a:r>
            <a:r>
              <a:rPr lang="fr-FR" sz="3800" dirty="0" err="1">
                <a:solidFill>
                  <a:schemeClr val="accent1"/>
                </a:solidFill>
              </a:rPr>
              <a:t>trought</a:t>
            </a:r>
            <a:r>
              <a:rPr lang="fr-FR" sz="3800" dirty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fault</a:t>
            </a:r>
            <a:r>
              <a:rPr lang="fr-FR" sz="3800" dirty="0">
                <a:solidFill>
                  <a:schemeClr val="accent1"/>
                </a:solidFill>
              </a:rPr>
              <a:t> simulation</a:t>
            </a:r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30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classes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1078546"/>
            <a:ext cx="10515600" cy="4351338"/>
          </a:xfrm>
        </p:spPr>
        <p:txBody>
          <a:bodyPr/>
          <a:lstStyle/>
          <a:p>
            <a:r>
              <a:rPr lang="en-US" dirty="0" smtClean="0"/>
              <a:t>ATPG tool categorize </a:t>
            </a:r>
            <a:r>
              <a:rPr lang="en-US" dirty="0"/>
              <a:t>faults </a:t>
            </a:r>
            <a:r>
              <a:rPr lang="en-US" dirty="0" smtClean="0"/>
              <a:t>into fault classes, </a:t>
            </a:r>
            <a:r>
              <a:rPr lang="en-US" dirty="0"/>
              <a:t>based on how the </a:t>
            </a:r>
            <a:r>
              <a:rPr lang="en-US" dirty="0" smtClean="0"/>
              <a:t>faults were </a:t>
            </a:r>
            <a:r>
              <a:rPr lang="en-US" dirty="0"/>
              <a:t>detected or why they could not be detected.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0" y="2046253"/>
            <a:ext cx="4519137" cy="40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5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STIL files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tandard 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est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nterface </a:t>
            </a:r>
            <a:r>
              <a:rPr lang="fr-FR" dirty="0" err="1" smtClean="0">
                <a:solidFill>
                  <a:srgbClr val="FF0000"/>
                </a:solidFill>
              </a:rPr>
              <a:t>L</a:t>
            </a:r>
            <a:r>
              <a:rPr lang="fr-FR" dirty="0" err="1" smtClean="0"/>
              <a:t>anguage</a:t>
            </a:r>
            <a:r>
              <a:rPr lang="fr-FR" dirty="0" smtClean="0"/>
              <a:t> : international format</a:t>
            </a:r>
          </a:p>
          <a:p>
            <a:endParaRPr lang="fr-FR" dirty="0" smtClean="0"/>
          </a:p>
          <a:p>
            <a:r>
              <a:rPr lang="en-US" dirty="0" smtClean="0"/>
              <a:t>Language </a:t>
            </a:r>
            <a:r>
              <a:rPr lang="en-US" dirty="0"/>
              <a:t>to define the test vectors applied to </a:t>
            </a:r>
            <a:r>
              <a:rPr lang="en-US" dirty="0" smtClean="0"/>
              <a:t>the </a:t>
            </a:r>
            <a:r>
              <a:rPr lang="en-US" dirty="0"/>
              <a:t>device under test (DUT). </a:t>
            </a:r>
            <a:r>
              <a:rPr lang="en-US" dirty="0" smtClean="0"/>
              <a:t>Describe bits sequences </a:t>
            </a:r>
            <a:endParaRPr lang="en-US" dirty="0"/>
          </a:p>
          <a:p>
            <a:endParaRPr lang="fr-FR" dirty="0"/>
          </a:p>
          <a:p>
            <a:r>
              <a:rPr lang="en-US" dirty="0" smtClean="0"/>
              <a:t>This stimulus </a:t>
            </a:r>
            <a:r>
              <a:rPr lang="en-US" dirty="0"/>
              <a:t>file </a:t>
            </a:r>
            <a:r>
              <a:rPr lang="en-US" dirty="0" smtClean="0"/>
              <a:t>introduces </a:t>
            </a:r>
            <a:r>
              <a:rPr lang="en-US" dirty="0"/>
              <a:t>the </a:t>
            </a:r>
            <a:r>
              <a:rPr lang="en-US" dirty="0" smtClean="0"/>
              <a:t>faults, it’s input </a:t>
            </a:r>
            <a:r>
              <a:rPr lang="en-US" dirty="0" err="1" smtClean="0"/>
              <a:t>datas</a:t>
            </a:r>
            <a:r>
              <a:rPr lang="en-US" dirty="0" smtClean="0"/>
              <a:t> of scan chain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94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ITC </a:t>
            </a:r>
            <a:r>
              <a:rPr lang="fr-FR" dirty="0" err="1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400"/>
            <a:ext cx="10515600" cy="4678322"/>
          </a:xfrm>
        </p:spPr>
        <p:txBody>
          <a:bodyPr>
            <a:normAutofit/>
          </a:bodyPr>
          <a:lstStyle/>
          <a:p>
            <a:r>
              <a:rPr lang="fr-FR" dirty="0" smtClean="0"/>
              <a:t>ITC  = </a:t>
            </a:r>
            <a:r>
              <a:rPr lang="fr-FR" dirty="0" err="1" smtClean="0"/>
              <a:t>interconnect</a:t>
            </a:r>
            <a:r>
              <a:rPr lang="fr-FR" dirty="0" smtClean="0"/>
              <a:t> test </a:t>
            </a:r>
            <a:r>
              <a:rPr lang="fr-FR" dirty="0" err="1" smtClean="0"/>
              <a:t>coverage</a:t>
            </a:r>
            <a:r>
              <a:rPr lang="fr-FR" dirty="0" smtClean="0"/>
              <a:t> or </a:t>
            </a:r>
            <a:r>
              <a:rPr lang="fr-FR" dirty="0" err="1" smtClean="0"/>
              <a:t>loop</a:t>
            </a:r>
            <a:r>
              <a:rPr lang="fr-FR" dirty="0" smtClean="0"/>
              <a:t> back (</a:t>
            </a:r>
            <a:r>
              <a:rPr lang="fr-FR" dirty="0" err="1" smtClean="0"/>
              <a:t>include</a:t>
            </a:r>
            <a:r>
              <a:rPr lang="fr-FR" dirty="0" smtClean="0"/>
              <a:t> XOR)</a:t>
            </a:r>
          </a:p>
          <a:p>
            <a:endParaRPr lang="fr-FR" dirty="0" smtClean="0"/>
          </a:p>
          <a:p>
            <a:r>
              <a:rPr lang="en-US" dirty="0"/>
              <a:t>Used to test the digital cells found in analog blocks</a:t>
            </a:r>
            <a:endParaRPr lang="fr-FR" dirty="0" smtClean="0"/>
          </a:p>
          <a:p>
            <a:r>
              <a:rPr lang="fr-FR" dirty="0" err="1" smtClean="0"/>
              <a:t>Loopback</a:t>
            </a:r>
            <a:r>
              <a:rPr lang="fr-FR" dirty="0" smtClean="0"/>
              <a:t> </a:t>
            </a:r>
            <a:r>
              <a:rPr lang="fr-FR" dirty="0" err="1"/>
              <a:t>cells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blocks </a:t>
            </a:r>
            <a:endParaRPr lang="en-US" dirty="0"/>
          </a:p>
          <a:p>
            <a:endParaRPr lang="fr-FR" dirty="0"/>
          </a:p>
          <a:p>
            <a:r>
              <a:rPr lang="fr-FR" dirty="0" smtClean="0"/>
              <a:t>In Automotive flow, </a:t>
            </a:r>
            <a:r>
              <a:rPr lang="fr-FR" dirty="0" err="1" smtClean="0"/>
              <a:t>it’s</a:t>
            </a:r>
            <a:r>
              <a:rPr lang="fr-FR" dirty="0" smtClean="0"/>
              <a:t> a </a:t>
            </a:r>
            <a:r>
              <a:rPr lang="fr-FR" dirty="0" err="1" smtClean="0"/>
              <a:t>requirement</a:t>
            </a:r>
            <a:r>
              <a:rPr lang="fr-FR" dirty="0" smtClean="0"/>
              <a:t> to check connections </a:t>
            </a:r>
            <a:r>
              <a:rPr lang="fr-FR" dirty="0" err="1" smtClean="0"/>
              <a:t>beetwen</a:t>
            </a:r>
            <a:r>
              <a:rPr lang="fr-FR" dirty="0" smtClean="0"/>
              <a:t> </a:t>
            </a:r>
            <a:r>
              <a:rPr lang="fr-FR" dirty="0" err="1" smtClean="0"/>
              <a:t>digtop</a:t>
            </a:r>
            <a:r>
              <a:rPr lang="fr-FR" dirty="0" smtClean="0"/>
              <a:t> and digital </a:t>
            </a:r>
            <a:r>
              <a:rPr lang="fr-FR" dirty="0" err="1" smtClean="0"/>
              <a:t>functions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 </a:t>
            </a:r>
            <a:r>
              <a:rPr lang="fr-FR" dirty="0" err="1" smtClean="0"/>
              <a:t>analog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</a:t>
            </a:r>
            <a:r>
              <a:rPr lang="fr-FR" dirty="0" err="1" smtClean="0"/>
              <a:t>Increase</a:t>
            </a:r>
            <a:r>
              <a:rPr lang="fr-FR" dirty="0" smtClean="0"/>
              <a:t> test </a:t>
            </a:r>
            <a:r>
              <a:rPr lang="fr-FR" dirty="0" err="1" smtClean="0"/>
              <a:t>coverage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19398"/>
            <a:ext cx="4119938" cy="166126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670560" y="4922520"/>
            <a:ext cx="601980" cy="3505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28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ITC </a:t>
            </a:r>
            <a:r>
              <a:rPr lang="fr-FR" dirty="0" err="1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193" y="2154621"/>
            <a:ext cx="1650124" cy="2753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Topdig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75283" y="2469930"/>
            <a:ext cx="3457904" cy="1376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0952" y="2743200"/>
            <a:ext cx="602767" cy="599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0025" y="341959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Analog</a:t>
            </a:r>
            <a:r>
              <a:rPr lang="fr-FR" dirty="0" smtClean="0"/>
              <a:t> block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00500" y="3143118"/>
            <a:ext cx="219075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963354" y="4541521"/>
            <a:ext cx="2638981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02335" y="3342290"/>
            <a:ext cx="0" cy="11916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00500" y="2868798"/>
            <a:ext cx="2190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61243" y="246993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30879" y="285807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65078" y="416456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298" y="366212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Loop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4912" y="2743200"/>
            <a:ext cx="1734091" cy="599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digital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965769" y="3042745"/>
            <a:ext cx="539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63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Tessent</a:t>
            </a:r>
            <a:r>
              <a:rPr lang="fr-FR" dirty="0"/>
              <a:t> suite </a:t>
            </a:r>
            <a:r>
              <a:rPr lang="fr-FR" dirty="0" err="1"/>
              <a:t>is</a:t>
            </a:r>
            <a:r>
              <a:rPr lang="fr-FR" dirty="0"/>
              <a:t> set of DFT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Mentor Graphics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/>
              <a:t>a design-for-test </a:t>
            </a:r>
            <a:r>
              <a:rPr lang="en-US" dirty="0" smtClean="0"/>
              <a:t>environment </a:t>
            </a:r>
            <a:r>
              <a:rPr lang="en-US" dirty="0"/>
              <a:t>within which you can perform all the tasks </a:t>
            </a:r>
            <a:r>
              <a:rPr lang="en-US" dirty="0" smtClean="0"/>
              <a:t>required </a:t>
            </a:r>
            <a:r>
              <a:rPr lang="en-US" dirty="0"/>
              <a:t>to insert DFT hardware, generate </a:t>
            </a:r>
            <a:r>
              <a:rPr lang="en-US" dirty="0" smtClean="0"/>
              <a:t>manufacturing </a:t>
            </a:r>
            <a:r>
              <a:rPr lang="en-US" dirty="0"/>
              <a:t>test patterns, </a:t>
            </a:r>
            <a:r>
              <a:rPr lang="en-US" dirty="0" smtClean="0"/>
              <a:t>and </a:t>
            </a:r>
            <a:r>
              <a:rPr lang="en-US" dirty="0"/>
              <a:t>post-silicon tasks </a:t>
            </a:r>
            <a:r>
              <a:rPr lang="en-US" dirty="0" smtClean="0"/>
              <a:t>such </a:t>
            </a:r>
            <a:r>
              <a:rPr lang="en-US" dirty="0"/>
              <a:t>as diagnosis and yield </a:t>
            </a:r>
            <a:r>
              <a:rPr lang="en-US" dirty="0" smtClean="0"/>
              <a:t>analysis</a:t>
            </a:r>
          </a:p>
          <a:p>
            <a:endParaRPr lang="fr-FR" dirty="0"/>
          </a:p>
          <a:p>
            <a:r>
              <a:rPr lang="en-US" dirty="0" err="1" smtClean="0"/>
              <a:t>Tessent</a:t>
            </a:r>
            <a:r>
              <a:rPr lang="en-US" dirty="0" smtClean="0"/>
              <a:t> provides </a:t>
            </a:r>
            <a:r>
              <a:rPr lang="en-US" dirty="0"/>
              <a:t>a graphical user </a:t>
            </a:r>
            <a:r>
              <a:rPr lang="en-US" dirty="0" smtClean="0"/>
              <a:t>interface (GUI), </a:t>
            </a:r>
            <a:r>
              <a:rPr lang="en-US" dirty="0" err="1" smtClean="0"/>
              <a:t>DFTVisualizer</a:t>
            </a:r>
            <a:r>
              <a:rPr lang="en-US" dirty="0"/>
              <a:t>, that allows you to edit and </a:t>
            </a:r>
            <a:r>
              <a:rPr lang="en-US" dirty="0" smtClean="0"/>
              <a:t>introspect </a:t>
            </a:r>
            <a:r>
              <a:rPr lang="en-US" dirty="0"/>
              <a:t>designs, and adjust object </a:t>
            </a:r>
            <a:r>
              <a:rPr lang="en-US" dirty="0" smtClean="0"/>
              <a:t>attributes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How to </a:t>
            </a:r>
            <a:r>
              <a:rPr lang="fr-FR" dirty="0" err="1" smtClean="0"/>
              <a:t>guarantee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ensures the quality of the products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It’s </a:t>
            </a:r>
            <a:r>
              <a:rPr lang="en-US" dirty="0"/>
              <a:t>an integral part of the design cycle and its main role is to detect defective parts after their </a:t>
            </a:r>
            <a:r>
              <a:rPr lang="en-US" dirty="0" smtClean="0"/>
              <a:t>manufacture,</a:t>
            </a:r>
          </a:p>
          <a:p>
            <a:endParaRPr lang="en-US" dirty="0"/>
          </a:p>
          <a:p>
            <a:r>
              <a:rPr lang="en-US" dirty="0"/>
              <a:t>A well structured method for testing needs to be followed to ensure high yield and proper detection of faulty chips after manufacturing. Design for testability (DFT) is a matured domain now, and thus needs to be followed by all the </a:t>
            </a:r>
            <a:r>
              <a:rPr lang="en-US" dirty="0" smtClean="0"/>
              <a:t>designers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</a:t>
            </a:r>
            <a:r>
              <a:rPr lang="fr-FR" dirty="0" smtClean="0"/>
              <a:t>VISUALIZER - </a:t>
            </a:r>
            <a:r>
              <a:rPr lang="fr-FR" dirty="0" err="1" smtClean="0"/>
              <a:t>Diagnosis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sz="2400" dirty="0"/>
              <a:t>DFT debug environment in </a:t>
            </a:r>
            <a:r>
              <a:rPr lang="en-US" altLang="en-US" sz="2400" dirty="0" err="1" smtClean="0"/>
              <a:t>Tessent</a:t>
            </a:r>
            <a:endParaRPr lang="en-US" altLang="en-US" sz="2400" dirty="0" smtClean="0"/>
          </a:p>
          <a:p>
            <a:pPr>
              <a:spcBef>
                <a:spcPct val="15000"/>
              </a:spcBef>
            </a:pPr>
            <a:r>
              <a:rPr lang="en-US" sz="2400" dirty="0" smtClean="0"/>
              <a:t>Tool  </a:t>
            </a:r>
            <a:r>
              <a:rPr lang="en-US" sz="2400" dirty="0"/>
              <a:t>to </a:t>
            </a:r>
            <a:r>
              <a:rPr lang="en-US" sz="2400" dirty="0" err="1"/>
              <a:t>visally</a:t>
            </a:r>
            <a:r>
              <a:rPr lang="en-US" sz="2400" dirty="0"/>
              <a:t> investigate the </a:t>
            </a:r>
            <a:r>
              <a:rPr lang="en-US" sz="2400" dirty="0" smtClean="0"/>
              <a:t>causes </a:t>
            </a:r>
            <a:r>
              <a:rPr lang="en-US" sz="2400" dirty="0"/>
              <a:t>of DRC </a:t>
            </a:r>
            <a:r>
              <a:rPr lang="en-US" sz="2400" dirty="0" smtClean="0"/>
              <a:t>low </a:t>
            </a:r>
            <a:r>
              <a:rPr lang="en-US" sz="2400" dirty="0" err="1" smtClean="0"/>
              <a:t>converage</a:t>
            </a:r>
            <a:endParaRPr lang="en-US" sz="2400" dirty="0"/>
          </a:p>
          <a:p>
            <a:pPr>
              <a:spcBef>
                <a:spcPct val="15000"/>
              </a:spcBef>
            </a:pP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Intuitive and effective GUI to reduce DFT debug effort</a:t>
            </a:r>
          </a:p>
          <a:p>
            <a:pPr>
              <a:spcBef>
                <a:spcPct val="15000"/>
              </a:spcBef>
            </a:pPr>
            <a:r>
              <a:rPr lang="en-US" altLang="en-US" sz="2400" dirty="0"/>
              <a:t>Eases design navigation &amp; exploration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Helps to debug </a:t>
            </a:r>
            <a:r>
              <a:rPr lang="en-US" altLang="en-US" sz="2400" dirty="0" smtClean="0"/>
              <a:t>DFT related </a:t>
            </a:r>
            <a:r>
              <a:rPr lang="en-US" altLang="en-US" sz="2400" dirty="0"/>
              <a:t>issues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DRC violations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Low coverage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Test procedures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4" descr="fra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9" y="2473090"/>
            <a:ext cx="4223657" cy="31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32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Synposys</a:t>
            </a:r>
            <a:r>
              <a:rPr lang="fr-FR" dirty="0" smtClean="0"/>
              <a:t> 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6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– </a:t>
            </a:r>
            <a:r>
              <a:rPr lang="fr-FR" sz="4800" dirty="0" err="1" smtClean="0"/>
              <a:t>implementation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0284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digital flow </a:t>
            </a:r>
            <a:r>
              <a:rPr lang="fr-FR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a set of patterns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en-US" dirty="0">
                <a:solidFill>
                  <a:schemeClr val="accent1"/>
                </a:solidFill>
              </a:rPr>
              <a:t>In digital environment a set of </a:t>
            </a:r>
            <a:r>
              <a:rPr lang="en-US" dirty="0" smtClean="0">
                <a:solidFill>
                  <a:schemeClr val="accent1"/>
                </a:solidFill>
              </a:rPr>
              <a:t>scripts stored in templates </a:t>
            </a:r>
            <a:r>
              <a:rPr lang="en-US" dirty="0">
                <a:solidFill>
                  <a:schemeClr val="accent1"/>
                </a:solidFill>
              </a:rPr>
              <a:t>allows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Generate vectors in </a:t>
            </a:r>
            <a:r>
              <a:rPr lang="en-US" sz="2800" dirty="0" smtClean="0">
                <a:solidFill>
                  <a:schemeClr val="accent1"/>
                </a:solidFill>
              </a:rPr>
              <a:t>STIL </a:t>
            </a:r>
            <a:r>
              <a:rPr lang="en-US" sz="2800" dirty="0">
                <a:solidFill>
                  <a:schemeClr val="accent1"/>
                </a:solidFill>
              </a:rPr>
              <a:t>format compatible with </a:t>
            </a:r>
            <a:r>
              <a:rPr lang="en-US" sz="2800" dirty="0" smtClean="0">
                <a:solidFill>
                  <a:schemeClr val="accent1"/>
                </a:solidFill>
              </a:rPr>
              <a:t>tester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Generate </a:t>
            </a:r>
            <a:r>
              <a:rPr lang="en-US" sz="2800" dirty="0" err="1">
                <a:solidFill>
                  <a:schemeClr val="accent1"/>
                </a:solidFill>
              </a:rPr>
              <a:t>testbench</a:t>
            </a:r>
            <a:r>
              <a:rPr lang="en-US" sz="2800" dirty="0">
                <a:solidFill>
                  <a:schemeClr val="accent1"/>
                </a:solidFill>
              </a:rPr>
              <a:t> and vectors in Verilog format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Simulate </a:t>
            </a:r>
            <a:r>
              <a:rPr lang="en-US" sz="2800" dirty="0">
                <a:solidFill>
                  <a:schemeClr val="accent1"/>
                </a:solidFill>
              </a:rPr>
              <a:t>Verilog vectors with timings back </a:t>
            </a:r>
            <a:r>
              <a:rPr lang="en-US" sz="2800" dirty="0" smtClean="0">
                <a:solidFill>
                  <a:schemeClr val="accent1"/>
                </a:solidFill>
              </a:rPr>
              <a:t>annotation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Provide </a:t>
            </a:r>
            <a:r>
              <a:rPr lang="en-US" sz="2800" dirty="0">
                <a:solidFill>
                  <a:schemeClr val="accent1"/>
                </a:solidFill>
              </a:rPr>
              <a:t>cadence cells with auto-check embedded vectors for top cell </a:t>
            </a:r>
            <a:r>
              <a:rPr lang="en-US" sz="2800" dirty="0" smtClean="0">
                <a:solidFill>
                  <a:schemeClr val="accent1"/>
                </a:solidFill>
              </a:rPr>
              <a:t>simulation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Estimate </a:t>
            </a:r>
            <a:r>
              <a:rPr lang="en-US" sz="2800" dirty="0">
                <a:solidFill>
                  <a:schemeClr val="accent1"/>
                </a:solidFill>
              </a:rPr>
              <a:t>realistic stuck-at fault test coverage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6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Directory structures &amp; files </a:t>
            </a:r>
            <a:r>
              <a:rPr lang="fr-FR" dirty="0" err="1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files </a:t>
            </a:r>
            <a:r>
              <a:rPr lang="en-US" dirty="0" smtClean="0"/>
              <a:t>(do file, lib files, </a:t>
            </a:r>
            <a:r>
              <a:rPr lang="en-US" dirty="0" err="1" smtClean="0"/>
              <a:t>contraints</a:t>
            </a:r>
            <a:r>
              <a:rPr lang="en-US" dirty="0" smtClean="0"/>
              <a:t> </a:t>
            </a:r>
            <a:r>
              <a:rPr lang="en-US" dirty="0" err="1" smtClean="0"/>
              <a:t>sdf</a:t>
            </a:r>
            <a:r>
              <a:rPr lang="en-US" dirty="0" smtClean="0"/>
              <a:t>, parameters) are </a:t>
            </a:r>
            <a:r>
              <a:rPr lang="en-US" dirty="0"/>
              <a:t>needed to perform pattern generation and for </a:t>
            </a:r>
            <a:r>
              <a:rPr lang="en-US" dirty="0" err="1" smtClean="0"/>
              <a:t>testbenchs</a:t>
            </a:r>
            <a:r>
              <a:rPr lang="en-US" dirty="0" smtClean="0"/>
              <a:t> simulations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>
                <a:solidFill>
                  <a:schemeClr val="accent1"/>
                </a:solidFill>
              </a:rPr>
              <a:t>mkblock.csh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script creates a dedicated directory under </a:t>
            </a:r>
            <a:r>
              <a:rPr lang="en-US" b="1" dirty="0"/>
              <a:t>DIG_BLOCKS/&lt;</a:t>
            </a:r>
            <a:r>
              <a:rPr lang="en-US" b="1" dirty="0" err="1"/>
              <a:t>digital_block</a:t>
            </a:r>
            <a:r>
              <a:rPr lang="en-US" b="1" dirty="0"/>
              <a:t> name&gt;/</a:t>
            </a:r>
            <a:r>
              <a:rPr lang="en-US" b="1" dirty="0" err="1" smtClean="0"/>
              <a:t>tool_data</a:t>
            </a:r>
            <a:r>
              <a:rPr lang="en-US" b="1" dirty="0" smtClean="0"/>
              <a:t>/</a:t>
            </a:r>
            <a:r>
              <a:rPr lang="en-US" b="1" dirty="0" err="1" smtClean="0"/>
              <a:t>tessent</a:t>
            </a:r>
            <a:endParaRPr lang="en-US" b="1" dirty="0" smtClean="0"/>
          </a:p>
          <a:p>
            <a:endParaRPr lang="fr-FR" b="1" dirty="0" smtClean="0">
              <a:solidFill>
                <a:schemeClr val="tx2"/>
              </a:solidFill>
            </a:endParaRPr>
          </a:p>
          <a:p>
            <a:endParaRPr lang="fr-FR" dirty="0"/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1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Directory </a:t>
            </a:r>
            <a:r>
              <a:rPr lang="fr-FR" dirty="0" err="1" smtClean="0"/>
              <a:t>template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725" y="923120"/>
            <a:ext cx="11303305" cy="5437762"/>
          </a:xfrm>
        </p:spPr>
        <p:txBody>
          <a:bodyPr>
            <a:normAutofit/>
          </a:bodyPr>
          <a:lstStyle/>
          <a:p>
            <a:endParaRPr lang="en-US" sz="800" dirty="0" smtClean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r>
              <a:rPr lang="fr-FR" sz="1500" b="1" dirty="0" smtClean="0"/>
              <a:t>/</a:t>
            </a:r>
            <a:r>
              <a:rPr lang="fr-FR" sz="1500" b="1" dirty="0" err="1" smtClean="0"/>
              <a:t>tessent</a:t>
            </a:r>
            <a:endParaRPr lang="fr-FR" sz="1500" b="1" dirty="0"/>
          </a:p>
          <a:p>
            <a:pPr marL="400050" lvl="1" indent="174625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tessent_patt_saf.do	     :    tessent dofile to generate stuck at fault vectors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tessent_patt_sbf.do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static bridge fault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tessent_patt_tft.do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transient fault 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tessent_patt_iddq.do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IDDQ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tessent_cov.do	     :    tessent dofile to estimate coverage 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tessent_testproc.do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tessent procedures </a:t>
            </a:r>
            <a:r>
              <a:rPr lang="en-US" sz="1400" dirty="0">
                <a:solidFill>
                  <a:schemeClr val="accent1"/>
                </a:solidFill>
              </a:rPr>
              <a:t>file used by </a:t>
            </a:r>
            <a:r>
              <a:rPr lang="en-US" sz="1400" dirty="0" err="1" smtClean="0">
                <a:solidFill>
                  <a:schemeClr val="accent1"/>
                </a:solidFill>
              </a:rPr>
              <a:t>dofiles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chemeClr val="accent1"/>
                </a:solidFill>
              </a:rPr>
              <a:t>param_file</a:t>
            </a:r>
            <a:r>
              <a:rPr lang="en-US" sz="1400" dirty="0" smtClean="0">
                <a:solidFill>
                  <a:schemeClr val="accent1"/>
                </a:solidFill>
              </a:rPr>
              <a:t>	     :    tessent options for .stil format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run_patt.sh	     :    tessent command for pattern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run_cov.sh	     :    tessent </a:t>
            </a:r>
            <a:r>
              <a:rPr lang="en-US" sz="1400" dirty="0">
                <a:solidFill>
                  <a:schemeClr val="accent1"/>
                </a:solidFill>
              </a:rPr>
              <a:t>command </a:t>
            </a:r>
            <a:r>
              <a:rPr lang="en-US" sz="1400" dirty="0" smtClean="0">
                <a:solidFill>
                  <a:schemeClr val="accent1"/>
                </a:solidFill>
              </a:rPr>
              <a:t>for coverage estimation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rgbClr val="FF0000"/>
                </a:solidFill>
              </a:rPr>
              <a:t>atpg_wrapper.v</a:t>
            </a:r>
            <a:r>
              <a:rPr lang="en-US" sz="1400" dirty="0" smtClean="0">
                <a:solidFill>
                  <a:schemeClr val="accent1"/>
                </a:solidFill>
              </a:rPr>
              <a:t>	     :    wrapper around digital block= netlist for vectors 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generate_patterns.sh	     :    script to generate patterns and create files for top cell simulation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simulate_patterns.sh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script simulating all </a:t>
            </a:r>
            <a:r>
              <a:rPr lang="en-US" sz="1400" dirty="0">
                <a:solidFill>
                  <a:schemeClr val="accent1"/>
                </a:solidFill>
              </a:rPr>
              <a:t>generated </a:t>
            </a:r>
            <a:r>
              <a:rPr lang="en-US" sz="1400" dirty="0" smtClean="0">
                <a:solidFill>
                  <a:schemeClr val="accent1"/>
                </a:solidFill>
              </a:rPr>
              <a:t>patterns in worst &amp; best conditions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/vectors</a:t>
            </a:r>
            <a:r>
              <a:rPr lang="en-US" sz="1400" b="1" dirty="0"/>
              <a:t>	</a:t>
            </a:r>
            <a:r>
              <a:rPr lang="en-US" sz="1400" b="1" dirty="0" smtClean="0"/>
              <a:t>     :    </a:t>
            </a:r>
            <a:r>
              <a:rPr lang="en-US" sz="1400" b="1" dirty="0" smtClean="0">
                <a:solidFill>
                  <a:schemeClr val="accent1"/>
                </a:solidFill>
              </a:rPr>
              <a:t>directory to store vectors and re-simulate them</a:t>
            </a:r>
          </a:p>
          <a:p>
            <a:pPr marL="1257300" lvl="3" indent="-517525">
              <a:buNone/>
              <a:tabLst>
                <a:tab pos="739775" algn="l"/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scan_map.txt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scan pins mapping</a:t>
            </a:r>
          </a:p>
          <a:p>
            <a:pPr marL="1257300" lvl="3" indent="-5175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header.txt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.stil</a:t>
            </a:r>
            <a:r>
              <a:rPr lang="en-US" sz="1400" dirty="0">
                <a:solidFill>
                  <a:schemeClr val="accent1"/>
                </a:solidFill>
              </a:rPr>
              <a:t> header compatible </a:t>
            </a:r>
            <a:r>
              <a:rPr lang="en-US" sz="1400" dirty="0" smtClean="0">
                <a:solidFill>
                  <a:schemeClr val="accent1"/>
                </a:solidFill>
              </a:rPr>
              <a:t>with eagle tester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/reports	     :    directory containing </a:t>
            </a:r>
            <a:r>
              <a:rPr lang="en-US" sz="1400" b="1" dirty="0" err="1" smtClean="0">
                <a:solidFill>
                  <a:schemeClr val="accent1"/>
                </a:solidFill>
              </a:rPr>
              <a:t>tessent</a:t>
            </a:r>
            <a:r>
              <a:rPr lang="en-US" sz="1400" b="1" dirty="0" smtClean="0">
                <a:solidFill>
                  <a:schemeClr val="accent1"/>
                </a:solidFill>
              </a:rPr>
              <a:t> reports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</a:t>
            </a:r>
            <a:r>
              <a:rPr lang="en-US" sz="1400" b="1" dirty="0" err="1" smtClean="0">
                <a:solidFill>
                  <a:schemeClr val="accent1"/>
                </a:solidFill>
              </a:rPr>
              <a:t>top_cell_sim</a:t>
            </a:r>
            <a:r>
              <a:rPr lang="en-US" sz="1400" b="1" dirty="0" smtClean="0">
                <a:solidFill>
                  <a:schemeClr val="accent1"/>
                </a:solidFill>
              </a:rPr>
              <a:t>	     :    directory to store deliverables for top cell simulation</a:t>
            </a:r>
          </a:p>
          <a:p>
            <a:pPr marL="800100" lvl="2" indent="0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7458075" y="1819275"/>
            <a:ext cx="1293553" cy="1428750"/>
          </a:xfrm>
          <a:custGeom>
            <a:avLst/>
            <a:gdLst>
              <a:gd name="connsiteX0" fmla="*/ 438150 w 1293553"/>
              <a:gd name="connsiteY0" fmla="*/ 0 h 1428750"/>
              <a:gd name="connsiteX1" fmla="*/ 1285875 w 1293553"/>
              <a:gd name="connsiteY1" fmla="*/ 723900 h 1428750"/>
              <a:gd name="connsiteX2" fmla="*/ 0 w 1293553"/>
              <a:gd name="connsiteY2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553" h="1428750">
                <a:moveTo>
                  <a:pt x="438150" y="0"/>
                </a:moveTo>
                <a:cubicBezTo>
                  <a:pt x="898525" y="242887"/>
                  <a:pt x="1358900" y="485775"/>
                  <a:pt x="1285875" y="723900"/>
                </a:cubicBezTo>
                <a:cubicBezTo>
                  <a:pt x="1212850" y="962025"/>
                  <a:pt x="606425" y="1195387"/>
                  <a:pt x="0" y="14287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458075" y="3126581"/>
            <a:ext cx="66675" cy="12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465218" y="3248025"/>
            <a:ext cx="119063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7584281" y="1428750"/>
            <a:ext cx="188119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79595" y="5486401"/>
            <a:ext cx="30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completed</a:t>
            </a:r>
            <a:r>
              <a:rPr lang="fr-FR" dirty="0" smtClean="0">
                <a:solidFill>
                  <a:srgbClr val="FF0000"/>
                </a:solidFill>
              </a:rPr>
              <a:t> by Designer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0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1/13    : </a:t>
            </a:r>
            <a:r>
              <a:rPr lang="fr-FR" dirty="0" err="1" smtClean="0"/>
              <a:t>wrapper</a:t>
            </a:r>
            <a:r>
              <a:rPr lang="fr-FR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00100"/>
            <a:ext cx="11798299" cy="5181599"/>
          </a:xfrm>
        </p:spPr>
        <p:txBody>
          <a:bodyPr>
            <a:normAutofit/>
          </a:bodyPr>
          <a:lstStyle/>
          <a:p>
            <a:r>
              <a:rPr lang="fr-FR" sz="2400" dirty="0"/>
              <a:t>Test </a:t>
            </a:r>
            <a:r>
              <a:rPr lang="fr-FR" sz="2400" dirty="0" err="1"/>
              <a:t>wrapper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logic</a:t>
            </a:r>
            <a:r>
              <a:rPr lang="fr-FR" sz="2400" dirty="0"/>
              <a:t> </a:t>
            </a:r>
            <a:r>
              <a:rPr lang="fr-FR" sz="2400" dirty="0" err="1"/>
              <a:t>added</a:t>
            </a:r>
            <a:r>
              <a:rPr lang="fr-FR" sz="2400" dirty="0"/>
              <a:t> </a:t>
            </a:r>
            <a:r>
              <a:rPr lang="fr-FR" sz="2400" dirty="0" err="1"/>
              <a:t>around</a:t>
            </a:r>
            <a:r>
              <a:rPr lang="fr-FR" sz="2400" dirty="0"/>
              <a:t> </a:t>
            </a:r>
            <a:r>
              <a:rPr lang="fr-FR" sz="2400" dirty="0" err="1"/>
              <a:t>topdig</a:t>
            </a:r>
            <a:r>
              <a:rPr lang="fr-FR" sz="2400" dirty="0"/>
              <a:t> to </a:t>
            </a:r>
            <a:r>
              <a:rPr lang="fr-FR" sz="2400" dirty="0" err="1"/>
              <a:t>provide</a:t>
            </a:r>
            <a:r>
              <a:rPr lang="fr-FR" sz="2400" dirty="0"/>
              <a:t> test </a:t>
            </a:r>
            <a:r>
              <a:rPr lang="fr-FR" sz="2400" dirty="0" err="1"/>
              <a:t>access</a:t>
            </a:r>
            <a:r>
              <a:rPr lang="fr-FR" sz="2400" dirty="0"/>
              <a:t> to the </a:t>
            </a:r>
            <a:r>
              <a:rPr lang="fr-FR" sz="2400" dirty="0" err="1"/>
              <a:t>embedded</a:t>
            </a:r>
            <a:r>
              <a:rPr lang="fr-FR" sz="2400" dirty="0"/>
              <a:t> </a:t>
            </a:r>
            <a:r>
              <a:rPr lang="fr-FR" sz="2400" dirty="0" err="1" smtClean="0"/>
              <a:t>core</a:t>
            </a:r>
            <a:r>
              <a:rPr lang="fr-FR" sz="2400" dirty="0" smtClean="0"/>
              <a:t> : Normal </a:t>
            </a:r>
            <a:r>
              <a:rPr lang="fr-FR" sz="2400" dirty="0"/>
              <a:t>mode </a:t>
            </a:r>
            <a:r>
              <a:rPr lang="fr-FR" sz="2400" dirty="0" smtClean="0"/>
              <a:t> or Test </a:t>
            </a:r>
            <a:r>
              <a:rPr lang="fr-FR" sz="2400" dirty="0"/>
              <a:t>mode</a:t>
            </a:r>
            <a:endParaRPr lang="en-US" sz="2400" dirty="0"/>
          </a:p>
          <a:p>
            <a:endParaRPr lang="fr-FR" sz="2400" dirty="0" smtClean="0"/>
          </a:p>
          <a:p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/>
              <a:t>access</a:t>
            </a:r>
            <a:r>
              <a:rPr lang="fr-FR" sz="2400" dirty="0"/>
              <a:t> to </a:t>
            </a:r>
            <a:r>
              <a:rPr lang="fr-FR" sz="2400" dirty="0" err="1"/>
              <a:t>cell</a:t>
            </a:r>
            <a:r>
              <a:rPr lang="fr-FR" sz="2400" dirty="0"/>
              <a:t> and </a:t>
            </a:r>
            <a:r>
              <a:rPr lang="fr-FR" sz="2400" dirty="0" err="1"/>
              <a:t>isolate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rest</a:t>
            </a:r>
            <a:r>
              <a:rPr lang="fr-FR" sz="2400" dirty="0"/>
              <a:t> of the </a:t>
            </a:r>
            <a:r>
              <a:rPr lang="fr-FR" sz="2400" dirty="0" smtClean="0"/>
              <a:t>circuit</a:t>
            </a:r>
          </a:p>
          <a:p>
            <a:r>
              <a:rPr lang="fr-FR" sz="2400" dirty="0" err="1" smtClean="0"/>
              <a:t>Only</a:t>
            </a:r>
            <a:r>
              <a:rPr lang="fr-FR" sz="2400" dirty="0" smtClean="0"/>
              <a:t> scan pins are accessible</a:t>
            </a:r>
            <a:endParaRPr lang="fr-FR" sz="2400" dirty="0"/>
          </a:p>
          <a:p>
            <a:r>
              <a:rPr lang="fr-FR" sz="2400" dirty="0" smtClean="0"/>
              <a:t>Input must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assigned</a:t>
            </a:r>
            <a:r>
              <a:rPr lang="fr-FR" sz="2400" dirty="0" smtClean="0"/>
              <a:t> to consistent value </a:t>
            </a:r>
            <a:r>
              <a:rPr lang="fr-FR" sz="2400" dirty="0" err="1" smtClean="0"/>
              <a:t>with</a:t>
            </a:r>
            <a:r>
              <a:rPr lang="fr-FR" sz="2400" dirty="0" smtClean="0"/>
              <a:t> top </a:t>
            </a:r>
            <a:r>
              <a:rPr lang="fr-FR" sz="2400" dirty="0" err="1" smtClean="0"/>
              <a:t>cell</a:t>
            </a:r>
            <a:r>
              <a:rPr lang="fr-FR" sz="2400" dirty="0" smtClean="0"/>
              <a:t> state in scan mode</a:t>
            </a:r>
          </a:p>
          <a:p>
            <a:r>
              <a:rPr lang="fr-FR" sz="2400" dirty="0" smtClean="0"/>
              <a:t>Output are </a:t>
            </a:r>
            <a:r>
              <a:rPr lang="fr-FR" sz="2400" dirty="0" err="1" smtClean="0"/>
              <a:t>unconnected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Vectors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generated</a:t>
            </a:r>
            <a:r>
              <a:rPr lang="fr-FR" sz="2400" dirty="0" smtClean="0"/>
              <a:t> at </a:t>
            </a:r>
            <a:r>
              <a:rPr lang="fr-FR" sz="2400" dirty="0" err="1" smtClean="0"/>
              <a:t>atpg_wrapper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>
                <a:solidFill>
                  <a:srgbClr val="FF0000"/>
                </a:solidFill>
              </a:rPr>
              <a:t>Completed</a:t>
            </a:r>
            <a:r>
              <a:rPr lang="fr-FR" sz="2400" dirty="0" smtClean="0">
                <a:solidFill>
                  <a:srgbClr val="FF0000"/>
                </a:solidFill>
              </a:rPr>
              <a:t> by Designer </a:t>
            </a:r>
            <a:r>
              <a:rPr lang="fr-FR" sz="2400" dirty="0" err="1" smtClean="0">
                <a:solidFill>
                  <a:srgbClr val="FF0000"/>
                </a:solidFill>
              </a:rPr>
              <a:t>from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atpg_wrapper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template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available</a:t>
            </a:r>
            <a:r>
              <a:rPr lang="fr-FR" sz="2400" dirty="0" smtClean="0">
                <a:solidFill>
                  <a:srgbClr val="FF0000"/>
                </a:solidFill>
              </a:rPr>
              <a:t> in </a:t>
            </a:r>
            <a:r>
              <a:rPr lang="fr-FR" sz="2400" dirty="0" err="1" smtClean="0">
                <a:solidFill>
                  <a:srgbClr val="FF0000"/>
                </a:solidFill>
              </a:rPr>
              <a:t>template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dir</a:t>
            </a:r>
            <a:r>
              <a:rPr lang="fr-FR" sz="2400" dirty="0" smtClean="0">
                <a:solidFill>
                  <a:srgbClr val="FF0000"/>
                </a:solidFill>
              </a:rPr>
              <a:t>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0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2/13    </a:t>
            </a:r>
            <a:r>
              <a:rPr lang="fr-FR" dirty="0"/>
              <a:t>: </a:t>
            </a:r>
            <a:r>
              <a:rPr lang="fr-FR" dirty="0" err="1"/>
              <a:t>wrapper</a:t>
            </a:r>
            <a:r>
              <a:rPr lang="fr-FR" dirty="0"/>
              <a:t> </a:t>
            </a:r>
            <a:r>
              <a:rPr lang="fr-FR" dirty="0" err="1" smtClean="0"/>
              <a:t>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743216" y="1515135"/>
            <a:ext cx="8896178" cy="3760470"/>
            <a:chOff x="959005" y="1500710"/>
            <a:chExt cx="8896178" cy="376047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54306" y="1500710"/>
              <a:ext cx="7735148" cy="3760470"/>
            </a:xfrm>
            <a:prstGeom prst="rect">
              <a:avLst/>
            </a:prstGeom>
            <a:solidFill>
              <a:srgbClr val="F0F5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021441" y="1745955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019837" y="1954237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019837" y="2161386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019837" y="2356822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712309" y="4855335"/>
              <a:ext cx="142874" cy="1175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2086018" y="1803086"/>
              <a:ext cx="15901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084308" y="2006856"/>
              <a:ext cx="1591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082598" y="2210626"/>
              <a:ext cx="15935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080888" y="2414396"/>
              <a:ext cx="1595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418063" y="1550784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</a:t>
              </a:r>
              <a:r>
                <a:rPr lang="fr-FR" sz="1200" dirty="0" smtClean="0"/>
                <a:t>can_in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18063" y="1757315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scan_clk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28337" y="197306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scan_rstb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6627" y="217683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scan_en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02582" y="4645011"/>
              <a:ext cx="83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scan_out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53279" y="1550784"/>
              <a:ext cx="170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/>
                <a:t>atpg_wrapper.v</a:t>
              </a:r>
              <a:endParaRPr lang="en-US" sz="2000" b="1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37" y="3076323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 err="1" smtClean="0">
                  <a:solidFill>
                    <a:srgbClr val="000000"/>
                  </a:solidFill>
                  <a:latin typeface="Arial" charset="0"/>
                  <a:ea typeface="Adobe 명조 Std Acro M" charset="0"/>
                  <a:cs typeface="Adobe 명조 Std Acro M" charset="0"/>
                </a:rPr>
                <a:t>Switcher</a:t>
              </a: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045790" y="3085502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Top_dig.v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5681527" y="257350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8415202" y="4507956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485077" y="4512703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Right Arrow 53"/>
            <p:cNvSpPr/>
            <p:nvPr/>
          </p:nvSpPr>
          <p:spPr>
            <a:xfrm rot="5400000">
              <a:off x="3224077" y="257350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503240" y="3095027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Analog_top.v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5400000">
              <a:off x="8162203" y="2583030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-Right Arrow 56"/>
            <p:cNvSpPr/>
            <p:nvPr/>
          </p:nvSpPr>
          <p:spPr>
            <a:xfrm>
              <a:off x="6855226" y="3597864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eft-Right Arrow 57"/>
            <p:cNvSpPr/>
            <p:nvPr/>
          </p:nvSpPr>
          <p:spPr>
            <a:xfrm>
              <a:off x="4407301" y="3626439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3485077" y="4922010"/>
              <a:ext cx="6298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5957752" y="4497041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61" name="Group 60"/>
            <p:cNvGrpSpPr/>
            <p:nvPr/>
          </p:nvGrpSpPr>
          <p:grpSpPr>
            <a:xfrm rot="16200000">
              <a:off x="6495182" y="2764069"/>
              <a:ext cx="278457" cy="340552"/>
              <a:chOff x="8264028" y="2876765"/>
              <a:chExt cx="316521" cy="1066791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>
                <a:off x="8266797" y="3943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8264028" y="37911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8265500" y="3181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8265500" y="3030868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8266797" y="2876765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8265500" y="33271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8270211" y="34795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8270211" y="36387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TextBox 61"/>
            <p:cNvSpPr txBox="1"/>
            <p:nvPr/>
          </p:nvSpPr>
          <p:spPr>
            <a:xfrm>
              <a:off x="6311420" y="2290290"/>
              <a:ext cx="1441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Input </a:t>
              </a:r>
              <a:r>
                <a:rPr lang="fr-FR" sz="1200" b="1" dirty="0" err="1" smtClean="0"/>
                <a:t>fixed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levels</a:t>
              </a:r>
              <a:r>
                <a:rPr lang="fr-FR" sz="1200" b="1" dirty="0" smtClean="0"/>
                <a:t> </a:t>
              </a:r>
              <a:endParaRPr lang="en-US" sz="1200" b="1" dirty="0"/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16200000">
              <a:off x="6617341" y="4641119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>
              <a:off x="6568690" y="464355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>
              <a:off x="6374087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>
              <a:off x="6325983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>
              <a:off x="6276789" y="4641119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>
              <a:off x="6420552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>
              <a:off x="6469202" y="463811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rot="16200000">
              <a:off x="6520039" y="463811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>
              <a:off x="6076343" y="4945810"/>
              <a:ext cx="191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Output no </a:t>
              </a:r>
              <a:r>
                <a:rPr lang="fr-FR" sz="1200" b="1" dirty="0" err="1" smtClean="0"/>
                <a:t>connected</a:t>
              </a:r>
              <a:r>
                <a:rPr lang="fr-FR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59005" y="3456151"/>
              <a:ext cx="104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704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3/13    </a:t>
            </a:r>
            <a:r>
              <a:rPr lang="fr-FR" dirty="0"/>
              <a:t>: </a:t>
            </a:r>
            <a:r>
              <a:rPr lang="fr-FR" dirty="0" err="1"/>
              <a:t>wrapper</a:t>
            </a:r>
            <a:r>
              <a:rPr lang="fr-FR" dirty="0"/>
              <a:t> </a:t>
            </a:r>
            <a:r>
              <a:rPr lang="fr-FR" dirty="0" err="1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  … on </a:t>
            </a:r>
            <a:r>
              <a:rPr lang="fr-FR" dirty="0" err="1" smtClean="0"/>
              <a:t>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31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4/13   :  </a:t>
            </a:r>
            <a:r>
              <a:rPr lang="fr-FR" dirty="0" err="1" smtClean="0"/>
              <a:t>tessent.testproc</a:t>
            </a:r>
            <a:r>
              <a:rPr lang="fr-FR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5551"/>
            <a:ext cx="10515600" cy="4667171"/>
          </a:xfrm>
        </p:spPr>
        <p:txBody>
          <a:bodyPr>
            <a:noAutofit/>
          </a:bodyPr>
          <a:lstStyle/>
          <a:p>
            <a:pPr marL="287338"/>
            <a:r>
              <a:rPr lang="en-US" dirty="0">
                <a:solidFill>
                  <a:schemeClr val="accent1"/>
                </a:solidFill>
              </a:rPr>
              <a:t>This file is called by </a:t>
            </a:r>
            <a:r>
              <a:rPr lang="en-US" dirty="0" err="1">
                <a:solidFill>
                  <a:schemeClr val="accent1"/>
                </a:solidFill>
              </a:rPr>
              <a:t>tessent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dofile</a:t>
            </a:r>
            <a:r>
              <a:rPr lang="en-US" dirty="0">
                <a:solidFill>
                  <a:schemeClr val="accent1"/>
                </a:solidFill>
              </a:rPr>
              <a:t>. Its describes all procedures used during scan (shift, capture, test setup) and timing events during one tester cycle (</a:t>
            </a:r>
            <a:r>
              <a:rPr lang="en-US" dirty="0" err="1">
                <a:solidFill>
                  <a:schemeClr val="accent1"/>
                </a:solidFill>
              </a:rPr>
              <a:t>timeplate</a:t>
            </a:r>
            <a:r>
              <a:rPr lang="en-US" dirty="0">
                <a:solidFill>
                  <a:schemeClr val="accent1"/>
                </a:solidFill>
              </a:rPr>
              <a:t>) to be aligned with test engineer.</a:t>
            </a:r>
          </a:p>
          <a:p>
            <a:pPr marL="287338"/>
            <a:endParaRPr lang="en-US" dirty="0">
              <a:solidFill>
                <a:schemeClr val="accent1"/>
              </a:solidFill>
            </a:endParaRPr>
          </a:p>
          <a:p>
            <a:pPr marL="400050" lvl="1">
              <a:tabLst>
                <a:tab pos="627063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This file is written for a one-scan chain design. It needs </a:t>
            </a:r>
            <a:r>
              <a:rPr lang="en-US" sz="2800" dirty="0" smtClean="0">
                <a:solidFill>
                  <a:schemeClr val="accent1"/>
                </a:solidFill>
              </a:rPr>
              <a:t>to   be changed </a:t>
            </a:r>
            <a:r>
              <a:rPr lang="en-US" sz="2800" dirty="0">
                <a:solidFill>
                  <a:schemeClr val="accent1"/>
                </a:solidFill>
              </a:rPr>
              <a:t>if multiple scan chains.</a:t>
            </a:r>
          </a:p>
          <a:p>
            <a:pPr marL="627063" lvl="1" indent="-227013"/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/>
            <a:r>
              <a:rPr lang="en-US" sz="2800" dirty="0" smtClean="0">
                <a:solidFill>
                  <a:schemeClr val="accent1"/>
                </a:solidFill>
              </a:rPr>
              <a:t>This </a:t>
            </a:r>
            <a:r>
              <a:rPr lang="en-US" sz="2800" dirty="0">
                <a:solidFill>
                  <a:schemeClr val="accent1"/>
                </a:solidFill>
              </a:rPr>
              <a:t>file is compatible with eagle tester with following sequencing:</a:t>
            </a: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574675" lvl="1" indent="-174625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>
              <a:tabLst>
                <a:tab pos="627063" algn="l"/>
              </a:tabLst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>
              <a:tabLst>
                <a:tab pos="627063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Procedures </a:t>
            </a:r>
            <a:r>
              <a:rPr lang="en-US" sz="2800" dirty="0">
                <a:solidFill>
                  <a:schemeClr val="accent1"/>
                </a:solidFill>
              </a:rPr>
              <a:t>are basic ones and run at 1Mhz.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53674" y="3709260"/>
            <a:ext cx="2801410" cy="1336931"/>
            <a:chOff x="1459781" y="3428522"/>
            <a:chExt cx="2801410" cy="133693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034283" y="3893898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933263" y="3892188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034283" y="4186711"/>
              <a:ext cx="18989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678095" y="371477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7521" y="371283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34283" y="4020616"/>
              <a:ext cx="1898980" cy="166095"/>
              <a:chOff x="2034283" y="3794588"/>
              <a:chExt cx="1898980" cy="16609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77766" y="3794588"/>
                <a:ext cx="738018" cy="162452"/>
                <a:chOff x="2977766" y="3794588"/>
                <a:chExt cx="738018" cy="162452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2977766" y="3794588"/>
                  <a:ext cx="0" cy="15388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3715784" y="3803152"/>
                  <a:ext cx="0" cy="15388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2977766" y="3794588"/>
                  <a:ext cx="738018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2034283" y="3957040"/>
                <a:ext cx="94949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715784" y="3960683"/>
                <a:ext cx="217479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Down Arrow 12"/>
            <p:cNvSpPr/>
            <p:nvPr/>
          </p:nvSpPr>
          <p:spPr bwMode="auto">
            <a:xfrm flipV="1">
              <a:off x="2661021" y="4184778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99" y="3856674"/>
              <a:ext cx="4686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33CC"/>
                  </a:solidFill>
                </a:rPr>
                <a:t>CLK</a:t>
              </a:r>
              <a:endParaRPr lang="en-US" sz="1000" b="1" dirty="0">
                <a:solidFill>
                  <a:srgbClr val="0033CC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flipV="1">
              <a:off x="1982911" y="4174504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9781" y="4488454"/>
              <a:ext cx="1004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et inputs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1085" y="4486744"/>
              <a:ext cx="1380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measure outputs</a:t>
              </a:r>
              <a:endParaRPr lang="en-US" sz="12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967492" y="3868660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Down Arrow 18"/>
            <p:cNvSpPr/>
            <p:nvPr/>
          </p:nvSpPr>
          <p:spPr bwMode="auto">
            <a:xfrm>
              <a:off x="2986344" y="3685906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70403" y="3428522"/>
              <a:ext cx="1004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ulse clock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34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versus </a:t>
            </a:r>
            <a:r>
              <a:rPr lang="fr-FR" dirty="0" err="1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2246" y="2932192"/>
            <a:ext cx="6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</a:schemeClr>
                </a:solidFill>
              </a:rPr>
              <a:t>≠</a:t>
            </a:r>
            <a:endParaRPr lang="en-US" sz="7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308639" y="1755421"/>
            <a:ext cx="6411899" cy="3483412"/>
            <a:chOff x="2150669" y="1857831"/>
            <a:chExt cx="6411899" cy="3483412"/>
          </a:xfrm>
        </p:grpSpPr>
        <p:sp>
          <p:nvSpPr>
            <p:cNvPr id="9" name="Rectangle 8"/>
            <p:cNvSpPr/>
            <p:nvPr/>
          </p:nvSpPr>
          <p:spPr>
            <a:xfrm>
              <a:off x="4521200" y="1857831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Specification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1203" y="3200379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Netlist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21203" y="4492158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Silicon</a:t>
              </a:r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049460" y="2278743"/>
              <a:ext cx="341111" cy="1400307"/>
              <a:chOff x="4049460" y="2278743"/>
              <a:chExt cx="341111" cy="1400307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35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>
              <a:off x="4049460" y="3732893"/>
              <a:ext cx="341111" cy="1400307"/>
              <a:chOff x="4049460" y="2278743"/>
              <a:chExt cx="341111" cy="1400307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>
                <a:stCxn id="30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6792660" y="2285093"/>
              <a:ext cx="341111" cy="1400307"/>
              <a:chOff x="6792660" y="2285093"/>
              <a:chExt cx="341111" cy="1400307"/>
            </a:xfrm>
          </p:grpSpPr>
          <p:sp>
            <p:nvSpPr>
              <p:cNvPr id="25" name="Forme libre 24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14"/>
            <p:cNvGrpSpPr/>
            <p:nvPr/>
          </p:nvGrpSpPr>
          <p:grpSpPr>
            <a:xfrm>
              <a:off x="6813390" y="3776138"/>
              <a:ext cx="341111" cy="1400307"/>
              <a:chOff x="6792660" y="2285093"/>
              <a:chExt cx="341111" cy="1400307"/>
            </a:xfrm>
          </p:grpSpPr>
          <p:sp>
            <p:nvSpPr>
              <p:cNvPr id="20" name="Forme libre 19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>
                <a:stCxn id="20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2150669" y="2790762"/>
              <a:ext cx="1823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Hardware design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56769" y="4186712"/>
              <a:ext cx="16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Manufacturing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91899" y="2789547"/>
              <a:ext cx="1270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Verification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39394" y="4185497"/>
              <a:ext cx="580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Test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5/13  : Patterns </a:t>
            </a:r>
            <a:r>
              <a:rPr lang="fr-FR" dirty="0" err="1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087145"/>
            <a:ext cx="11114887" cy="4895013"/>
          </a:xfrm>
        </p:spPr>
        <p:txBody>
          <a:bodyPr>
            <a:normAutofit fontScale="92500"/>
          </a:bodyPr>
          <a:lstStyle/>
          <a:p>
            <a:r>
              <a:rPr lang="fr-FR" dirty="0"/>
              <a:t>In </a:t>
            </a:r>
            <a:r>
              <a:rPr lang="fr-FR" dirty="0" err="1"/>
              <a:t>tessent</a:t>
            </a:r>
            <a:r>
              <a:rPr lang="fr-FR" dirty="0"/>
              <a:t> </a:t>
            </a:r>
            <a:r>
              <a:rPr lang="fr-FR" dirty="0" smtClean="0"/>
              <a:t>directory, use </a:t>
            </a:r>
            <a:r>
              <a:rPr lang="fr-FR" b="1" dirty="0" smtClean="0"/>
              <a:t>generate_patterns.sh</a:t>
            </a:r>
            <a:r>
              <a:rPr lang="fr-FR" dirty="0" smtClean="0"/>
              <a:t> script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 command: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</a:t>
            </a:r>
            <a:r>
              <a:rPr lang="fr-FR" dirty="0" err="1" smtClean="0"/>
              <a:t>trought</a:t>
            </a:r>
            <a:r>
              <a:rPr lang="fr-FR" dirty="0" smtClean="0"/>
              <a:t> </a:t>
            </a:r>
            <a:r>
              <a:rPr lang="fr-FR" b="1" dirty="0" smtClean="0"/>
              <a:t>run_patt.sh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and test </a:t>
            </a:r>
            <a:r>
              <a:rPr lang="fr-FR" dirty="0" err="1" smtClean="0"/>
              <a:t>benchs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>
                <a:solidFill>
                  <a:schemeClr val="accent1"/>
                </a:solidFill>
              </a:rPr>
              <a:t>gen_stil_4_eagle.pl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make </a:t>
            </a:r>
            <a:r>
              <a:rPr lang="en-US" dirty="0" smtClean="0"/>
              <a:t>STIL </a:t>
            </a:r>
            <a:r>
              <a:rPr lang="en-US" dirty="0"/>
              <a:t>vectors compatible with eagle </a:t>
            </a:r>
            <a:r>
              <a:rPr lang="en-US" dirty="0" smtClean="0"/>
              <a:t>tester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to write cadence test benches for top cell simulations.</a:t>
            </a:r>
          </a:p>
          <a:p>
            <a:endParaRPr lang="fr-FR" dirty="0" smtClean="0"/>
          </a:p>
          <a:p>
            <a:r>
              <a:rPr lang="fr-FR" dirty="0" smtClean="0"/>
              <a:t>Usage</a:t>
            </a:r>
            <a:r>
              <a:rPr lang="fr-FR" dirty="0"/>
              <a:t>: </a:t>
            </a:r>
            <a:r>
              <a:rPr lang="en-US" dirty="0" err="1"/>
              <a:t>sh</a:t>
            </a:r>
            <a:r>
              <a:rPr lang="en-US" dirty="0"/>
              <a:t> generate_patterns.sh  </a:t>
            </a:r>
            <a:r>
              <a:rPr lang="en-US" dirty="0" err="1" smtClean="0"/>
              <a:t>cellname</a:t>
            </a:r>
            <a:r>
              <a:rPr lang="en-US" dirty="0" smtClean="0"/>
              <a:t> block1 block2 …. </a:t>
            </a:r>
            <a:r>
              <a:rPr lang="en-US" dirty="0" err="1" smtClean="0"/>
              <a:t>blockN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en-US" dirty="0" err="1"/>
              <a:t>sh</a:t>
            </a:r>
            <a:r>
              <a:rPr lang="en-US" dirty="0"/>
              <a:t> generate_patterns.sh </a:t>
            </a:r>
            <a:r>
              <a:rPr lang="en-US" dirty="0" smtClean="0"/>
              <a:t> </a:t>
            </a:r>
            <a:r>
              <a:rPr lang="en-US" dirty="0" err="1" smtClean="0"/>
              <a:t>DigTop</a:t>
            </a:r>
            <a:r>
              <a:rPr lang="en-US" dirty="0" smtClean="0"/>
              <a:t>   scv78565_dig   </a:t>
            </a:r>
            <a:r>
              <a:rPr lang="en-US" dirty="0" err="1" smtClean="0"/>
              <a:t>switcher_dig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63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6/13  :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tessent_patt_saf.do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tessent_patt_saf.log -replace</a:t>
            </a:r>
          </a:p>
          <a:p>
            <a:r>
              <a:rPr lang="en-US" dirty="0"/>
              <a:t># Transition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tessent_patt_tft.do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tessent_patt_tft.log -replace</a:t>
            </a:r>
          </a:p>
          <a:p>
            <a:r>
              <a:rPr lang="en-US" dirty="0"/>
              <a:t># Static bridging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tessent_patt_sbf.do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tessen_pattt_sbf.log -replace</a:t>
            </a:r>
          </a:p>
          <a:p>
            <a:r>
              <a:rPr lang="en-US" dirty="0"/>
              <a:t># IDDQ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tessent_patt_iddq.do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tessent_patt_iddq.log -replace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456322" y="1180859"/>
            <a:ext cx="253388" cy="429452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1316" y="3328121"/>
            <a:ext cx="551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./</a:t>
            </a:r>
            <a:r>
              <a:rPr lang="fr-FR" dirty="0" smtClean="0"/>
              <a:t>run_patt.sh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en-US" dirty="0" smtClean="0"/>
              <a:t> a </a:t>
            </a:r>
            <a:r>
              <a:rPr lang="en-US" dirty="0"/>
              <a:t>generation of the vectors on the 4 models of faults present of the file</a:t>
            </a:r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7/13  : output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2" y="899857"/>
            <a:ext cx="11830984" cy="5126370"/>
          </a:xfrm>
        </p:spPr>
        <p:txBody>
          <a:bodyPr>
            <a:noAutofit/>
          </a:bodyPr>
          <a:lstStyle/>
          <a:p>
            <a:pPr marL="282575" lvl="2" indent="-107950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Here is the list of files outputted by </a:t>
            </a:r>
            <a:r>
              <a:rPr lang="en-US" sz="2400" dirty="0" err="1">
                <a:solidFill>
                  <a:schemeClr val="accent1"/>
                </a:solidFill>
              </a:rPr>
              <a:t>Tessent</a:t>
            </a:r>
            <a:r>
              <a:rPr lang="en-US" sz="2400" dirty="0">
                <a:solidFill>
                  <a:schemeClr val="accent1"/>
                </a:solidFill>
              </a:rPr>
              <a:t> through </a:t>
            </a:r>
            <a:r>
              <a:rPr lang="en-US" sz="2400" b="1" dirty="0">
                <a:solidFill>
                  <a:schemeClr val="accent1"/>
                </a:solidFill>
              </a:rPr>
              <a:t>run_patt.sh</a:t>
            </a:r>
            <a:r>
              <a:rPr lang="en-US" sz="2400" dirty="0">
                <a:solidFill>
                  <a:schemeClr val="accent1"/>
                </a:solidFill>
              </a:rPr>
              <a:t> script:</a:t>
            </a:r>
          </a:p>
          <a:p>
            <a:pPr marL="625475" lvl="1" indent="-109538"/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marL="625475" lvl="1" indent="-109538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 err="1" smtClean="0">
                <a:solidFill>
                  <a:schemeClr val="accent1"/>
                </a:solidFill>
              </a:rPr>
              <a:t>tessent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25525" lvl="2" indent="-225425"/>
            <a:r>
              <a:rPr lang="en-US" sz="2400" dirty="0" smtClean="0">
                <a:solidFill>
                  <a:schemeClr val="accent1"/>
                </a:solidFill>
              </a:rPr>
              <a:t>tessent_patt.log 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-&gt; </a:t>
            </a:r>
            <a:r>
              <a:rPr lang="en-US" sz="2400" dirty="0" err="1" smtClean="0">
                <a:solidFill>
                  <a:schemeClr val="accent1"/>
                </a:solidFill>
              </a:rPr>
              <a:t>drc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rules </a:t>
            </a:r>
            <a:r>
              <a:rPr lang="en-US" sz="2400" dirty="0" smtClean="0">
                <a:solidFill>
                  <a:schemeClr val="accent1"/>
                </a:solidFill>
              </a:rPr>
              <a:t>report</a:t>
            </a:r>
            <a:endParaRPr lang="en-US" sz="2400" dirty="0">
              <a:solidFill>
                <a:schemeClr val="accent1"/>
              </a:solidFill>
            </a:endParaRPr>
          </a:p>
          <a:p>
            <a:pPr marL="685800" lvl="1" indent="-169863"/>
            <a:endParaRPr lang="en-US" dirty="0" smtClean="0">
              <a:solidFill>
                <a:schemeClr val="accent1"/>
              </a:solidFill>
            </a:endParaRPr>
          </a:p>
          <a:p>
            <a:pPr marL="685800" lvl="1" indent="-169863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>
                <a:solidFill>
                  <a:schemeClr val="accent1"/>
                </a:solidFill>
              </a:rPr>
              <a:t>reports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85850" lvl="2"/>
            <a:r>
              <a:rPr lang="en-US" sz="2400" dirty="0" smtClean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scan_chains.rpt</a:t>
            </a:r>
            <a:r>
              <a:rPr lang="en-US" sz="2400" dirty="0">
                <a:solidFill>
                  <a:schemeClr val="accent1"/>
                </a:solidFill>
              </a:rPr>
              <a:t>   	-&gt; lists registers in chains from output to input 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&gt;_drc_C6.rpt		-&gt; report of C6 violations, flops to be masked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wrapper_faults_au.rpt</a:t>
            </a:r>
            <a:r>
              <a:rPr lang="en-US" sz="2400" dirty="0">
                <a:solidFill>
                  <a:schemeClr val="accent1"/>
                </a:solidFill>
              </a:rPr>
              <a:t> 	-&gt; provides list of untestable faults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wrapper_coverage.rpt</a:t>
            </a:r>
            <a:r>
              <a:rPr lang="en-US" sz="2400" dirty="0">
                <a:solidFill>
                  <a:schemeClr val="accent1"/>
                </a:solidFill>
              </a:rPr>
              <a:t> 	-&gt; provides coverage </a:t>
            </a:r>
            <a:r>
              <a:rPr lang="en-US" sz="2400" dirty="0" smtClean="0">
                <a:solidFill>
                  <a:schemeClr val="accent1"/>
                </a:solidFill>
              </a:rPr>
              <a:t>information</a:t>
            </a:r>
          </a:p>
          <a:p>
            <a:pPr marL="1085850" lvl="2"/>
            <a:endParaRPr lang="en-US" sz="2400" b="1" u="sng" dirty="0">
              <a:solidFill>
                <a:schemeClr val="accent1"/>
              </a:solidFill>
            </a:endParaRPr>
          </a:p>
          <a:p>
            <a:pPr marL="1085850" lvl="2"/>
            <a:r>
              <a:rPr lang="en-US" sz="2400" b="1" u="sng" dirty="0" smtClean="0">
                <a:solidFill>
                  <a:srgbClr val="FF0000"/>
                </a:solidFill>
              </a:rPr>
              <a:t>Note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use run_cov.sh to get real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3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8/13  </a:t>
            </a:r>
            <a:r>
              <a:rPr lang="fr-FR" dirty="0"/>
              <a:t>: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87411"/>
            <a:ext cx="8686800" cy="52415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under vectors/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chain.v.0.vec		-&gt; set of Verilog data  + auto check 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chain.v.cfg</a:t>
            </a:r>
            <a:r>
              <a:rPr lang="en-US" sz="1400" dirty="0" smtClean="0">
                <a:solidFill>
                  <a:schemeClr val="accent1"/>
                </a:solidFill>
              </a:rPr>
              <a:t>		for shift in / shift out vector (scan check integrity)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chain.v.po_name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serial.v.0.vec		</a:t>
            </a:r>
            <a:r>
              <a:rPr lang="en-US" sz="1400" dirty="0">
                <a:solidFill>
                  <a:schemeClr val="accent1"/>
                </a:solidFill>
              </a:rPr>
              <a:t> -&gt; set of </a:t>
            </a:r>
            <a:r>
              <a:rPr lang="en-US" sz="1400" dirty="0" smtClean="0">
                <a:solidFill>
                  <a:schemeClr val="accent1"/>
                </a:solidFill>
              </a:rPr>
              <a:t>Verilog </a:t>
            </a:r>
            <a:r>
              <a:rPr lang="en-US" sz="1400" dirty="0">
                <a:solidFill>
                  <a:schemeClr val="accent1"/>
                </a:solidFill>
              </a:rPr>
              <a:t>data  + auto check testbench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serial.v.cfg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 for </a:t>
            </a:r>
            <a:r>
              <a:rPr lang="en-US" sz="1400" b="1" dirty="0" smtClean="0">
                <a:solidFill>
                  <a:schemeClr val="accent1"/>
                </a:solidFill>
              </a:rPr>
              <a:t>first 10 vectors</a:t>
            </a:r>
            <a:r>
              <a:rPr lang="en-US" sz="1400" dirty="0" smtClean="0">
                <a:solidFill>
                  <a:schemeClr val="accent1"/>
                </a:solidFill>
              </a:rPr>
              <a:t> 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serial_full.v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serial_full.v.0.vec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-&gt; </a:t>
            </a:r>
            <a:r>
              <a:rPr lang="en-US" sz="1400" dirty="0">
                <a:solidFill>
                  <a:schemeClr val="accent1"/>
                </a:solidFill>
              </a:rPr>
              <a:t>set of Verilog data  + auto check testbench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serial.v.cfg</a:t>
            </a:r>
            <a:r>
              <a:rPr lang="en-US" sz="1400" dirty="0">
                <a:solidFill>
                  <a:schemeClr val="accent1"/>
                </a:solidFill>
              </a:rPr>
              <a:t>		 for </a:t>
            </a:r>
            <a:r>
              <a:rPr lang="en-US" sz="1400" b="1" dirty="0" smtClean="0">
                <a:solidFill>
                  <a:schemeClr val="accent1"/>
                </a:solidFill>
              </a:rPr>
              <a:t>all vectors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parallel.v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&gt;_parallel.v.0.vec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-&gt; set of Verilog data  + auto check </a:t>
            </a:r>
            <a:r>
              <a:rPr lang="en-US" sz="1400" dirty="0" smtClean="0">
                <a:solidFill>
                  <a:schemeClr val="accent1"/>
                </a:solidFill>
              </a:rPr>
              <a:t>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parallel.v.cfg</a:t>
            </a:r>
            <a:r>
              <a:rPr lang="en-US" sz="1400" dirty="0" smtClean="0">
                <a:solidFill>
                  <a:schemeClr val="accent1"/>
                </a:solidFill>
              </a:rPr>
              <a:t>		for all vectors (capture only) for debug purpose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&gt;_parallel.v.po.name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parallel.v.chain.name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&gt;.stil			-&gt; all vectors in stil format</a:t>
            </a:r>
          </a:p>
          <a:p>
            <a:pPr marL="914400" lvl="2" indent="0">
              <a:buNone/>
            </a:pPr>
            <a:endParaRPr lang="en-US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099025" y="1274424"/>
            <a:ext cx="82860" cy="931169"/>
            <a:chOff x="5012079" y="3380198"/>
            <a:chExt cx="93569" cy="46233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4099025" y="2455524"/>
            <a:ext cx="82860" cy="931169"/>
            <a:chOff x="5012079" y="3380198"/>
            <a:chExt cx="93569" cy="46233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4084349" y="3606144"/>
            <a:ext cx="82860" cy="931169"/>
            <a:chOff x="5012079" y="3380198"/>
            <a:chExt cx="93569" cy="46233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4076165" y="4674473"/>
            <a:ext cx="82860" cy="931169"/>
            <a:chOff x="5012079" y="3380198"/>
            <a:chExt cx="93569" cy="462337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9181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9/13  </a:t>
            </a:r>
            <a:r>
              <a:rPr lang="fr-FR" dirty="0"/>
              <a:t>: </a:t>
            </a:r>
            <a:r>
              <a:rPr lang="fr-FR" dirty="0" smtClean="0"/>
              <a:t>STIL </a:t>
            </a:r>
            <a:r>
              <a:rPr lang="fr-FR" dirty="0" smtClean="0"/>
              <a:t>post </a:t>
            </a:r>
            <a:r>
              <a:rPr lang="fr-FR" dirty="0" err="1" smtClean="0"/>
              <a:t>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370" y="838202"/>
            <a:ext cx="11772630" cy="5497287"/>
          </a:xfrm>
        </p:spPr>
        <p:txBody>
          <a:bodyPr>
            <a:normAutofit/>
          </a:bodyPr>
          <a:lstStyle/>
          <a:p>
            <a:pPr marL="119063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Compatible </a:t>
            </a:r>
            <a:r>
              <a:rPr lang="en-US" sz="1800" dirty="0" smtClean="0">
                <a:solidFill>
                  <a:schemeClr val="accent1"/>
                </a:solidFill>
              </a:rPr>
              <a:t>with eagle test program, the header of stil file generated by Tessent must be modified.</a:t>
            </a:r>
          </a:p>
          <a:p>
            <a:pPr marL="0" indent="119063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Inputs must be masked and outputs receive hi-Z during the first tester cycle.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scan_map.txt (in vectors</a:t>
            </a:r>
            <a:r>
              <a:rPr lang="en-US" sz="1800" dirty="0">
                <a:solidFill>
                  <a:schemeClr val="accent1"/>
                </a:solidFill>
              </a:rPr>
              <a:t>/ </a:t>
            </a:r>
            <a:r>
              <a:rPr lang="en-US" sz="1800" dirty="0" smtClean="0">
                <a:solidFill>
                  <a:schemeClr val="accent1"/>
                </a:solidFill>
              </a:rPr>
              <a:t>directory) must </a:t>
            </a:r>
            <a:r>
              <a:rPr lang="en-US" sz="1800" dirty="0">
                <a:solidFill>
                  <a:schemeClr val="accent1"/>
                </a:solidFill>
              </a:rPr>
              <a:t>be </a:t>
            </a:r>
            <a:r>
              <a:rPr lang="en-US" sz="1800" dirty="0" smtClean="0">
                <a:solidFill>
                  <a:schemeClr val="accent1"/>
                </a:solidFill>
              </a:rPr>
              <a:t>manually updated with top cell scan pin names and number of chains in the design</a:t>
            </a:r>
            <a:r>
              <a:rPr lang="en-US" sz="1800" dirty="0">
                <a:solidFill>
                  <a:schemeClr val="accent1"/>
                </a:solidFill>
              </a:rPr>
              <a:t>:		</a:t>
            </a:r>
          </a:p>
          <a:p>
            <a:pPr marL="174625" indent="-174625">
              <a:spcBef>
                <a:spcPts val="0"/>
              </a:spcBef>
            </a:pPr>
            <a:endParaRPr lang="en-US" sz="1800" b="1" u="sng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chemeClr val="accent1"/>
                </a:solidFill>
              </a:rPr>
              <a:t>Example   scv78565:</a:t>
            </a:r>
            <a:r>
              <a:rPr lang="en-US" sz="1800" dirty="0" smtClean="0">
                <a:solidFill>
                  <a:schemeClr val="accent1"/>
                </a:solidFill>
              </a:rPr>
              <a:t>  	                 </a:t>
            </a:r>
            <a:r>
              <a:rPr lang="en-US" sz="1800" dirty="0" err="1" smtClean="0">
                <a:solidFill>
                  <a:schemeClr val="accent1"/>
                </a:solidFill>
              </a:rPr>
              <a:t>nb_chain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=1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r>
              <a:rPr lang="en-US" sz="1800" dirty="0" smtClean="0">
                <a:solidFill>
                  <a:schemeClr val="accent1"/>
                </a:solidFill>
              </a:rPr>
              <a:t>		=  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scan_rstb 	=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scan_rstb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scan_en		= </a:t>
            </a:r>
            <a:r>
              <a:rPr lang="en-US" sz="1800" dirty="0" err="1" smtClean="0">
                <a:solidFill>
                  <a:schemeClr val="accent1"/>
                </a:solidFill>
              </a:rPr>
              <a:t>scan_en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scan_in1		= </a:t>
            </a:r>
            <a:r>
              <a:rPr lang="en-US" sz="1800" dirty="0" err="1" smtClean="0">
                <a:solidFill>
                  <a:schemeClr val="accent1"/>
                </a:solidFill>
              </a:rPr>
              <a:t>scan_in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scan_out1	= </a:t>
            </a:r>
            <a:r>
              <a:rPr lang="en-US" sz="1800" dirty="0" err="1" smtClean="0">
                <a:solidFill>
                  <a:schemeClr val="accent1"/>
                </a:solidFill>
              </a:rPr>
              <a:t>scan_out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header.txt </a:t>
            </a:r>
            <a:r>
              <a:rPr lang="en-US" sz="1800" dirty="0">
                <a:solidFill>
                  <a:schemeClr val="accent1"/>
                </a:solidFill>
              </a:rPr>
              <a:t>(in vectors/ directory</a:t>
            </a:r>
            <a:r>
              <a:rPr lang="en-US" sz="1800" dirty="0" smtClean="0">
                <a:solidFill>
                  <a:schemeClr val="accent1"/>
                </a:solidFill>
              </a:rPr>
              <a:t>):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Must be changed </a:t>
            </a:r>
            <a:r>
              <a:rPr lang="en-US" sz="1800" dirty="0">
                <a:solidFill>
                  <a:schemeClr val="accent1"/>
                </a:solidFill>
              </a:rPr>
              <a:t>only if multiple scan chains to </a:t>
            </a:r>
            <a:r>
              <a:rPr lang="en-US" sz="1800" dirty="0" smtClean="0">
                <a:solidFill>
                  <a:schemeClr val="accent1"/>
                </a:solidFill>
              </a:rPr>
              <a:t>add other scan_in/scan_out pins.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Scan pins will be replaced by their </a:t>
            </a:r>
            <a:r>
              <a:rPr lang="en-US" sz="1800" dirty="0">
                <a:solidFill>
                  <a:schemeClr val="accent1"/>
                </a:solidFill>
              </a:rPr>
              <a:t>top cell </a:t>
            </a:r>
            <a:r>
              <a:rPr lang="en-US" sz="1800" dirty="0" smtClean="0">
                <a:solidFill>
                  <a:schemeClr val="accent1"/>
                </a:solidFill>
              </a:rPr>
              <a:t>names by </a:t>
            </a:r>
            <a:r>
              <a:rPr lang="en-US" sz="1800" i="1" dirty="0" smtClean="0">
                <a:solidFill>
                  <a:schemeClr val="accent1"/>
                </a:solidFill>
              </a:rPr>
              <a:t>gen_stil_4_eagle.pl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script.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10/13  </a:t>
            </a:r>
            <a:r>
              <a:rPr lang="fr-FR" dirty="0"/>
              <a:t>: STIL post </a:t>
            </a:r>
            <a:r>
              <a:rPr lang="fr-FR" dirty="0" err="1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/>
            <a:r>
              <a:rPr lang="en-US" sz="1600" dirty="0"/>
              <a:t>script </a:t>
            </a:r>
            <a:r>
              <a:rPr lang="en-US" sz="1600" i="1" dirty="0">
                <a:solidFill>
                  <a:schemeClr val="accent1"/>
                </a:solidFill>
              </a:rPr>
              <a:t>gen_stil_4_eagle.pl</a:t>
            </a:r>
            <a:r>
              <a:rPr lang="en-US" sz="1600" b="1" dirty="0">
                <a:solidFill>
                  <a:schemeClr val="accent1"/>
                </a:solidFill>
              </a:rPr>
              <a:t>  </a:t>
            </a:r>
            <a:r>
              <a:rPr lang="en-US" sz="1600" b="1" dirty="0"/>
              <a:t> </a:t>
            </a:r>
            <a:r>
              <a:rPr lang="en-US" sz="1600" dirty="0"/>
              <a:t>performs those modifications in vectors/ directory: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174625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usage: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$TOOLS_SCRIPT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/scan/</a:t>
            </a:r>
            <a:r>
              <a:rPr lang="en-US" sz="1600" b="1" dirty="0">
                <a:solidFill>
                  <a:schemeClr val="accent1"/>
                </a:solidFill>
              </a:rPr>
              <a:t>gen_stil_4_eagle.pl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block_name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&gt;.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-map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scan_map.txt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-rev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x.px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-reset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|  analog]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-active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 1]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4625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default if reset and active (reset polarity) options are not used, reset is considered to digital and active low.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4625" lvl="1" indent="-55563"/>
            <a:r>
              <a:rPr lang="en-US" sz="1600" dirty="0"/>
              <a:t>The generated file &lt;project&gt;_&lt;block&gt;_&lt;date&gt;_&lt;rev&gt;.</a:t>
            </a:r>
            <a:r>
              <a:rPr lang="en-US" sz="1600" dirty="0" err="1"/>
              <a:t>stil</a:t>
            </a:r>
            <a:r>
              <a:rPr lang="en-US" sz="1600" dirty="0"/>
              <a:t>  outputted by the script can be delivered to test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11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Generate vectors </a:t>
            </a:r>
            <a:r>
              <a:rPr lang="en-US" dirty="0" smtClean="0"/>
              <a:t>11/13 </a:t>
            </a:r>
            <a:r>
              <a:rPr lang="en-US" dirty="0"/>
              <a:t>: </a:t>
            </a:r>
            <a:r>
              <a:rPr lang="en-US" dirty="0" err="1"/>
              <a:t>topcell</a:t>
            </a:r>
            <a:r>
              <a:rPr lang="en-US" dirty="0"/>
              <a:t> vectors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47853"/>
            <a:ext cx="10515600" cy="4667171"/>
          </a:xfrm>
        </p:spPr>
        <p:txBody>
          <a:bodyPr/>
          <a:lstStyle/>
          <a:p>
            <a:r>
              <a:rPr lang="fr-FR" sz="2000" dirty="0" smtClean="0"/>
              <a:t>You must </a:t>
            </a:r>
            <a:r>
              <a:rPr lang="fr-FR" sz="2000" dirty="0" err="1" smtClean="0"/>
              <a:t>run</a:t>
            </a:r>
            <a:r>
              <a:rPr lang="fr-FR" sz="2000" dirty="0" smtClean="0"/>
              <a:t> scan simulation at to </a:t>
            </a:r>
            <a:r>
              <a:rPr lang="fr-FR" sz="2000" dirty="0" err="1" smtClean="0"/>
              <a:t>topdig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to </a:t>
            </a:r>
            <a:r>
              <a:rPr lang="fr-FR" sz="2000" dirty="0" err="1" smtClean="0"/>
              <a:t>verify</a:t>
            </a:r>
            <a:r>
              <a:rPr lang="fr-FR" sz="2000" dirty="0" smtClean="0"/>
              <a:t> correct pins control and </a:t>
            </a:r>
            <a:r>
              <a:rPr lang="fr-FR" sz="2000" dirty="0" err="1" smtClean="0"/>
              <a:t>tessent</a:t>
            </a:r>
            <a:r>
              <a:rPr lang="fr-FR" sz="2000" dirty="0" smtClean="0"/>
              <a:t> </a:t>
            </a:r>
            <a:r>
              <a:rPr lang="fr-FR" sz="2000" dirty="0" err="1" smtClean="0"/>
              <a:t>vectors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created</a:t>
            </a:r>
            <a:r>
              <a:rPr lang="fr-FR" sz="2000" dirty="0" smtClean="0"/>
              <a:t>.</a:t>
            </a:r>
          </a:p>
          <a:p>
            <a:r>
              <a:rPr lang="en-US" sz="2000" dirty="0" smtClean="0"/>
              <a:t>A new </a:t>
            </a:r>
            <a:r>
              <a:rPr lang="en-US" sz="2000" dirty="0"/>
              <a:t>module is </a:t>
            </a:r>
            <a:r>
              <a:rPr lang="en-US" sz="2000" dirty="0" smtClean="0"/>
              <a:t>designed and it can be used by Verification</a:t>
            </a:r>
          </a:p>
          <a:p>
            <a:r>
              <a:rPr lang="en-US" sz="2000" dirty="0" err="1" smtClean="0"/>
              <a:t>atpg_wrapper</a:t>
            </a:r>
            <a:r>
              <a:rPr lang="en-US" sz="2000" dirty="0" smtClean="0"/>
              <a:t> </a:t>
            </a:r>
            <a:r>
              <a:rPr lang="en-US" sz="2000" dirty="0"/>
              <a:t>is no more instantiated but scan signals are directly inputs/outputs of the </a:t>
            </a:r>
            <a:r>
              <a:rPr lang="en-US" sz="2000" dirty="0" err="1" smtClean="0"/>
              <a:t>tessent</a:t>
            </a:r>
            <a:r>
              <a:rPr lang="en-US" sz="2000" dirty="0" smtClean="0"/>
              <a:t> </a:t>
            </a:r>
            <a:r>
              <a:rPr lang="en-US" sz="2000" dirty="0"/>
              <a:t>module.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1896" y="2823075"/>
            <a:ext cx="8503568" cy="2852218"/>
            <a:chOff x="1666962" y="2066023"/>
            <a:chExt cx="8503568" cy="2852218"/>
          </a:xfrm>
        </p:grpSpPr>
        <p:grpSp>
          <p:nvGrpSpPr>
            <p:cNvPr id="7" name="Group 6"/>
            <p:cNvGrpSpPr/>
            <p:nvPr/>
          </p:nvGrpSpPr>
          <p:grpSpPr>
            <a:xfrm>
              <a:off x="1666962" y="2072299"/>
              <a:ext cx="3801438" cy="2845942"/>
              <a:chOff x="410972" y="2445250"/>
              <a:chExt cx="3801438" cy="284594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10972" y="2445250"/>
                <a:ext cx="3801438" cy="2845942"/>
                <a:chOff x="791110" y="2434976"/>
                <a:chExt cx="3801438" cy="2845942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791110" y="2434976"/>
                  <a:ext cx="3801438" cy="284594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546268" y="2903067"/>
                  <a:ext cx="2840780" cy="2251529"/>
                  <a:chOff x="446950" y="2903067"/>
                  <a:chExt cx="2840780" cy="2251529"/>
                </a:xfrm>
              </p:grpSpPr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895450" y="2903067"/>
                    <a:ext cx="2392280" cy="225152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2164166" y="3250405"/>
                    <a:ext cx="794792" cy="1770627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400" dirty="0" smtClean="0">
                        <a:solidFill>
                          <a:srgbClr val="000000"/>
                        </a:solidFill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d</a:t>
                    </a:r>
                    <a:r>
                      <a:rPr kumimoji="0" lang="fr-FR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igital</a:t>
                    </a:r>
                  </a:p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400" dirty="0" smtClean="0">
                        <a:solidFill>
                          <a:srgbClr val="000000"/>
                        </a:solidFill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control</a:t>
                    </a:r>
                    <a:endPara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top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82901" y="3415884"/>
                    <a:ext cx="1671738" cy="532869"/>
                    <a:chOff x="465282" y="3357271"/>
                    <a:chExt cx="1671738" cy="532869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 bwMode="auto">
                    <a:xfrm>
                      <a:off x="844303" y="3357271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 bwMode="auto">
                    <a:xfrm>
                      <a:off x="843080" y="3498706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843080" y="3649310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 bwMode="auto">
                    <a:xfrm>
                      <a:off x="843080" y="3798768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cxnSp>
                  <p:nvCxnSpPr>
                    <p:cNvPr id="80" name="Straight Connector 79"/>
                    <p:cNvCxnSpPr/>
                    <p:nvPr/>
                  </p:nvCxnSpPr>
                  <p:spPr bwMode="auto">
                    <a:xfrm>
                      <a:off x="465282" y="3403992"/>
                      <a:ext cx="1671738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flipH="1">
                    <a:off x="446950" y="3320787"/>
                    <a:ext cx="170768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1897790" y="4151539"/>
                    <a:ext cx="271137" cy="742964"/>
                    <a:chOff x="1880171" y="4134022"/>
                    <a:chExt cx="271137" cy="742964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 bwMode="auto">
                    <a:xfrm>
                      <a:off x="1883125" y="4134022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1" name="Straight Connector 70"/>
                    <p:cNvCxnSpPr/>
                    <p:nvPr/>
                  </p:nvCxnSpPr>
                  <p:spPr bwMode="auto">
                    <a:xfrm>
                      <a:off x="1882141" y="4282615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Straight Connector 71"/>
                    <p:cNvCxnSpPr/>
                    <p:nvPr/>
                  </p:nvCxnSpPr>
                  <p:spPr bwMode="auto">
                    <a:xfrm>
                      <a:off x="1881156" y="4431208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3" name="Straight Connector 72"/>
                    <p:cNvCxnSpPr/>
                    <p:nvPr/>
                  </p:nvCxnSpPr>
                  <p:spPr bwMode="auto">
                    <a:xfrm>
                      <a:off x="1880171" y="4579801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4" name="Straight Connector 73"/>
                    <p:cNvCxnSpPr/>
                    <p:nvPr/>
                  </p:nvCxnSpPr>
                  <p:spPr bwMode="auto">
                    <a:xfrm>
                      <a:off x="1885103" y="4728393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5" name="Straight Connector 74"/>
                    <p:cNvCxnSpPr/>
                    <p:nvPr/>
                  </p:nvCxnSpPr>
                  <p:spPr bwMode="auto">
                    <a:xfrm>
                      <a:off x="1884118" y="4876986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2964160" y="4151548"/>
                    <a:ext cx="149174" cy="742955"/>
                    <a:chOff x="3439693" y="4134031"/>
                    <a:chExt cx="149174" cy="742955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>
                      <a:off x="3439693" y="4431208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5" name="Straight Connector 64"/>
                    <p:cNvCxnSpPr/>
                    <p:nvPr/>
                  </p:nvCxnSpPr>
                  <p:spPr bwMode="auto">
                    <a:xfrm>
                      <a:off x="3439693" y="4284284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Straight Connector 65"/>
                    <p:cNvCxnSpPr/>
                    <p:nvPr/>
                  </p:nvCxnSpPr>
                  <p:spPr bwMode="auto">
                    <a:xfrm>
                      <a:off x="3440307" y="4134031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7" name="Straight Connector 66"/>
                    <p:cNvCxnSpPr/>
                    <p:nvPr/>
                  </p:nvCxnSpPr>
                  <p:spPr bwMode="auto">
                    <a:xfrm>
                      <a:off x="3439693" y="4573123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8" name="Straight Connector 67"/>
                    <p:cNvCxnSpPr/>
                    <p:nvPr/>
                  </p:nvCxnSpPr>
                  <p:spPr bwMode="auto">
                    <a:xfrm>
                      <a:off x="3441924" y="4721716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>
                      <a:off x="3441924" y="4876986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393384" y="2903067"/>
                    <a:ext cx="173730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err="1" smtClean="0"/>
                      <a:t>atpg_wrapper</a:t>
                    </a:r>
                    <a:endParaRPr lang="en-US" sz="1600" b="1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860212" y="3270338"/>
                    <a:ext cx="70477" cy="913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</p:grpSp>
            <p:sp>
              <p:nvSpPr>
                <p:cNvPr id="54" name="Cloud 53"/>
                <p:cNvSpPr/>
                <p:nvPr/>
              </p:nvSpPr>
              <p:spPr bwMode="auto">
                <a:xfrm>
                  <a:off x="976044" y="2839711"/>
                  <a:ext cx="606175" cy="2181321"/>
                </a:xfrm>
                <a:prstGeom prst="cloud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366463" y="2455523"/>
                  <a:ext cx="24966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&lt;</a:t>
                  </a:r>
                  <a:r>
                    <a:rPr lang="en-US" sz="1600" b="1" dirty="0" err="1"/>
                    <a:t>block_name</a:t>
                  </a:r>
                  <a:r>
                    <a:rPr lang="en-US" sz="1600" b="1" dirty="0" smtClean="0"/>
                    <a:t>&gt;_</a:t>
                  </a:r>
                  <a:r>
                    <a:rPr lang="en-US" sz="1600" b="1" dirty="0" err="1" smtClean="0"/>
                    <a:t>xxx.v</a:t>
                  </a:r>
                  <a:endParaRPr lang="en-US" sz="1600" b="1" dirty="0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 bwMode="auto">
              <a:xfrm>
                <a:off x="1200371" y="36139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208935" y="37663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196951" y="39187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6358848" y="2066023"/>
              <a:ext cx="3811682" cy="2850509"/>
              <a:chOff x="4601063" y="2438974"/>
              <a:chExt cx="3811682" cy="2850509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816808" y="2443540"/>
                <a:ext cx="1460702" cy="2845942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40470" y="2443541"/>
                <a:ext cx="1772275" cy="2845942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07917" y="3469880"/>
                <a:ext cx="103255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418230" y="3616786"/>
                <a:ext cx="122224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5607917" y="3763692"/>
                <a:ext cx="10325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5607917" y="3326298"/>
                <a:ext cx="1024476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" name="Group 17"/>
              <p:cNvGrpSpPr/>
              <p:nvPr/>
            </p:nvGrpSpPr>
            <p:grpSpPr>
              <a:xfrm>
                <a:off x="6950888" y="4160683"/>
                <a:ext cx="1215544" cy="992201"/>
                <a:chOff x="7115272" y="3277119"/>
                <a:chExt cx="1215544" cy="992201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7391922" y="3277119"/>
                  <a:ext cx="794792" cy="9922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dirty="0" smtClean="0">
                      <a:solidFill>
                        <a:srgbClr val="000000"/>
                      </a:solidFill>
                      <a:latin typeface="Arial" charset="0"/>
                      <a:ea typeface="Adobe 명조 Std Acro M" charset="0"/>
                      <a:cs typeface="Adobe 명조 Std Acro M" charset="0"/>
                    </a:rPr>
                    <a:t>d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rPr>
                    <a:t>igital</a:t>
                  </a: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dirty="0" smtClean="0">
                      <a:solidFill>
                        <a:srgbClr val="000000"/>
                      </a:solidFill>
                      <a:latin typeface="Arial" charset="0"/>
                      <a:ea typeface="Adobe 명조 Std Acro M" charset="0"/>
                      <a:cs typeface="Adobe 명조 Std Acro M" charset="0"/>
                    </a:rPr>
                    <a:t>control</a:t>
                  </a:r>
                  <a:endParaRPr kumimoji="0" lang="fr-FR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rPr>
                    <a:t>top</a:t>
                  </a:r>
                  <a:endParaRPr kumimoji="0" lang="en-US" sz="1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7115272" y="3410101"/>
                  <a:ext cx="271137" cy="742964"/>
                  <a:chOff x="1880171" y="4134022"/>
                  <a:chExt cx="271137" cy="742964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 bwMode="auto">
                  <a:xfrm>
                    <a:off x="1883125" y="4134022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1882141" y="4282615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1881156" y="4431208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>
                    <a:off x="1880171" y="4579801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>
                    <a:off x="1885103" y="4728393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1884118" y="4876986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8181642" y="3410110"/>
                  <a:ext cx="149174" cy="742955"/>
                  <a:chOff x="3439693" y="4134031"/>
                  <a:chExt cx="149174" cy="742955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 bwMode="auto">
                  <a:xfrm>
                    <a:off x="3439693" y="4431208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>
                    <a:off x="3439693" y="4284284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3440307" y="4134031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>
                    <a:off x="3439693" y="4573123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>
                    <a:off x="3441924" y="4721716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>
                    <a:off x="3441924" y="4876986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7055532" y="2438974"/>
                <a:ext cx="11681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/>
                  <a:t>t</a:t>
                </a:r>
                <a:r>
                  <a:rPr lang="fr-FR" sz="1600" b="1" dirty="0" err="1" smtClean="0"/>
                  <a:t>op_cell</a:t>
                </a:r>
                <a:endParaRPr lang="en-US" sz="1800" b="1" dirty="0"/>
              </a:p>
            </p:txBody>
          </p:sp>
          <p:sp>
            <p:nvSpPr>
              <p:cNvPr id="20" name="Cloud 19"/>
              <p:cNvSpPr/>
              <p:nvPr/>
            </p:nvSpPr>
            <p:spPr bwMode="auto">
              <a:xfrm>
                <a:off x="5001742" y="2848275"/>
                <a:ext cx="606175" cy="2181321"/>
              </a:xfrm>
              <a:prstGeom prst="cloud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01063" y="2453813"/>
                <a:ext cx="1989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/>
                  <a:t>atpg_vector_chain</a:t>
                </a:r>
                <a:endParaRPr lang="en-US" sz="1600" b="1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620506" y="3441576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618796" y="3593976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617086" y="3859390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615376" y="3734392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613666" y="3290900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>
                <a:off x="5606207" y="3916092"/>
                <a:ext cx="10325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/>
              <p:cNvSpPr/>
              <p:nvPr/>
            </p:nvSpPr>
            <p:spPr bwMode="auto">
              <a:xfrm>
                <a:off x="6238658" y="3429592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236948" y="3581992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5238" y="3867954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233528" y="3722408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236948" y="3284046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</p:grpSp>
        <p:sp>
          <p:nvSpPr>
            <p:cNvPr id="9" name="Right Arrow 8"/>
            <p:cNvSpPr/>
            <p:nvPr/>
          </p:nvSpPr>
          <p:spPr bwMode="auto">
            <a:xfrm>
              <a:off x="5754028" y="3276828"/>
              <a:ext cx="412997" cy="3009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18250" y="3677712"/>
              <a:ext cx="413788" cy="8836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7574" y="3900334"/>
              <a:ext cx="5841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hard coded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906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vectors </a:t>
            </a:r>
            <a:r>
              <a:rPr lang="en-US" dirty="0" smtClean="0"/>
              <a:t>12/13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6042" y="815248"/>
            <a:ext cx="11313191" cy="526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The generate_patterns.sh script calling </a:t>
            </a:r>
            <a:r>
              <a:rPr lang="en-US" sz="1800" dirty="0">
                <a:solidFill>
                  <a:schemeClr val="accent1"/>
                </a:solidFill>
              </a:rPr>
              <a:t>generate_top_vectors.pl </a:t>
            </a:r>
            <a:r>
              <a:rPr lang="en-US" sz="1800" dirty="0" smtClean="0">
                <a:solidFill>
                  <a:schemeClr val="accent1"/>
                </a:solidFill>
              </a:rPr>
              <a:t>inside </a:t>
            </a:r>
            <a:r>
              <a:rPr lang="en-US" sz="18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800" dirty="0">
                <a:solidFill>
                  <a:schemeClr val="accent1"/>
                </a:solidFill>
              </a:rPr>
              <a:t>/ directory </a:t>
            </a:r>
            <a:r>
              <a:rPr lang="en-US" sz="1800" dirty="0" smtClean="0">
                <a:solidFill>
                  <a:schemeClr val="accent1"/>
                </a:solidFill>
              </a:rPr>
              <a:t>to modify the testbench files generated by Tessent in vectors/ directory :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lvl="3" indent="0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usage: </a:t>
            </a:r>
            <a:r>
              <a:rPr lang="en-US" dirty="0" err="1" smtClean="0">
                <a:solidFill>
                  <a:schemeClr val="accent1"/>
                </a:solidFill>
              </a:rPr>
              <a:t>perl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r>
              <a:rPr lang="en-US" dirty="0" smtClean="0">
                <a:solidFill>
                  <a:schemeClr val="accent1"/>
                </a:solidFill>
              </a:rPr>
              <a:t>TOOLS_SCRIPT/scan/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</a:p>
          <a:p>
            <a:pPr marL="0" lvl="3" indent="1654175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&lt;</a:t>
            </a:r>
            <a:r>
              <a:rPr lang="en-US" dirty="0" err="1">
                <a:solidFill>
                  <a:schemeClr val="accent1"/>
                </a:solidFill>
              </a:rPr>
              <a:t>block_name</a:t>
            </a:r>
            <a:r>
              <a:rPr lang="en-US" dirty="0">
                <a:solidFill>
                  <a:schemeClr val="accent1"/>
                </a:solidFill>
              </a:rPr>
              <a:t>&gt;_</a:t>
            </a:r>
            <a:r>
              <a:rPr lang="en-US" dirty="0" err="1">
                <a:solidFill>
                  <a:schemeClr val="accent1"/>
                </a:solidFill>
              </a:rPr>
              <a:t>chain.v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| </a:t>
            </a:r>
            <a:r>
              <a:rPr lang="en-US" dirty="0" err="1" smtClean="0">
                <a:solidFill>
                  <a:schemeClr val="accent1"/>
                </a:solidFill>
              </a:rPr>
              <a:t>serial.v</a:t>
            </a:r>
            <a:r>
              <a:rPr lang="en-US" dirty="0" smtClean="0">
                <a:solidFill>
                  <a:schemeClr val="accent1"/>
                </a:solidFill>
              </a:rPr>
              <a:t>  | </a:t>
            </a:r>
            <a:r>
              <a:rPr lang="en-US" dirty="0" err="1" smtClean="0">
                <a:solidFill>
                  <a:schemeClr val="accent1"/>
                </a:solidFill>
              </a:rPr>
              <a:t>parallel.v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>
                <a:solidFill>
                  <a:schemeClr val="accent1"/>
                </a:solidFill>
              </a:rPr>
              <a:t>map </a:t>
            </a:r>
            <a:r>
              <a:rPr lang="en-US" dirty="0" smtClean="0">
                <a:solidFill>
                  <a:schemeClr val="accent1"/>
                </a:solidFill>
              </a:rPr>
              <a:t>scan_map.txt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-delay </a:t>
            </a:r>
            <a:r>
              <a:rPr lang="en-US" dirty="0">
                <a:solidFill>
                  <a:schemeClr val="accent1"/>
                </a:solidFill>
              </a:rPr>
              <a:t>&lt; in us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		-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 b1 –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b2 ….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N</a:t>
            </a:r>
          </a:p>
          <a:p>
            <a:pPr marL="284163" lvl="3" indent="-284163">
              <a:spcBef>
                <a:spcPts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What the script </a:t>
            </a:r>
            <a:r>
              <a:rPr lang="en-US" sz="1800" dirty="0" smtClean="0">
                <a:solidFill>
                  <a:schemeClr val="accent1"/>
                </a:solidFill>
              </a:rPr>
              <a:t>does ?: 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     Modify Tessent testbench file :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 - Remove </a:t>
            </a:r>
            <a:r>
              <a:rPr lang="en-US" sz="1800" dirty="0" err="1" smtClean="0">
                <a:solidFill>
                  <a:schemeClr val="accent1"/>
                </a:solidFill>
              </a:rPr>
              <a:t>atpg_wrapper</a:t>
            </a:r>
            <a:r>
              <a:rPr lang="en-US" sz="1800" dirty="0" smtClean="0">
                <a:solidFill>
                  <a:schemeClr val="accent1"/>
                </a:solidFill>
              </a:rPr>
              <a:t> instantiation and create scan pins inputs and outputs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 - Change relative to absolute paths for called files, insert delay scan process execution from &lt;delay&gt; us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Replace </a:t>
            </a:r>
            <a:r>
              <a:rPr lang="en-US" sz="1800" dirty="0" err="1" smtClean="0">
                <a:solidFill>
                  <a:schemeClr val="accent1"/>
                </a:solidFill>
              </a:rPr>
              <a:t>atpg_wrapper_inst</a:t>
            </a:r>
            <a:r>
              <a:rPr lang="en-US" sz="1800" dirty="0" smtClean="0">
                <a:solidFill>
                  <a:schemeClr val="accent1"/>
                </a:solidFill>
              </a:rPr>
              <a:t> by digital hierarchical path in top cell test bench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Rename modules in </a:t>
            </a:r>
            <a:r>
              <a:rPr lang="en-US" sz="1800" dirty="0" err="1" smtClean="0">
                <a:solidFill>
                  <a:schemeClr val="accent1"/>
                </a:solidFill>
              </a:rPr>
              <a:t>atpg_shift_vectors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atpg_capture_vectors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or </a:t>
            </a:r>
            <a:r>
              <a:rPr lang="en-US" sz="1800" dirty="0" err="1" smtClean="0">
                <a:solidFill>
                  <a:schemeClr val="accent1"/>
                </a:solidFill>
              </a:rPr>
              <a:t>atpg_parallel_vectors</a:t>
            </a:r>
            <a:r>
              <a:rPr lang="en-US" sz="1800" dirty="0" smtClean="0">
                <a:solidFill>
                  <a:schemeClr val="accent1"/>
                </a:solidFill>
              </a:rPr>
              <a:t> according to type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Copy other files </a:t>
            </a:r>
            <a:r>
              <a:rPr lang="en-US" sz="1800" dirty="0">
                <a:solidFill>
                  <a:schemeClr val="accent1"/>
                </a:solidFill>
              </a:rPr>
              <a:t>from vectors/ </a:t>
            </a:r>
            <a:r>
              <a:rPr lang="en-US" sz="1800" dirty="0" smtClean="0">
                <a:solidFill>
                  <a:schemeClr val="accent1"/>
                </a:solidFill>
              </a:rPr>
              <a:t>directory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Create </a:t>
            </a:r>
            <a:r>
              <a:rPr lang="en-US" sz="1800" dirty="0" err="1" smtClean="0">
                <a:solidFill>
                  <a:schemeClr val="accent1"/>
                </a:solidFill>
              </a:rPr>
              <a:t>testbenches</a:t>
            </a:r>
            <a:r>
              <a:rPr lang="en-US" sz="1800" dirty="0" smtClean="0">
                <a:solidFill>
                  <a:schemeClr val="accent1"/>
                </a:solidFill>
              </a:rPr>
              <a:t> in </a:t>
            </a:r>
            <a:r>
              <a:rPr lang="en-US" sz="18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800" dirty="0" smtClean="0">
                <a:solidFill>
                  <a:schemeClr val="accent1"/>
                </a:solidFill>
              </a:rPr>
              <a:t>/  for re-simulation including .</a:t>
            </a:r>
            <a:r>
              <a:rPr lang="en-US" sz="1800" dirty="0" err="1" smtClean="0">
                <a:solidFill>
                  <a:schemeClr val="accent1"/>
                </a:solidFill>
              </a:rPr>
              <a:t>trn</a:t>
            </a:r>
            <a:r>
              <a:rPr lang="en-US" sz="1800" dirty="0" smtClean="0">
                <a:solidFill>
                  <a:schemeClr val="accent1"/>
                </a:solidFill>
              </a:rPr>
              <a:t> logging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5281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Generate vectors </a:t>
            </a:r>
            <a:r>
              <a:rPr lang="en-US" dirty="0" smtClean="0"/>
              <a:t>13/13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1219157" y="1358951"/>
            <a:ext cx="353174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under vectors</a:t>
            </a:r>
            <a:r>
              <a:rPr lang="en-US" sz="1400" dirty="0" smtClean="0"/>
              <a:t>/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5462" y="1327115"/>
            <a:ext cx="41128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under </a:t>
            </a:r>
            <a:r>
              <a:rPr lang="en-US" sz="1400" dirty="0" err="1" smtClean="0"/>
              <a:t>topcell_sim</a:t>
            </a:r>
            <a:r>
              <a:rPr lang="en-US" sz="1400" dirty="0" smtClean="0"/>
              <a:t>/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dirty="0"/>
              <a:t> </a:t>
            </a:r>
            <a:r>
              <a:rPr lang="en-US" sz="1200" b="1" dirty="0"/>
              <a:t>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shift_vectors.v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t</a:t>
            </a:r>
            <a:r>
              <a:rPr lang="en-US" sz="1200" dirty="0" err="1" smtClean="0"/>
              <a:t>b_scan_shift.v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b="1" dirty="0"/>
              <a:t>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capture_vectors.v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tb_scan_capture.v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atpg_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parallel_vectors.v</a:t>
            </a:r>
            <a:endParaRPr lang="en-US" sz="12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tb_scan_parallel.v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8560" y="939896"/>
            <a:ext cx="3336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Here are the files generated: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06" y="4894935"/>
            <a:ext cx="1156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New modules atpg</a:t>
            </a:r>
            <a:r>
              <a:rPr lang="en-US" sz="1800" dirty="0">
                <a:solidFill>
                  <a:schemeClr val="tx2"/>
                </a:solidFill>
              </a:rPr>
              <a:t>_&lt;</a:t>
            </a:r>
            <a:r>
              <a:rPr lang="en-US" sz="1800" dirty="0" err="1">
                <a:solidFill>
                  <a:schemeClr val="tx2"/>
                </a:solidFill>
              </a:rPr>
              <a:t>block_name</a:t>
            </a:r>
            <a:r>
              <a:rPr lang="en-US" sz="1800" dirty="0" smtClean="0">
                <a:solidFill>
                  <a:schemeClr val="tx2"/>
                </a:solidFill>
              </a:rPr>
              <a:t>&gt;_[shift | capture | parallel]_vectors can be imported </a:t>
            </a:r>
            <a:r>
              <a:rPr lang="en-US" sz="1800" dirty="0">
                <a:solidFill>
                  <a:schemeClr val="tx2"/>
                </a:solidFill>
              </a:rPr>
              <a:t>in cadence as </a:t>
            </a:r>
            <a:r>
              <a:rPr lang="en-US" sz="1800" dirty="0" smtClean="0">
                <a:solidFill>
                  <a:schemeClr val="tx2"/>
                </a:solidFill>
              </a:rPr>
              <a:t>functional </a:t>
            </a:r>
            <a:r>
              <a:rPr lang="en-US" sz="1800" dirty="0">
                <a:solidFill>
                  <a:schemeClr val="tx2"/>
                </a:solidFill>
              </a:rPr>
              <a:t>views </a:t>
            </a:r>
            <a:r>
              <a:rPr lang="en-US" sz="1800" dirty="0" smtClean="0">
                <a:solidFill>
                  <a:schemeClr val="tx2"/>
                </a:solidFill>
              </a:rPr>
              <a:t>through </a:t>
            </a:r>
            <a:r>
              <a:rPr lang="en-US" sz="1800" dirty="0" err="1" smtClean="0">
                <a:solidFill>
                  <a:schemeClr val="tx2"/>
                </a:solidFill>
              </a:rPr>
              <a:t>verilogin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Other files (.0.vec, .</a:t>
            </a:r>
            <a:r>
              <a:rPr lang="en-US" sz="1800" dirty="0" err="1" smtClean="0">
                <a:solidFill>
                  <a:schemeClr val="tx2"/>
                </a:solidFill>
              </a:rPr>
              <a:t>cfg</a:t>
            </a:r>
            <a:r>
              <a:rPr lang="en-US" sz="1800" dirty="0" smtClean="0">
                <a:solidFill>
                  <a:schemeClr val="tx2"/>
                </a:solidFill>
              </a:rPr>
              <a:t>, .po.name , .chain.name) will be directly accessed by people in charge of top cell simulation. </a:t>
            </a:r>
          </a:p>
          <a:p>
            <a:r>
              <a:rPr lang="en-US" sz="1800" dirty="0" smtClean="0"/>
              <a:t>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2866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70156"/>
            <a:ext cx="10515600" cy="4533358"/>
          </a:xfrm>
        </p:spPr>
        <p:txBody>
          <a:bodyPr>
            <a:noAutofit/>
          </a:bodyPr>
          <a:lstStyle/>
          <a:p>
            <a:r>
              <a:rPr lang="en-US" sz="2400" dirty="0"/>
              <a:t>To ensure quality of release to test team, vectors have been saved in Verilog format and must be simulated with timing back-annotation on final post layout digital netlist.</a:t>
            </a:r>
          </a:p>
          <a:p>
            <a:r>
              <a:rPr lang="en-US" sz="2400" dirty="0"/>
              <a:t>The generated modules  for top cell sim must also be re-simulated for sanity check: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In </a:t>
            </a:r>
            <a:r>
              <a:rPr lang="en-US" sz="2400" dirty="0" err="1" smtClean="0"/>
              <a:t>Tessent</a:t>
            </a:r>
            <a:r>
              <a:rPr lang="en-US" sz="2400" dirty="0" smtClean="0"/>
              <a:t> directory</a:t>
            </a:r>
            <a:r>
              <a:rPr lang="en-US" sz="2400" dirty="0"/>
              <a:t>, use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simulate_patterns.sh</a:t>
            </a:r>
            <a:r>
              <a:rPr lang="en-US" sz="2400" b="1" dirty="0"/>
              <a:t>, </a:t>
            </a:r>
            <a:r>
              <a:rPr lang="en-US" sz="2400" dirty="0"/>
              <a:t>it will</a:t>
            </a:r>
            <a:r>
              <a:rPr lang="en-US" sz="2400" b="1" dirty="0" smtClean="0"/>
              <a:t>: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400050" indent="-225425">
              <a:spcBef>
                <a:spcPts val="0"/>
              </a:spcBef>
            </a:pPr>
            <a:r>
              <a:rPr lang="en-US" sz="2400" dirty="0"/>
              <a:t>Call </a:t>
            </a:r>
            <a:r>
              <a:rPr lang="en-US" sz="2400" dirty="0">
                <a:solidFill>
                  <a:schemeClr val="accent1"/>
                </a:solidFill>
              </a:rPr>
              <a:t>runsim_atpg.pl </a:t>
            </a:r>
            <a:r>
              <a:rPr lang="en-US" sz="2400" dirty="0"/>
              <a:t>to simulate </a:t>
            </a:r>
            <a:r>
              <a:rPr lang="en-US" sz="2400" dirty="0" err="1"/>
              <a:t>tessent</a:t>
            </a:r>
            <a:r>
              <a:rPr lang="en-US" sz="2400" dirty="0"/>
              <a:t> generated vectors (chain, serial, </a:t>
            </a:r>
            <a:r>
              <a:rPr lang="en-US" sz="2400" dirty="0" smtClean="0"/>
              <a:t>parallel</a:t>
            </a:r>
            <a:r>
              <a:rPr lang="en-US" sz="2400" dirty="0"/>
              <a:t>) in worst and best conditions.</a:t>
            </a:r>
          </a:p>
          <a:p>
            <a:pPr marL="400050" indent="-225425">
              <a:spcBef>
                <a:spcPts val="0"/>
              </a:spcBef>
            </a:pPr>
            <a:r>
              <a:rPr lang="en-US" sz="2400" dirty="0"/>
              <a:t>Call </a:t>
            </a:r>
            <a:r>
              <a:rPr lang="en-US" sz="2400" dirty="0">
                <a:solidFill>
                  <a:schemeClr val="accent1"/>
                </a:solidFill>
              </a:rPr>
              <a:t>runsim_top_atpg.pl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to simulate modified vectors for top cell simulation (shift, capture, parallel) in worst and best conditions.</a:t>
            </a:r>
          </a:p>
          <a:p>
            <a:pPr marL="741363" lvl="4" indent="-284163"/>
            <a:endParaRPr lang="en-US" sz="2400" dirty="0"/>
          </a:p>
          <a:p>
            <a:pPr marL="741363" lvl="4" indent="-341313"/>
            <a:r>
              <a:rPr lang="en-US" sz="2400" b="1" dirty="0">
                <a:solidFill>
                  <a:schemeClr val="accent1"/>
                </a:solidFill>
              </a:rPr>
              <a:t>Usage: </a:t>
            </a:r>
            <a:r>
              <a:rPr lang="en-US" sz="2400" b="1" dirty="0" err="1" smtClean="0">
                <a:solidFill>
                  <a:schemeClr val="accent1"/>
                </a:solidFill>
              </a:rPr>
              <a:t>sh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simulate_patterns.sh</a:t>
            </a:r>
            <a:r>
              <a:rPr lang="en-US" sz="2400" dirty="0">
                <a:solidFill>
                  <a:schemeClr val="accent1"/>
                </a:solidFill>
              </a:rPr>
              <a:t> 						    	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241384"/>
            <a:ext cx="1131217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fabrication process </a:t>
            </a:r>
            <a:r>
              <a:rPr lang="en-US" dirty="0" smtClean="0"/>
              <a:t>is imperfect and introduce manufacturing defects</a:t>
            </a:r>
            <a:endParaRPr lang="en-US" dirty="0"/>
          </a:p>
          <a:p>
            <a:endParaRPr lang="en-US" dirty="0" smtClean="0"/>
          </a:p>
          <a:p>
            <a:r>
              <a:rPr lang="fr-FR" dirty="0" smtClean="0"/>
              <a:t>     cause </a:t>
            </a:r>
            <a:r>
              <a:rPr lang="fr-FR" dirty="0" err="1" smtClean="0"/>
              <a:t>malfunction</a:t>
            </a:r>
            <a:r>
              <a:rPr lang="fr-FR" dirty="0" smtClean="0"/>
              <a:t> of the </a:t>
            </a:r>
            <a:r>
              <a:rPr lang="fr-FR" dirty="0" err="1" smtClean="0"/>
              <a:t>device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Improve yield and reject </a:t>
            </a:r>
            <a:r>
              <a:rPr lang="en-US" dirty="0" smtClean="0"/>
              <a:t>undesirable </a:t>
            </a:r>
            <a:r>
              <a:rPr lang="en-US" dirty="0"/>
              <a:t>parts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types of yield </a:t>
            </a:r>
            <a:r>
              <a:rPr lang="en-US" dirty="0" smtClean="0"/>
              <a:t>loss : random </a:t>
            </a:r>
            <a:r>
              <a:rPr lang="en-US" dirty="0"/>
              <a:t>effects or </a:t>
            </a:r>
            <a:r>
              <a:rPr lang="en-US" dirty="0" smtClean="0"/>
              <a:t>process variations</a:t>
            </a:r>
          </a:p>
          <a:p>
            <a:endParaRPr lang="en-US" dirty="0"/>
          </a:p>
          <a:p>
            <a:r>
              <a:rPr lang="en-US" b="1" dirty="0" smtClean="0"/>
              <a:t>Test catch defectives parts</a:t>
            </a:r>
            <a:endParaRPr lang="fr-FR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0207" y="2197973"/>
            <a:ext cx="725214" cy="4204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5551"/>
            <a:ext cx="10515600" cy="5174165"/>
          </a:xfrm>
        </p:spPr>
        <p:txBody>
          <a:bodyPr>
            <a:normAutofit/>
          </a:bodyPr>
          <a:lstStyle/>
          <a:p>
            <a:pPr marL="227013"/>
            <a:r>
              <a:rPr lang="en-US" sz="1800" dirty="0">
                <a:solidFill>
                  <a:schemeClr val="accent1"/>
                </a:solidFill>
              </a:rPr>
              <a:t>Features of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</a:rPr>
              <a:t>runsim_atpg.pl </a:t>
            </a:r>
          </a:p>
          <a:p>
            <a:pPr marL="227013" lvl="3" indent="-227013"/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 </a:t>
            </a:r>
            <a:r>
              <a:rPr lang="en-US" dirty="0" err="1">
                <a:solidFill>
                  <a:schemeClr val="accent1"/>
                </a:solidFill>
              </a:rPr>
              <a:t>perl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$TOOLS_SCRIPT/scan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runsim_atpg.pl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  &lt;</a:t>
            </a:r>
            <a:r>
              <a:rPr lang="en-US" dirty="0" err="1" smtClean="0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saf_chain.v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 					 &lt;</a:t>
            </a:r>
            <a:r>
              <a:rPr lang="en-US" dirty="0" err="1" smtClean="0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saf_serial.v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	 &lt;</a:t>
            </a:r>
            <a:r>
              <a:rPr lang="en-US" dirty="0" err="1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saf_parallel.v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cond</a:t>
            </a:r>
            <a:r>
              <a:rPr lang="en-US" dirty="0">
                <a:solidFill>
                  <a:schemeClr val="accent1"/>
                </a:solidFill>
              </a:rPr>
              <a:t>  worst | best |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</a:p>
          <a:p>
            <a:pPr marL="227013" lvl="3" indent="-227013"/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				       </a:t>
            </a:r>
            <a:r>
              <a:rPr lang="fr-FR" b="1" dirty="0" smtClean="0">
                <a:solidFill>
                  <a:schemeClr val="accent1"/>
                </a:solidFill>
              </a:rPr>
              <a:t>-block</a:t>
            </a:r>
            <a:r>
              <a:rPr lang="fr-FR" dirty="0" smtClean="0">
                <a:solidFill>
                  <a:schemeClr val="accent1"/>
                </a:solidFill>
              </a:rPr>
              <a:t>  b1  - block b2 ….. Block N		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 					       </a:t>
            </a:r>
            <a:r>
              <a:rPr lang="en-US" b="1" dirty="0" smtClean="0">
                <a:solidFill>
                  <a:schemeClr val="accent1"/>
                </a:solidFill>
              </a:rPr>
              <a:t>[-</a:t>
            </a:r>
            <a:r>
              <a:rPr lang="en-US" b="1" dirty="0" err="1">
                <a:solidFill>
                  <a:schemeClr val="accent1"/>
                </a:solidFill>
              </a:rPr>
              <a:t>norun</a:t>
            </a:r>
            <a:r>
              <a:rPr lang="en-US" b="1" dirty="0">
                <a:solidFill>
                  <a:schemeClr val="accent1"/>
                </a:solidFill>
              </a:rPr>
              <a:t> -help]</a:t>
            </a:r>
          </a:p>
          <a:p>
            <a:pPr marL="2743200" lvl="6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Must be used in vectors/ directory 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Modify </a:t>
            </a:r>
            <a:r>
              <a:rPr lang="en-US" sz="1600" dirty="0" err="1" smtClean="0">
                <a:solidFill>
                  <a:schemeClr val="accent1"/>
                </a:solidFill>
              </a:rPr>
              <a:t>tessent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r>
              <a:rPr lang="en-US" sz="1600" dirty="0">
                <a:solidFill>
                  <a:schemeClr val="accent1"/>
                </a:solidFill>
              </a:rPr>
              <a:t> to generate .</a:t>
            </a:r>
            <a:r>
              <a:rPr lang="en-US" sz="1600" dirty="0" err="1">
                <a:solidFill>
                  <a:schemeClr val="accent1"/>
                </a:solidFill>
              </a:rPr>
              <a:t>trn</a:t>
            </a:r>
            <a:r>
              <a:rPr lang="en-US" sz="1600" dirty="0">
                <a:solidFill>
                  <a:schemeClr val="accent1"/>
                </a:solidFill>
              </a:rPr>
              <a:t> file for </a:t>
            </a:r>
            <a:r>
              <a:rPr lang="en-US" sz="1600" dirty="0" err="1">
                <a:solidFill>
                  <a:schemeClr val="accent1"/>
                </a:solidFill>
              </a:rPr>
              <a:t>Simvision</a:t>
            </a:r>
            <a:r>
              <a:rPr lang="en-US" sz="1600" dirty="0">
                <a:solidFill>
                  <a:schemeClr val="accent1"/>
                </a:solidFill>
              </a:rPr>
              <a:t> in case of debug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Compile </a:t>
            </a:r>
            <a:r>
              <a:rPr lang="en-US" sz="1600" dirty="0" err="1">
                <a:solidFill>
                  <a:schemeClr val="accent1"/>
                </a:solidFill>
              </a:rPr>
              <a:t>sdf</a:t>
            </a:r>
            <a:r>
              <a:rPr lang="en-US" sz="1600" dirty="0">
                <a:solidFill>
                  <a:schemeClr val="accent1"/>
                </a:solidFill>
              </a:rPr>
              <a:t> file corresponding to condition switch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annotation file with correct scope to digital top for timing back-annotation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Launch Irun simulation on </a:t>
            </a:r>
            <a:r>
              <a:rPr lang="en-US" sz="1600" dirty="0" err="1" smtClean="0">
                <a:solidFill>
                  <a:schemeClr val="accent1"/>
                </a:solidFill>
              </a:rPr>
              <a:t>tessent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Verilog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r>
              <a:rPr lang="en-US" sz="1600" dirty="0">
                <a:solidFill>
                  <a:schemeClr val="accent1"/>
                </a:solidFill>
              </a:rPr>
              <a:t> and vectors</a:t>
            </a:r>
          </a:p>
          <a:p>
            <a:pPr marL="857250" lvl="1"/>
            <a:r>
              <a:rPr lang="en-US" sz="1600" dirty="0" err="1">
                <a:solidFill>
                  <a:schemeClr val="accent1"/>
                </a:solidFill>
              </a:rPr>
              <a:t>norun</a:t>
            </a:r>
            <a:r>
              <a:rPr lang="en-US" sz="1600" dirty="0">
                <a:solidFill>
                  <a:schemeClr val="accent1"/>
                </a:solidFill>
              </a:rPr>
              <a:t> option allows to print Irun command without running the simulation if design is too specific and Irun command must be modified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help option indicates how to use the script</a:t>
            </a:r>
          </a:p>
          <a:p>
            <a:pPr marL="857250" lvl="1"/>
            <a:endParaRPr lang="en-US" sz="14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925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398"/>
            <a:ext cx="10515600" cy="55421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</a:rPr>
              <a:t>Features of runsim_top_atpg.pl:</a:t>
            </a: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227013" lvl="3" indent="-227013"/>
            <a:r>
              <a:rPr lang="en-US" dirty="0" err="1">
                <a:solidFill>
                  <a:schemeClr val="accent1"/>
                </a:solidFill>
              </a:rPr>
              <a:t>perl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$TOOLS_SCRIPT/scan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runsim_top_atpg.pl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>
                <a:solidFill>
                  <a:schemeClr val="accent1"/>
                </a:solidFill>
              </a:rPr>
              <a:t>tb_scan_shift_vectors.v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   	   </a:t>
            </a:r>
            <a:r>
              <a:rPr lang="en-US" dirty="0" err="1">
                <a:solidFill>
                  <a:schemeClr val="accent1"/>
                </a:solidFill>
              </a:rPr>
              <a:t>tb_scan</a:t>
            </a:r>
            <a:r>
              <a:rPr lang="en-US" dirty="0" err="1" smtClean="0">
                <a:solidFill>
                  <a:schemeClr val="accent1"/>
                </a:solidFill>
              </a:rPr>
              <a:t>_capture_vectors.v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   	   </a:t>
            </a:r>
            <a:r>
              <a:rPr lang="en-US" dirty="0" err="1" smtClean="0">
                <a:solidFill>
                  <a:schemeClr val="accent1"/>
                </a:solidFill>
              </a:rPr>
              <a:t>tb_scan_parallel_vectors.v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cond</a:t>
            </a:r>
            <a:r>
              <a:rPr lang="en-US" b="1" dirty="0">
                <a:solidFill>
                  <a:schemeClr val="accent1"/>
                </a:solidFill>
              </a:rPr>
              <a:t>   </a:t>
            </a:r>
            <a:r>
              <a:rPr lang="en-US" dirty="0">
                <a:solidFill>
                  <a:schemeClr val="accent1"/>
                </a:solidFill>
              </a:rPr>
              <a:t>worst | best |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</a:p>
          <a:p>
            <a:pPr marL="227013" lvl="3" indent="-227013"/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				         </a:t>
            </a:r>
            <a:r>
              <a:rPr lang="fr-FR" b="1" dirty="0" smtClean="0">
                <a:solidFill>
                  <a:schemeClr val="accent1"/>
                </a:solidFill>
              </a:rPr>
              <a:t>-</a:t>
            </a:r>
            <a:r>
              <a:rPr lang="fr-FR" b="1" dirty="0">
                <a:solidFill>
                  <a:schemeClr val="accent1"/>
                </a:solidFill>
              </a:rPr>
              <a:t>block</a:t>
            </a:r>
            <a:r>
              <a:rPr lang="fr-FR" dirty="0">
                <a:solidFill>
                  <a:schemeClr val="accent1"/>
                </a:solidFill>
              </a:rPr>
              <a:t>  b1  - block b2 ….. Block N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</a:t>
            </a:r>
            <a:r>
              <a:rPr lang="en-US" b="1" dirty="0">
                <a:solidFill>
                  <a:schemeClr val="accent1"/>
                </a:solidFill>
              </a:rPr>
              <a:t>         </a:t>
            </a:r>
            <a:r>
              <a:rPr lang="en-US" b="1" dirty="0" smtClean="0">
                <a:solidFill>
                  <a:schemeClr val="accent1"/>
                </a:solidFill>
              </a:rPr>
              <a:t>[-</a:t>
            </a:r>
            <a:r>
              <a:rPr lang="en-US" b="1" dirty="0" err="1">
                <a:solidFill>
                  <a:schemeClr val="accent1"/>
                </a:solidFill>
              </a:rPr>
              <a:t>norun</a:t>
            </a:r>
            <a:r>
              <a:rPr lang="en-US" b="1" dirty="0">
                <a:solidFill>
                  <a:schemeClr val="accent1"/>
                </a:solidFill>
              </a:rPr>
              <a:t> -help]</a:t>
            </a:r>
          </a:p>
          <a:p>
            <a:pPr marL="2743200" lvl="6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Must be used in </a:t>
            </a:r>
            <a:r>
              <a:rPr lang="en-US" sz="1600" dirty="0" err="1">
                <a:solidFill>
                  <a:schemeClr val="accent1"/>
                </a:solidFill>
              </a:rPr>
              <a:t>top_cell_sim</a:t>
            </a:r>
            <a:r>
              <a:rPr lang="en-US" sz="1600" dirty="0">
                <a:solidFill>
                  <a:schemeClr val="accent1"/>
                </a:solidFill>
              </a:rPr>
              <a:t>/ directory 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Compile </a:t>
            </a:r>
            <a:r>
              <a:rPr lang="en-US" sz="1600" dirty="0" err="1">
                <a:solidFill>
                  <a:schemeClr val="accent1"/>
                </a:solidFill>
              </a:rPr>
              <a:t>sdf</a:t>
            </a:r>
            <a:r>
              <a:rPr lang="en-US" sz="1600" dirty="0">
                <a:solidFill>
                  <a:schemeClr val="accent1"/>
                </a:solidFill>
              </a:rPr>
              <a:t> file corresponding to condition switch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annotation file with correct scope to digital top for timing back-annotation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Simulate vectors module with corresponding </a:t>
            </a:r>
            <a:r>
              <a:rPr lang="en-US" sz="1600" dirty="0" err="1">
                <a:solidFill>
                  <a:schemeClr val="accent1"/>
                </a:solidFill>
              </a:rPr>
              <a:t>tb_scan</a:t>
            </a:r>
            <a:r>
              <a:rPr lang="en-US" sz="1600" dirty="0">
                <a:solidFill>
                  <a:schemeClr val="accent1"/>
                </a:solidFill>
              </a:rPr>
              <a:t>&lt;shift | capture | parallel&gt;.v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endParaRPr lang="en-US" sz="1600" dirty="0">
              <a:solidFill>
                <a:schemeClr val="accent1"/>
              </a:solidFill>
            </a:endParaRP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 </a:t>
            </a:r>
            <a:r>
              <a:rPr lang="en-US" sz="1600" dirty="0" err="1">
                <a:solidFill>
                  <a:schemeClr val="accent1"/>
                </a:solidFill>
              </a:rPr>
              <a:t>atpg_shift.trn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atpg_capture.trn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atpg_parallel.trn</a:t>
            </a:r>
            <a:r>
              <a:rPr lang="en-US" sz="1600" dirty="0">
                <a:solidFill>
                  <a:schemeClr val="accent1"/>
                </a:solidFill>
              </a:rPr>
              <a:t> files</a:t>
            </a:r>
          </a:p>
          <a:p>
            <a:pPr marL="857250" lvl="1"/>
            <a:r>
              <a:rPr lang="en-US" sz="1600" dirty="0" err="1">
                <a:solidFill>
                  <a:schemeClr val="accent1"/>
                </a:solidFill>
              </a:rPr>
              <a:t>norun</a:t>
            </a:r>
            <a:r>
              <a:rPr lang="en-US" sz="1600" dirty="0">
                <a:solidFill>
                  <a:schemeClr val="accent1"/>
                </a:solidFill>
              </a:rPr>
              <a:t> option allows to print Irun command without running the simulation if design is too specific and Irun command must be modified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help option indicates how to use the script</a:t>
            </a:r>
            <a:endParaRPr lang="en-US" sz="18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7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a script </a:t>
            </a:r>
            <a:r>
              <a:rPr lang="fr-FR" dirty="0" err="1" smtClean="0"/>
              <a:t>called</a:t>
            </a:r>
            <a:r>
              <a:rPr lang="fr-FR" dirty="0" smtClean="0"/>
              <a:t> simulation_pattern.sh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runsim_atpg.pl and runsim_top_atpg.pl </a:t>
            </a:r>
          </a:p>
          <a:p>
            <a:r>
              <a:rPr lang="fr-FR" dirty="0" smtClean="0"/>
              <a:t>It set all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 simulation and automate simulation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At the end of the script, the status_simul.pl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 </a:t>
            </a:r>
            <a:r>
              <a:rPr lang="en-US" dirty="0"/>
              <a:t>allows you </a:t>
            </a:r>
            <a:r>
              <a:rPr lang="en-US" dirty="0" smtClean="0"/>
              <a:t>to check </a:t>
            </a:r>
            <a:r>
              <a:rPr lang="en-US" dirty="0"/>
              <a:t>all the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 </a:t>
            </a:r>
            <a:r>
              <a:rPr lang="en-US" dirty="0"/>
              <a:t>files and make a summary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17" y="2995670"/>
            <a:ext cx="3389048" cy="28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08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</a:t>
            </a:r>
            <a:r>
              <a:rPr lang="fr-FR" sz="4800" dirty="0" err="1" smtClean="0"/>
              <a:t>with</a:t>
            </a:r>
            <a:r>
              <a:rPr lang="fr-FR" sz="4800" dirty="0" smtClean="0"/>
              <a:t> </a:t>
            </a:r>
            <a:r>
              <a:rPr lang="fr-FR" sz="4800" dirty="0"/>
              <a:t>ITC </a:t>
            </a:r>
            <a:r>
              <a:rPr lang="fr-FR" sz="4800" dirty="0" err="1"/>
              <a:t>loop</a:t>
            </a:r>
            <a:r>
              <a:rPr lang="fr-FR" sz="4800" dirty="0"/>
              <a:t> </a:t>
            </a:r>
            <a:r>
              <a:rPr lang="fr-FR" sz="4800" dirty="0" smtClean="0"/>
              <a:t>back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6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Netlist</a:t>
            </a:r>
            <a:r>
              <a:rPr lang="fr-FR" dirty="0" smtClean="0"/>
              <a:t> of the design: </a:t>
            </a:r>
            <a:r>
              <a:rPr lang="fr-FR" dirty="0" err="1" smtClean="0"/>
              <a:t>step</a:t>
            </a:r>
            <a:r>
              <a:rPr lang="fr-FR" dirty="0" smtClean="0"/>
              <a:t>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Generate</a:t>
            </a:r>
            <a:r>
              <a:rPr lang="fr-FR" dirty="0" smtClean="0"/>
              <a:t> CDL </a:t>
            </a:r>
            <a:r>
              <a:rPr lang="fr-FR" dirty="0" err="1" smtClean="0"/>
              <a:t>netlist</a:t>
            </a:r>
            <a:r>
              <a:rPr lang="fr-FR" dirty="0" smtClean="0"/>
              <a:t> of the </a:t>
            </a:r>
            <a:r>
              <a:rPr lang="fr-FR" dirty="0" err="1" smtClean="0"/>
              <a:t>Topcell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8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399" y="1771649"/>
            <a:ext cx="4756785" cy="42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35" y="2145954"/>
            <a:ext cx="2864963" cy="34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1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 smtClean="0"/>
              <a:t>Apply</a:t>
            </a:r>
            <a:r>
              <a:rPr lang="fr-FR" dirty="0" smtClean="0"/>
              <a:t> patch </a:t>
            </a:r>
            <a:r>
              <a:rPr lang="fr-FR" dirty="0"/>
              <a:t>: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 </a:t>
            </a:r>
            <a:r>
              <a:rPr lang="fr-FR" dirty="0" err="1"/>
              <a:t>itc</a:t>
            </a:r>
            <a:r>
              <a:rPr lang="fr-FR" dirty="0"/>
              <a:t> directory:</a:t>
            </a:r>
          </a:p>
          <a:p>
            <a:endParaRPr lang="fr-FR" dirty="0"/>
          </a:p>
          <a:p>
            <a:r>
              <a:rPr lang="fr-FR" dirty="0" err="1"/>
              <a:t>Apply</a:t>
            </a:r>
            <a:r>
              <a:rPr lang="fr-FR" dirty="0"/>
              <a:t> patch.pl to CDL </a:t>
            </a:r>
            <a:r>
              <a:rPr lang="fr-FR" dirty="0" err="1"/>
              <a:t>netlist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modified</a:t>
            </a:r>
            <a:r>
              <a:rPr lang="fr-FR" dirty="0"/>
              <a:t> </a:t>
            </a:r>
            <a:r>
              <a:rPr lang="fr-FR" dirty="0" err="1"/>
              <a:t>netlist.cdl</a:t>
            </a:r>
            <a:endParaRPr lang="fr-FR" dirty="0"/>
          </a:p>
          <a:p>
            <a:r>
              <a:rPr lang="en-US" dirty="0"/>
              <a:t>This script identify digital libraries and </a:t>
            </a:r>
            <a:r>
              <a:rPr lang="en-US" dirty="0" smtClean="0"/>
              <a:t>cells (TLS works with multiple dig blocks and Brno use only one)</a:t>
            </a:r>
            <a:endParaRPr lang="fr-FR" dirty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981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Interconnectes </a:t>
            </a:r>
            <a:r>
              <a:rPr lang="fr-FR" dirty="0" smtClean="0"/>
              <a:t>extraction: step3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043" y="1002535"/>
            <a:ext cx="10515600" cy="50567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need to extract the connectivity (interconnects) between the ITC cells placed inside analogs macro blocks and the </a:t>
            </a:r>
            <a:r>
              <a:rPr lang="en-US" dirty="0" err="1"/>
              <a:t>topdig</a:t>
            </a:r>
            <a:r>
              <a:rPr lang="en-US" dirty="0"/>
              <a:t> </a:t>
            </a:r>
            <a:r>
              <a:rPr lang="en-US" dirty="0" smtClean="0"/>
              <a:t>cell</a:t>
            </a:r>
          </a:p>
          <a:p>
            <a:endParaRPr lang="fr-FR" dirty="0" smtClean="0"/>
          </a:p>
          <a:p>
            <a:r>
              <a:rPr lang="fr-FR" dirty="0" smtClean="0"/>
              <a:t>./cdl_itc.pl -cmd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going to the next step, check the files no_itc_port.txt and results.txt to make sure the </a:t>
            </a:r>
            <a:r>
              <a:rPr lang="en-US" dirty="0" smtClean="0"/>
              <a:t>consistency </a:t>
            </a:r>
            <a:r>
              <a:rPr lang="en-US" dirty="0"/>
              <a:t>of the nets will be tested</a:t>
            </a:r>
            <a:r>
              <a:rPr lang="en-US" dirty="0" smtClean="0"/>
              <a:t>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en-US" dirty="0" smtClean="0"/>
              <a:t>results.txt : List of warning</a:t>
            </a:r>
          </a:p>
          <a:p>
            <a:r>
              <a:rPr lang="en-US" dirty="0" smtClean="0"/>
              <a:t>no_itc_port.txt : List </a:t>
            </a:r>
            <a:r>
              <a:rPr lang="en-US" dirty="0"/>
              <a:t>of nets that will not be </a:t>
            </a:r>
            <a:r>
              <a:rPr lang="en-US" dirty="0" smtClean="0"/>
              <a:t>tested , may be </a:t>
            </a:r>
            <a:r>
              <a:rPr lang="en-US" dirty="0" err="1" smtClean="0"/>
              <a:t>forgottent</a:t>
            </a:r>
            <a:r>
              <a:rPr lang="en-US" dirty="0" smtClean="0"/>
              <a:t> ?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84" y="2051023"/>
            <a:ext cx="5876191" cy="189523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10196110" y="1941023"/>
            <a:ext cx="253388" cy="211523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97379" y="2813976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414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lpbk_saf_all_tessent.tcl</a:t>
            </a:r>
            <a:r>
              <a:rPr lang="fr-FR" dirty="0" smtClean="0"/>
              <a:t> : </a:t>
            </a:r>
            <a:r>
              <a:rPr lang="fr-FR" dirty="0" err="1" smtClean="0"/>
              <a:t>faults</a:t>
            </a:r>
            <a:r>
              <a:rPr lang="fr-FR" dirty="0" smtClean="0"/>
              <a:t> descriptions</a:t>
            </a:r>
          </a:p>
          <a:p>
            <a:endParaRPr lang="fr-FR" dirty="0"/>
          </a:p>
          <a:p>
            <a:r>
              <a:rPr lang="fr-FR" dirty="0" err="1" smtClean="0"/>
              <a:t>Ipbk_saf_cov_tessent.tcl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26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Replace instance </a:t>
            </a:r>
            <a:r>
              <a:rPr lang="fr-FR" dirty="0" err="1" smtClean="0"/>
              <a:t>name</a:t>
            </a:r>
            <a:r>
              <a:rPr lang="fr-FR" dirty="0" smtClean="0"/>
              <a:t>: step4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Build</a:t>
            </a:r>
            <a:r>
              <a:rPr lang="fr-FR" dirty="0"/>
              <a:t> excuded_ports.txt file</a:t>
            </a:r>
            <a:endParaRPr lang="en-US" dirty="0"/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Grep</a:t>
            </a:r>
            <a:r>
              <a:rPr lang="fr-FR" dirty="0" smtClean="0">
                <a:solidFill>
                  <a:srgbClr val="FF0000"/>
                </a:solidFill>
              </a:rPr>
              <a:t> command </a:t>
            </a:r>
            <a:r>
              <a:rPr lang="fr-FR" dirty="0" err="1" smtClean="0">
                <a:solidFill>
                  <a:srgbClr val="FF0000"/>
                </a:solidFill>
              </a:rPr>
              <a:t>contains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 expression to change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74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36" y="2855189"/>
            <a:ext cx="5980953" cy="11238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defect is the unintended difference between the implemented hardware and its intended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Defects occur either during manufacture or during the use of devices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Bridge extraction and ATPG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mentor </a:t>
            </a:r>
            <a:r>
              <a:rPr lang="en-US" dirty="0" smtClean="0"/>
              <a:t>provide </a:t>
            </a:r>
            <a:r>
              <a:rPr lang="en-US" dirty="0"/>
              <a:t>an innovative </a:t>
            </a:r>
            <a:r>
              <a:rPr lang="en-US" dirty="0" smtClean="0"/>
              <a:t>tool with LADB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extract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or DEF</a:t>
            </a:r>
          </a:p>
          <a:p>
            <a:r>
              <a:rPr lang="en-US" dirty="0" smtClean="0"/>
              <a:t>- Need </a:t>
            </a:r>
            <a:r>
              <a:rPr lang="en-US" dirty="0"/>
              <a:t>to take critical area into account</a:t>
            </a:r>
          </a:p>
          <a:p>
            <a:endParaRPr lang="fr-FR" dirty="0" smtClean="0"/>
          </a:p>
          <a:p>
            <a:r>
              <a:rPr lang="fr-FR" dirty="0" smtClean="0"/>
              <a:t>       </a:t>
            </a:r>
            <a:r>
              <a:rPr lang="fr-FR" dirty="0" err="1" smtClean="0"/>
              <a:t>Extract</a:t>
            </a:r>
            <a:r>
              <a:rPr lang="fr-FR" dirty="0" smtClean="0"/>
              <a:t> bridge pairs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78180" y="3810000"/>
            <a:ext cx="594360" cy="426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14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area 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in which the center of a spot defect must fall to cause the </a:t>
            </a:r>
            <a:r>
              <a:rPr lang="en-US" dirty="0" smtClean="0"/>
              <a:t>bridge</a:t>
            </a:r>
          </a:p>
          <a:p>
            <a:r>
              <a:rPr lang="en-US" dirty="0" smtClean="0"/>
              <a:t>Total </a:t>
            </a:r>
            <a:r>
              <a:rPr lang="en-US" dirty="0"/>
              <a:t>critical area (TCA) is the sum of all individual CAs weighted by the probability of occurrence of that spot size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178175"/>
            <a:ext cx="46291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32" y="3355862"/>
            <a:ext cx="4353533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10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Critical area </a:t>
            </a:r>
            <a:r>
              <a:rPr lang="fr-FR" dirty="0" err="1" smtClean="0"/>
              <a:t>calculation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44" y="1277072"/>
            <a:ext cx="7611538" cy="10288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8" y="2823993"/>
            <a:ext cx="7259064" cy="24292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326"/>
            <a:ext cx="5196180" cy="19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94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Critical area flow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83</a:t>
            </a:fld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551494" y="1412777"/>
            <a:ext cx="8717856" cy="1584662"/>
            <a:chOff x="161108" y="1412777"/>
            <a:chExt cx="8717856" cy="1584662"/>
          </a:xfrm>
        </p:grpSpPr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2965007" y="1875495"/>
              <a:ext cx="415272" cy="427343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370144" y="2298960"/>
              <a:ext cx="701165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UDFM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239816" y="1551971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5485332" y="1881531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851073" y="2318275"/>
              <a:ext cx="643141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LADB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6" name="AutoShape 49"/>
            <p:cNvSpPr>
              <a:spLocks noChangeArrowheads="1"/>
            </p:cNvSpPr>
            <p:nvPr/>
          </p:nvSpPr>
          <p:spPr bwMode="auto">
            <a:xfrm>
              <a:off x="1092087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LADB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124859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Pattern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Generation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7999581" y="1778826"/>
              <a:ext cx="879383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Reports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8086074" y="2624937"/>
              <a:ext cx="630708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.STIL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>
              <a:off x="3606031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Bridge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Extraction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lowchart: Document 15"/>
            <p:cNvSpPr/>
            <p:nvPr/>
          </p:nvSpPr>
          <p:spPr bwMode="auto">
            <a:xfrm>
              <a:off x="8168511" y="1412777"/>
              <a:ext cx="440554" cy="412685"/>
            </a:xfrm>
            <a:prstGeom prst="flowChartDocumen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333333">
                  <a:lumMod val="40000"/>
                  <a:lumOff val="60000"/>
                </a:srgb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itchFamily="34" charset="0"/>
                <a:ea typeface="ＭＳ Ｐゴシック" pitchFamily="-112" charset="-128"/>
                <a:cs typeface="Helvetica" pitchFamily="34" charset="0"/>
              </a:endParaRPr>
            </a:p>
          </p:txBody>
        </p:sp>
        <p:cxnSp>
          <p:nvCxnSpPr>
            <p:cNvPr id="42" name="Straight Arrow Connector 16"/>
            <p:cNvCxnSpPr>
              <a:stCxn id="34" idx="4"/>
              <a:endCxn id="37" idx="1"/>
            </p:cNvCxnSpPr>
            <p:nvPr/>
          </p:nvCxnSpPr>
          <p:spPr>
            <a:xfrm>
              <a:off x="5900604" y="2089167"/>
              <a:ext cx="224256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Straight Arrow Connector 17"/>
            <p:cNvCxnSpPr>
              <a:stCxn id="40" idx="3"/>
              <a:endCxn id="34" idx="2"/>
            </p:cNvCxnSpPr>
            <p:nvPr/>
          </p:nvCxnSpPr>
          <p:spPr>
            <a:xfrm>
              <a:off x="5228487" y="2089167"/>
              <a:ext cx="256845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4" name="Straight Arrow Connector 18"/>
            <p:cNvCxnSpPr>
              <a:stCxn id="31" idx="4"/>
              <a:endCxn id="40" idx="1"/>
            </p:cNvCxnSpPr>
            <p:nvPr/>
          </p:nvCxnSpPr>
          <p:spPr>
            <a:xfrm>
              <a:off x="3380279" y="2089167"/>
              <a:ext cx="225752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5" name="Straight Arrow Connector 19"/>
            <p:cNvCxnSpPr>
              <a:stCxn id="36" idx="3"/>
              <a:endCxn id="31" idx="2"/>
            </p:cNvCxnSpPr>
            <p:nvPr/>
          </p:nvCxnSpPr>
          <p:spPr>
            <a:xfrm>
              <a:off x="2714544" y="2089167"/>
              <a:ext cx="250463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6" name="Straight Arrow Connector 20"/>
            <p:cNvCxnSpPr>
              <a:stCxn id="33" idx="4"/>
            </p:cNvCxnSpPr>
            <p:nvPr/>
          </p:nvCxnSpPr>
          <p:spPr>
            <a:xfrm>
              <a:off x="655087" y="1747534"/>
              <a:ext cx="437000" cy="142202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239816" y="2271640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cxnSp>
          <p:nvCxnSpPr>
            <p:cNvPr id="48" name="Straight Arrow Connector 22"/>
            <p:cNvCxnSpPr>
              <a:stCxn id="47" idx="4"/>
            </p:cNvCxnSpPr>
            <p:nvPr/>
          </p:nvCxnSpPr>
          <p:spPr>
            <a:xfrm flipV="1">
              <a:off x="655087" y="2378893"/>
              <a:ext cx="437000" cy="8831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61108" y="1880217"/>
              <a:ext cx="572684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.DEF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79512" y="2624450"/>
              <a:ext cx="531239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.LEF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cxnSp>
          <p:nvCxnSpPr>
            <p:cNvPr id="51" name="Straight Arrow Connector 25"/>
            <p:cNvCxnSpPr>
              <a:endCxn id="41" idx="1"/>
            </p:cNvCxnSpPr>
            <p:nvPr/>
          </p:nvCxnSpPr>
          <p:spPr>
            <a:xfrm flipV="1">
              <a:off x="7747316" y="1619119"/>
              <a:ext cx="421195" cy="206343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52" name="Straight Arrow Connector 26"/>
            <p:cNvCxnSpPr>
              <a:endCxn id="53" idx="2"/>
            </p:cNvCxnSpPr>
            <p:nvPr/>
          </p:nvCxnSpPr>
          <p:spPr>
            <a:xfrm>
              <a:off x="7747316" y="2252840"/>
              <a:ext cx="446477" cy="176438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8193793" y="2221642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1194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13" y="3102808"/>
            <a:ext cx="6000000" cy="6285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476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</a:t>
            </a:r>
            <a:r>
              <a:rPr lang="fr-FR" dirty="0" err="1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1:Execute </a:t>
            </a:r>
            <a:r>
              <a:rPr lang="fr-FR" dirty="0" err="1" smtClean="0"/>
              <a:t>Tessent</a:t>
            </a:r>
            <a:r>
              <a:rPr lang="fr-FR" dirty="0" smtClean="0"/>
              <a:t> cmd to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in </a:t>
            </a:r>
            <a:r>
              <a:rPr lang="fr-FR" dirty="0" err="1" smtClean="0"/>
              <a:t>Tessent</a:t>
            </a:r>
            <a:r>
              <a:rPr lang="fr-FR" dirty="0" smtClean="0"/>
              <a:t> directory</a:t>
            </a:r>
          </a:p>
          <a:p>
            <a:endParaRPr lang="fr-FR" dirty="0" smtClean="0"/>
          </a:p>
          <a:p>
            <a:r>
              <a:rPr lang="fr-FR" dirty="0" err="1" smtClean="0"/>
              <a:t>Created</a:t>
            </a:r>
            <a:r>
              <a:rPr lang="fr-FR" dirty="0" smtClean="0"/>
              <a:t> file </a:t>
            </a:r>
            <a:r>
              <a:rPr lang="fr-FR" dirty="0" err="1" smtClean="0"/>
              <a:t>inside</a:t>
            </a:r>
            <a:r>
              <a:rPr lang="fr-FR" dirty="0" smtClean="0"/>
              <a:t>/</a:t>
            </a:r>
            <a:r>
              <a:rPr lang="fr-FR" dirty="0" err="1" smtClean="0"/>
              <a:t>vectors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0" y="2189936"/>
            <a:ext cx="4771429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66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2: </a:t>
            </a:r>
            <a:r>
              <a:rPr lang="fr-FR" dirty="0" err="1" smtClean="0"/>
              <a:t>Execute</a:t>
            </a:r>
            <a:r>
              <a:rPr lang="fr-FR" dirty="0" smtClean="0"/>
              <a:t> generate_top_vectors.pl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</a:t>
            </a:r>
            <a:r>
              <a:rPr lang="fr-FR" dirty="0" err="1" smtClean="0"/>
              <a:t>Tessent</a:t>
            </a:r>
            <a:r>
              <a:rPr lang="fr-FR" dirty="0" smtClean="0"/>
              <a:t> and </a:t>
            </a:r>
            <a:r>
              <a:rPr lang="fr-FR" dirty="0" err="1" smtClean="0"/>
              <a:t>stored</a:t>
            </a:r>
            <a:r>
              <a:rPr lang="fr-FR" dirty="0" smtClean="0"/>
              <a:t> in /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/</a:t>
            </a:r>
            <a:r>
              <a:rPr lang="fr-FR" dirty="0" err="1" smtClean="0"/>
              <a:t>top_cell_sim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57" y="2759072"/>
            <a:ext cx="471428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340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Step3 :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(to check </a:t>
            </a:r>
            <a:r>
              <a:rPr lang="fr-FR" dirty="0" err="1" smtClean="0"/>
              <a:t>generation</a:t>
            </a:r>
            <a:r>
              <a:rPr lang="fr-FR" dirty="0" smtClean="0"/>
              <a:t>) </a:t>
            </a:r>
            <a:r>
              <a:rPr lang="fr-FR" dirty="0" err="1" smtClean="0"/>
              <a:t>before</a:t>
            </a:r>
            <a:r>
              <a:rPr lang="fr-FR" dirty="0" smtClean="0"/>
              <a:t> to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test team.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162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create an ATPG box that </a:t>
            </a:r>
            <a:r>
              <a:rPr lang="en-US" dirty="0" smtClean="0"/>
              <a:t>can </a:t>
            </a:r>
            <a:r>
              <a:rPr lang="en-US" dirty="0"/>
              <a:t>be used by the verification team to simulate the behavior of the scan on the </a:t>
            </a:r>
            <a:r>
              <a:rPr lang="en-US" dirty="0" err="1" smtClean="0"/>
              <a:t>topcell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69" y="2151388"/>
            <a:ext cx="4622375" cy="3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38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09976" y="4091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C59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4B94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879333" y="1761228"/>
            <a:ext cx="6127549" cy="3760470"/>
            <a:chOff x="2937389" y="1877340"/>
            <a:chExt cx="6127549" cy="3760470"/>
          </a:xfrm>
        </p:grpSpPr>
        <p:sp>
          <p:nvSpPr>
            <p:cNvPr id="7" name="Rectangle 6"/>
            <p:cNvSpPr/>
            <p:nvPr/>
          </p:nvSpPr>
          <p:spPr bwMode="auto">
            <a:xfrm>
              <a:off x="2971858" y="1877340"/>
              <a:ext cx="5367795" cy="3760470"/>
            </a:xfrm>
            <a:prstGeom prst="rect">
              <a:avLst/>
            </a:prstGeom>
            <a:solidFill>
              <a:srgbClr val="F0F5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38993" y="2122585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937389" y="2330867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37389" y="2538016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37389" y="2733452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293419" y="5253179"/>
              <a:ext cx="92468" cy="976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3031461" y="2179716"/>
              <a:ext cx="15901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029751" y="2383486"/>
              <a:ext cx="1591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028041" y="2587256"/>
              <a:ext cx="15935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026331" y="2791026"/>
              <a:ext cx="1595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12" idx="1"/>
            </p:cNvCxnSpPr>
            <p:nvPr/>
          </p:nvCxnSpPr>
          <p:spPr bwMode="auto">
            <a:xfrm flipH="1" flipV="1">
              <a:off x="4399752" y="5291873"/>
              <a:ext cx="3893667" cy="10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3335615" y="1927414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</a:t>
              </a:r>
              <a:r>
                <a:rPr lang="fr-FR" sz="1200" dirty="0" smtClean="0"/>
                <a:t>can_in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35615" y="2133945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scan_clk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5889" y="234969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scan_rstb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44179" y="255346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scan_en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9834" y="5055226"/>
              <a:ext cx="83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scan_out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5863" y="1949077"/>
              <a:ext cx="27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/>
                <a:t>tb_scan_xxx.v</a:t>
              </a:r>
              <a:endParaRPr lang="en-US" sz="2000" b="1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508389" y="3452953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atpg_vectors.v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963342" y="3462132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atpg_wrapper.v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5385655" y="3948647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 rot="5400000">
              <a:off x="6599079" y="295013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6827627" y="4884586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02629" y="4889333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8" name="Right Arrow 77"/>
            <p:cNvSpPr/>
            <p:nvPr/>
          </p:nvSpPr>
          <p:spPr>
            <a:xfrm rot="5400000">
              <a:off x="4141629" y="295013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9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Defects</a:t>
            </a:r>
            <a:r>
              <a:rPr lang="fr-FR" dirty="0"/>
              <a:t> in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400"/>
            <a:ext cx="10515600" cy="49188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Decreasing feature size </a:t>
            </a:r>
            <a:r>
              <a:rPr lang="en-US" dirty="0" smtClean="0"/>
              <a:t> (reduce device </a:t>
            </a:r>
            <a:r>
              <a:rPr lang="en-US" dirty="0" err="1" smtClean="0"/>
              <a:t>dimention</a:t>
            </a:r>
            <a:r>
              <a:rPr lang="en-US" dirty="0" smtClean="0"/>
              <a:t>, t</a:t>
            </a:r>
            <a:r>
              <a:rPr lang="fr-FR" dirty="0" err="1" smtClean="0"/>
              <a:t>echnology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r>
              <a:rPr lang="en-US" dirty="0" smtClean="0"/>
              <a:t> ) increases </a:t>
            </a:r>
            <a:r>
              <a:rPr lang="en-US" dirty="0"/>
              <a:t>probability of defects during manufacturing process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defects come from many </a:t>
            </a:r>
            <a:r>
              <a:rPr lang="en-US" dirty="0" smtClean="0"/>
              <a:t>sources :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Defects </a:t>
            </a:r>
            <a:r>
              <a:rPr lang="en-US" dirty="0"/>
              <a:t>in the base silicon. 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err="1"/>
              <a:t>Oxide</a:t>
            </a:r>
            <a:r>
              <a:rPr lang="fr-FR" dirty="0"/>
              <a:t> breakdown (</a:t>
            </a:r>
            <a:r>
              <a:rPr lang="fr-FR" dirty="0" err="1"/>
              <a:t>crystal</a:t>
            </a:r>
            <a:r>
              <a:rPr lang="fr-FR" dirty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smtClean="0"/>
              <a:t>Optical </a:t>
            </a:r>
            <a:r>
              <a:rPr lang="fr-FR" dirty="0" err="1" smtClean="0"/>
              <a:t>deformation</a:t>
            </a:r>
            <a:r>
              <a:rPr lang="fr-FR" dirty="0" smtClean="0"/>
              <a:t> (</a:t>
            </a:r>
            <a:r>
              <a:rPr lang="fr-FR" dirty="0" err="1" smtClean="0"/>
              <a:t>photolithography</a:t>
            </a:r>
            <a:r>
              <a:rPr lang="fr-FR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Dust </a:t>
            </a:r>
            <a:r>
              <a:rPr lang="en-US" dirty="0"/>
              <a:t>or contamination </a:t>
            </a:r>
            <a:r>
              <a:rPr lang="en-US" dirty="0" smtClean="0"/>
              <a:t>on mask, in </a:t>
            </a:r>
            <a:r>
              <a:rPr lang="en-US" dirty="0"/>
              <a:t>the fab or on wafer.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Misalignment</a:t>
            </a:r>
            <a:r>
              <a:rPr lang="en-US" dirty="0"/>
              <a:t>. </a:t>
            </a:r>
            <a:r>
              <a:rPr lang="en-US" dirty="0" smtClean="0"/>
              <a:t>Over-etch </a:t>
            </a:r>
            <a:r>
              <a:rPr lang="en-US" dirty="0"/>
              <a:t>or under-etch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fr-FR" dirty="0" err="1" smtClean="0"/>
              <a:t>Metalization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endParaRPr lang="en-US" dirty="0" smtClean="0"/>
          </a:p>
          <a:p>
            <a:r>
              <a:rPr lang="en-US" dirty="0" smtClean="0"/>
              <a:t>        ……. 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is a methodology used for Design For Test (DFT) to add testability features to a hardware design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makes Automatic Test Pattern Generation (ATPG) easier to implement as logic depth is constrained.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is always a trade-off.  Full scan design typically adds 10%-15% more </a:t>
            </a:r>
            <a:r>
              <a:rPr lang="en-US" dirty="0" smtClean="0"/>
              <a:t>area.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100</a:t>
            </a:r>
            <a:r>
              <a:rPr lang="en-US" dirty="0"/>
              <a:t>% fault coverage may be impossible due to undetectable </a:t>
            </a:r>
            <a:r>
              <a:rPr lang="en-US" dirty="0" smtClean="0"/>
              <a:t>faults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goal should be to achieve the highest coverage of defects as possible. Because high test coverage directly correlates to the quality of the parts </a:t>
            </a:r>
            <a:r>
              <a:rPr lang="en-US" dirty="0" smtClean="0"/>
              <a:t>shipped</a:t>
            </a:r>
          </a:p>
          <a:p>
            <a:pPr marL="457200" indent="-457200">
              <a:buFontTx/>
              <a:buChar char="-"/>
            </a:pPr>
            <a:r>
              <a:rPr lang="en-US" dirty="0"/>
              <a:t>Think about testing from the </a:t>
            </a:r>
            <a:r>
              <a:rPr lang="en-US" dirty="0" smtClean="0"/>
              <a:t>beginning of Design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68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77900"/>
            <a:ext cx="10515600" cy="48133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Digital Systems Testing and Testable Design IEEE press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Testing</a:t>
            </a:r>
            <a:r>
              <a:rPr lang="fr-FR" dirty="0" smtClean="0"/>
              <a:t> of Digital </a:t>
            </a:r>
            <a:r>
              <a:rPr lang="fr-FR" dirty="0" err="1" smtClean="0"/>
              <a:t>Systems</a:t>
            </a:r>
            <a:r>
              <a:rPr lang="fr-FR" dirty="0" smtClean="0"/>
              <a:t>  , Cambridge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VLSI Test </a:t>
            </a:r>
            <a:r>
              <a:rPr lang="fr-FR" dirty="0" err="1" smtClean="0"/>
              <a:t>principles</a:t>
            </a:r>
            <a:r>
              <a:rPr lang="fr-FR" dirty="0" smtClean="0"/>
              <a:t> and architecture</a:t>
            </a:r>
            <a:r>
              <a:rPr lang="fr-FR" dirty="0" smtClean="0">
                <a:solidFill>
                  <a:schemeClr val="accent1"/>
                </a:solidFill>
              </a:rPr>
              <a:t>s</a:t>
            </a:r>
            <a:r>
              <a:rPr lang="fr-FR" dirty="0" smtClean="0"/>
              <a:t>  </a:t>
            </a:r>
            <a:r>
              <a:rPr lang="fr-F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Morgan Kaufmann Series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Essentiials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 , Bushnell - Agrawal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dirty="0" smtClean="0"/>
              <a:t>An Introduction to </a:t>
            </a:r>
            <a:r>
              <a:rPr lang="fr-FR" altLang="en-US" dirty="0" err="1" smtClean="0"/>
              <a:t>logic</a:t>
            </a:r>
            <a:r>
              <a:rPr lang="fr-FR" altLang="en-US" dirty="0" smtClean="0"/>
              <a:t> circuit </a:t>
            </a:r>
            <a:r>
              <a:rPr lang="fr-FR" altLang="en-US" dirty="0" err="1" smtClean="0"/>
              <a:t>Testing</a:t>
            </a:r>
            <a:r>
              <a:rPr lang="fr-FR" altLang="en-US" dirty="0" smtClean="0"/>
              <a:t>   ,  </a:t>
            </a:r>
            <a:r>
              <a:rPr lang="fr-FR" altLang="en-US" dirty="0" smtClean="0"/>
              <a:t> </a:t>
            </a:r>
            <a:r>
              <a:rPr lang="fr-FR" altLang="en-US" dirty="0" smtClean="0"/>
              <a:t>Morgan &amp; </a:t>
            </a:r>
            <a:r>
              <a:rPr lang="fr-FR" altLang="en-US" dirty="0" err="1" smtClean="0"/>
              <a:t>Claypol</a:t>
            </a:r>
            <a:endParaRPr lang="fr-FR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Electronic Design Automation: </a:t>
            </a:r>
            <a:r>
              <a:rPr lang="en-US" dirty="0" smtClean="0"/>
              <a:t>Synthesis, Verification</a:t>
            </a:r>
            <a:r>
              <a:rPr lang="en-US" dirty="0"/>
              <a:t>, and Test 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4161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7B7B7B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On Semiconduct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1ECC809ACBC4CABF6E0A784E56224" ma:contentTypeVersion="0" ma:contentTypeDescription="Create a new document." ma:contentTypeScope="" ma:versionID="93563199ab84cdaf7a0007f469d6022b">
  <xsd:schema xmlns:xsd="http://www.w3.org/2001/XMLSchema" xmlns:xs="http://www.w3.org/2001/XMLSchema" xmlns:p="http://schemas.microsoft.com/office/2006/metadata/properties" xmlns:ns2="0998f66b-55e4-4243-9280-f35ae9cfd8b5" targetNamespace="http://schemas.microsoft.com/office/2006/metadata/properties" ma:root="true" ma:fieldsID="62399dc4cb2aaa38ed108b0cf9c12754" ns2:_="">
    <xsd:import namespace="0998f66b-55e4-4243-9280-f35ae9cfd8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f66b-55e4-4243-9280-f35ae9cfd8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98f66b-55e4-4243-9280-f35ae9cfd8b5">FUUCS4QZAH6U-1937118871-411</_dlc_DocId>
    <_dlc_DocIdUrl xmlns="0998f66b-55e4-4243-9280-f35ae9cfd8b5">
      <Url>http://theconnection.onsemi.com/business/cp/PS/FQ/subsite/NPD/Gladiator/_layouts/15/DocIdRedir.aspx?ID=FUUCS4QZAH6U-1937118871-411</Url>
      <Description>FUUCS4QZAH6U-1937118871-411</Description>
    </_dlc_DocIdUrl>
  </documentManagement>
</p:properties>
</file>

<file path=customXml/itemProps1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7B9283-9E7B-49AD-8A11-AD25CF9E2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8f66b-55e4-4243-9280-f35ae9cfd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6E6404-E1B9-4809-898E-D71D7C3E1EB3}">
  <ds:schemaRefs>
    <ds:schemaRef ds:uri="http://schemas.microsoft.com/office/2006/metadata/properties"/>
    <ds:schemaRef ds:uri="http://purl.org/dc/terms/"/>
    <ds:schemaRef ds:uri="http://purl.org/dc/dcmitype/"/>
    <ds:schemaRef ds:uri="0998f66b-55e4-4243-9280-f35ae9cfd8b5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4211</Words>
  <Application>Microsoft Office PowerPoint</Application>
  <PresentationFormat>Custom</PresentationFormat>
  <Paragraphs>1077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Public Information</vt:lpstr>
      <vt:lpstr>Internal Use Only</vt:lpstr>
      <vt:lpstr>Confidential</vt:lpstr>
      <vt:lpstr>Design for Testability</vt:lpstr>
      <vt:lpstr> Inroduction:</vt:lpstr>
      <vt:lpstr> Murphy’s laws</vt:lpstr>
      <vt:lpstr> Challenge:</vt:lpstr>
      <vt:lpstr> How to guarantee quality ?</vt:lpstr>
      <vt:lpstr> Test versus verification</vt:lpstr>
      <vt:lpstr> Test concept</vt:lpstr>
      <vt:lpstr>Defect</vt:lpstr>
      <vt:lpstr> Defects in fabrication</vt:lpstr>
      <vt:lpstr> Defects illustrations</vt:lpstr>
      <vt:lpstr> Importance of the test</vt:lpstr>
      <vt:lpstr> Motivation of testing</vt:lpstr>
      <vt:lpstr> Benefits of testing</vt:lpstr>
      <vt:lpstr> Manufacturing</vt:lpstr>
      <vt:lpstr> Testability</vt:lpstr>
      <vt:lpstr> Focus to digital test</vt:lpstr>
      <vt:lpstr> DFT implementation</vt:lpstr>
      <vt:lpstr>PowerPoint Presentation</vt:lpstr>
      <vt:lpstr> Terminology: Defect, Fault, and Error (1)</vt:lpstr>
      <vt:lpstr> Terminology: Defect, Fault, and Error (2) </vt:lpstr>
      <vt:lpstr> Faults models (1)</vt:lpstr>
      <vt:lpstr> Fault models (2)</vt:lpstr>
      <vt:lpstr> Fault model : example</vt:lpstr>
      <vt:lpstr> Stuck at faults</vt:lpstr>
      <vt:lpstr> Bridging faults (1)</vt:lpstr>
      <vt:lpstr> Bridging faults (2) : interconnect defects</vt:lpstr>
      <vt:lpstr> Bridging faults (3) : layout analysis</vt:lpstr>
      <vt:lpstr> Transistion faults</vt:lpstr>
      <vt:lpstr> IDDQ faults (1)</vt:lpstr>
      <vt:lpstr> IDDQ faults (2)</vt:lpstr>
      <vt:lpstr> Coverage</vt:lpstr>
      <vt:lpstr>PowerPoint Presentation</vt:lpstr>
      <vt:lpstr> Scan path design</vt:lpstr>
      <vt:lpstr> Scan design overview</vt:lpstr>
      <vt:lpstr> Sequential -&gt; combinational</vt:lpstr>
      <vt:lpstr> SCAN chain : unactive, normal mode</vt:lpstr>
      <vt:lpstr>  SCAN chain : active, scan mode </vt:lpstr>
      <vt:lpstr> Scan process</vt:lpstr>
      <vt:lpstr>PowerPoint Presentation</vt:lpstr>
      <vt:lpstr>ATPG essentials</vt:lpstr>
      <vt:lpstr>ATPG overview</vt:lpstr>
      <vt:lpstr> Understand ATGP</vt:lpstr>
      <vt:lpstr>How to test digital blocks ?</vt:lpstr>
      <vt:lpstr>Fault detection process</vt:lpstr>
      <vt:lpstr> Fault classes</vt:lpstr>
      <vt:lpstr>What is STIL files ?</vt:lpstr>
      <vt:lpstr> ITC cells</vt:lpstr>
      <vt:lpstr> ITC implementation</vt:lpstr>
      <vt:lpstr> What is Tessent ?</vt:lpstr>
      <vt:lpstr> DFT VISUALIZER - Diagnosis tool</vt:lpstr>
      <vt:lpstr> </vt:lpstr>
      <vt:lpstr>PowerPoint Presentation</vt:lpstr>
      <vt:lpstr> ATPG digital flow features</vt:lpstr>
      <vt:lpstr>Directory structures &amp; files templates</vt:lpstr>
      <vt:lpstr> Directory template</vt:lpstr>
      <vt:lpstr> Generate vectors 1/13    : wrapper concept</vt:lpstr>
      <vt:lpstr>Generate vectors 2/13    : wrapper topology</vt:lpstr>
      <vt:lpstr> Generate vectors 3/13    : wrapper example</vt:lpstr>
      <vt:lpstr> Generate vectors 4/13   :  tessent.testproc file</vt:lpstr>
      <vt:lpstr> Generate vectors 5/13  : Patterns generation</vt:lpstr>
      <vt:lpstr> Generate vectors 6/13  : Faults models analysis</vt:lpstr>
      <vt:lpstr> Generate vectors 7/13  : output files</vt:lpstr>
      <vt:lpstr>  Generate vectors 8/13  : vectors created</vt:lpstr>
      <vt:lpstr>Generate vectors 9/13  : STIL post processing</vt:lpstr>
      <vt:lpstr> Generate vectors 10/13  : STIL post processing</vt:lpstr>
      <vt:lpstr> Generate vectors 11/13 : topcell vectors generation</vt:lpstr>
      <vt:lpstr>Generate vectors 12/13</vt:lpstr>
      <vt:lpstr> Generate vectors 13/13</vt:lpstr>
      <vt:lpstr> Simulate vectors 1/4</vt:lpstr>
      <vt:lpstr> Simulate vectors 2/4</vt:lpstr>
      <vt:lpstr> Simulate vectors 3/4</vt:lpstr>
      <vt:lpstr> Simulate vectors 4/4</vt:lpstr>
      <vt:lpstr>PowerPoint Presentation</vt:lpstr>
      <vt:lpstr> Netlist of the design: step 1</vt:lpstr>
      <vt:lpstr> Apply patch : step 2</vt:lpstr>
      <vt:lpstr>Interconnectes extraction: step3 </vt:lpstr>
      <vt:lpstr>PowerPoint Presentation</vt:lpstr>
      <vt:lpstr>Replace instance name: step4 </vt:lpstr>
      <vt:lpstr>PowerPoint Presentation</vt:lpstr>
      <vt:lpstr> Bridge extraction and ATPG</vt:lpstr>
      <vt:lpstr> What is critical area ? </vt:lpstr>
      <vt:lpstr> Critical area calculation</vt:lpstr>
      <vt:lpstr> Critical area flow</vt:lpstr>
      <vt:lpstr>Tetramax faults list generation ????</vt:lpstr>
      <vt:lpstr> ATPG generation</vt:lpstr>
      <vt:lpstr>PowerPoint Presentation</vt:lpstr>
      <vt:lpstr>PowerPoint Presentation</vt:lpstr>
      <vt:lpstr>PowerPoint Presentation</vt:lpstr>
      <vt:lpstr>PowerPoint Presentation</vt:lpstr>
      <vt:lpstr> Summary</vt:lpstr>
      <vt:lpstr>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2018-03-12T17:42:36Z</dcterms:created>
  <dcterms:modified xsi:type="dcterms:W3CDTF">2018-07-26T16:02:05Z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3bbb07fb-4935-442e-be91-12f567d0a39e</vt:lpwstr>
  </property>
  <property fmtid="{D5CDD505-2E9C-101B-9397-08002B2CF9AE}" pid="3" name="ContentTypeId">
    <vt:lpwstr>0x010100B0D1ECC809ACBC4CABF6E0A784E56224</vt:lpwstr>
  </property>
</Properties>
</file>