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8" r:id="rId6"/>
    <p:sldMasterId id="2147483664" r:id="rId7"/>
  </p:sldMasterIdLst>
  <p:notesMasterIdLst>
    <p:notesMasterId r:id="rId157"/>
  </p:notesMasterIdLst>
  <p:sldIdLst>
    <p:sldId id="256" r:id="rId8"/>
    <p:sldId id="313" r:id="rId9"/>
    <p:sldId id="366" r:id="rId10"/>
    <p:sldId id="314" r:id="rId11"/>
    <p:sldId id="322" r:id="rId12"/>
    <p:sldId id="315" r:id="rId13"/>
    <p:sldId id="316" r:id="rId14"/>
    <p:sldId id="378" r:id="rId15"/>
    <p:sldId id="318" r:id="rId16"/>
    <p:sldId id="335" r:id="rId17"/>
    <p:sldId id="332" r:id="rId18"/>
    <p:sldId id="333" r:id="rId19"/>
    <p:sldId id="355" r:id="rId20"/>
    <p:sldId id="358" r:id="rId21"/>
    <p:sldId id="320" r:id="rId22"/>
    <p:sldId id="341" r:id="rId23"/>
    <p:sldId id="379" r:id="rId24"/>
    <p:sldId id="343" r:id="rId25"/>
    <p:sldId id="342" r:id="rId26"/>
    <p:sldId id="339" r:id="rId27"/>
    <p:sldId id="340" r:id="rId28"/>
    <p:sldId id="321" r:id="rId29"/>
    <p:sldId id="323" r:id="rId30"/>
    <p:sldId id="324" r:id="rId31"/>
    <p:sldId id="330" r:id="rId32"/>
    <p:sldId id="380" r:id="rId33"/>
    <p:sldId id="381" r:id="rId34"/>
    <p:sldId id="337" r:id="rId35"/>
    <p:sldId id="336" r:id="rId36"/>
    <p:sldId id="257" r:id="rId37"/>
    <p:sldId id="286" r:id="rId38"/>
    <p:sldId id="331" r:id="rId39"/>
    <p:sldId id="288" r:id="rId40"/>
    <p:sldId id="287" r:id="rId41"/>
    <p:sldId id="285"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3" r:id="rId56"/>
    <p:sldId id="304" r:id="rId57"/>
    <p:sldId id="305" r:id="rId58"/>
    <p:sldId id="306" r:id="rId59"/>
    <p:sldId id="312" r:id="rId60"/>
    <p:sldId id="382" r:id="rId61"/>
    <p:sldId id="375" r:id="rId62"/>
    <p:sldId id="309" r:id="rId63"/>
    <p:sldId id="310" r:id="rId64"/>
    <p:sldId id="376" r:id="rId65"/>
    <p:sldId id="307" r:id="rId66"/>
    <p:sldId id="308" r:id="rId67"/>
    <p:sldId id="311" r:id="rId68"/>
    <p:sldId id="258" r:id="rId69"/>
    <p:sldId id="284" r:id="rId70"/>
    <p:sldId id="260" r:id="rId71"/>
    <p:sldId id="261" r:id="rId72"/>
    <p:sldId id="326" r:id="rId73"/>
    <p:sldId id="327" r:id="rId74"/>
    <p:sldId id="328" r:id="rId75"/>
    <p:sldId id="329" r:id="rId76"/>
    <p:sldId id="325" r:id="rId77"/>
    <p:sldId id="334" r:id="rId78"/>
    <p:sldId id="338" r:id="rId79"/>
    <p:sldId id="344" r:id="rId80"/>
    <p:sldId id="356" r:id="rId81"/>
    <p:sldId id="357" r:id="rId82"/>
    <p:sldId id="347" r:id="rId83"/>
    <p:sldId id="345" r:id="rId84"/>
    <p:sldId id="346" r:id="rId85"/>
    <p:sldId id="383" r:id="rId86"/>
    <p:sldId id="348" r:id="rId87"/>
    <p:sldId id="368" r:id="rId88"/>
    <p:sldId id="369" r:id="rId89"/>
    <p:sldId id="349" r:id="rId90"/>
    <p:sldId id="367" r:id="rId91"/>
    <p:sldId id="350" r:id="rId92"/>
    <p:sldId id="351" r:id="rId93"/>
    <p:sldId id="352" r:id="rId94"/>
    <p:sldId id="353" r:id="rId95"/>
    <p:sldId id="354" r:id="rId96"/>
    <p:sldId id="359" r:id="rId97"/>
    <p:sldId id="360" r:id="rId98"/>
    <p:sldId id="362" r:id="rId99"/>
    <p:sldId id="361" r:id="rId100"/>
    <p:sldId id="363" r:id="rId101"/>
    <p:sldId id="364" r:id="rId102"/>
    <p:sldId id="365" r:id="rId103"/>
    <p:sldId id="370" r:id="rId104"/>
    <p:sldId id="371" r:id="rId105"/>
    <p:sldId id="372" r:id="rId106"/>
    <p:sldId id="373" r:id="rId107"/>
    <p:sldId id="374" r:id="rId108"/>
    <p:sldId id="385" r:id="rId109"/>
    <p:sldId id="384" r:id="rId110"/>
    <p:sldId id="387" r:id="rId111"/>
    <p:sldId id="386" r:id="rId112"/>
    <p:sldId id="389" r:id="rId113"/>
    <p:sldId id="377" r:id="rId114"/>
    <p:sldId id="388" r:id="rId115"/>
    <p:sldId id="417" r:id="rId116"/>
    <p:sldId id="425" r:id="rId117"/>
    <p:sldId id="428" r:id="rId118"/>
    <p:sldId id="429" r:id="rId119"/>
    <p:sldId id="426" r:id="rId120"/>
    <p:sldId id="418" r:id="rId121"/>
    <p:sldId id="419" r:id="rId122"/>
    <p:sldId id="421" r:id="rId123"/>
    <p:sldId id="423" r:id="rId124"/>
    <p:sldId id="424" r:id="rId125"/>
    <p:sldId id="420" r:id="rId126"/>
    <p:sldId id="427" r:id="rId127"/>
    <p:sldId id="422" r:id="rId128"/>
    <p:sldId id="406" r:id="rId129"/>
    <p:sldId id="394" r:id="rId130"/>
    <p:sldId id="395" r:id="rId131"/>
    <p:sldId id="396" r:id="rId132"/>
    <p:sldId id="408" r:id="rId133"/>
    <p:sldId id="407" r:id="rId134"/>
    <p:sldId id="409" r:id="rId135"/>
    <p:sldId id="410" r:id="rId136"/>
    <p:sldId id="411" r:id="rId137"/>
    <p:sldId id="390" r:id="rId138"/>
    <p:sldId id="391" r:id="rId139"/>
    <p:sldId id="392" r:id="rId140"/>
    <p:sldId id="393" r:id="rId141"/>
    <p:sldId id="412" r:id="rId142"/>
    <p:sldId id="414" r:id="rId143"/>
    <p:sldId id="416" r:id="rId144"/>
    <p:sldId id="415" r:id="rId145"/>
    <p:sldId id="413" r:id="rId146"/>
    <p:sldId id="397" r:id="rId147"/>
    <p:sldId id="399" r:id="rId148"/>
    <p:sldId id="400" r:id="rId149"/>
    <p:sldId id="401" r:id="rId150"/>
    <p:sldId id="402" r:id="rId151"/>
    <p:sldId id="403" r:id="rId152"/>
    <p:sldId id="398" r:id="rId153"/>
    <p:sldId id="404" r:id="rId154"/>
    <p:sldId id="405" r:id="rId155"/>
    <p:sldId id="430"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CB"/>
    <a:srgbClr val="848484"/>
    <a:srgbClr val="54B948"/>
    <a:srgbClr val="2C5985"/>
    <a:srgbClr val="E6E7E8"/>
    <a:srgbClr val="DCDDDE"/>
    <a:srgbClr val="EE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2" autoAdjust="0"/>
    <p:restoredTop sz="98705" autoAdjust="0"/>
  </p:normalViewPr>
  <p:slideViewPr>
    <p:cSldViewPr snapToGrid="0">
      <p:cViewPr varScale="1">
        <p:scale>
          <a:sx n="86" d="100"/>
          <a:sy n="86" d="100"/>
        </p:scale>
        <p:origin x="-102" y="-6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viewProps" Target="view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1.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slide" Target="slides/slide146.xml"/><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31584-8488-4756-85ED-D5E6F8A8E559}" type="datetimeFigureOut">
              <a:rPr lang="en-US" smtClean="0"/>
              <a:t>6/22/2018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4F50B-1AF7-455B-9344-7FFBF72D630E}" type="slidenum">
              <a:rPr lang="en-US" smtClean="0"/>
              <a:t>‹#›</a:t>
            </a:fld>
            <a:endParaRPr lang="en-US"/>
          </a:p>
        </p:txBody>
      </p:sp>
    </p:spTree>
    <p:extLst>
      <p:ext uri="{BB962C8B-B14F-4D97-AF65-F5344CB8AC3E}">
        <p14:creationId xmlns:p14="http://schemas.microsoft.com/office/powerpoint/2010/main" val="190069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8" cy="6859713"/>
          </a:xfrm>
          <a:prstGeom prst="rect">
            <a:avLst/>
          </a:prstGeom>
        </p:spPr>
      </p:pic>
      <p:sp>
        <p:nvSpPr>
          <p:cNvPr id="7" name="TextBox 6"/>
          <p:cNvSpPr txBox="1"/>
          <p:nvPr userDrawn="1"/>
        </p:nvSpPr>
        <p:spPr>
          <a:xfrm>
            <a:off x="10344480" y="78535"/>
            <a:ext cx="1781503" cy="307777"/>
          </a:xfrm>
          <a:prstGeom prst="rect">
            <a:avLst/>
          </a:prstGeom>
          <a:noFill/>
        </p:spPr>
        <p:txBody>
          <a:bodyPr wrap="square" rtlCol="0">
            <a:spAutoFit/>
          </a:bodyPr>
          <a:lstStyle/>
          <a:p>
            <a:pPr algn="r"/>
            <a:r>
              <a:rPr lang="en-US" sz="1400" b="1" dirty="0" smtClean="0">
                <a:solidFill>
                  <a:schemeClr val="bg1"/>
                </a:solidFill>
              </a:rPr>
              <a:t>www.onsemi.com</a:t>
            </a:r>
            <a:endParaRPr lang="en-US" sz="1400" b="1" dirty="0">
              <a:solidFill>
                <a:schemeClr val="bg1"/>
              </a:solidFill>
            </a:endParaRPr>
          </a:p>
        </p:txBody>
      </p:sp>
      <p:cxnSp>
        <p:nvCxnSpPr>
          <p:cNvPr id="12" name="Straight Connector 11"/>
          <p:cNvCxnSpPr/>
          <p:nvPr userDrawn="1"/>
        </p:nvCxnSpPr>
        <p:spPr>
          <a:xfrm>
            <a:off x="1421607" y="3874580"/>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0060" y="2908636"/>
            <a:ext cx="11231880" cy="685800"/>
          </a:xfrm>
          <a:prstGeom prst="rect">
            <a:avLst/>
          </a:prstGeom>
        </p:spPr>
        <p:txBody>
          <a:bodyPr anchor="ctr"/>
          <a:lstStyle>
            <a:lvl1pPr algn="ctr">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1819275" y="4154725"/>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6166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7"/>
          <p:cNvSpPr>
            <a:spLocks noGrp="1"/>
          </p:cNvSpPr>
          <p:nvPr>
            <p:ph type="dt" sz="half" idx="10"/>
          </p:nvPr>
        </p:nvSpPr>
        <p:spPr>
          <a:xfrm>
            <a:off x="838200" y="6356350"/>
            <a:ext cx="2743200" cy="365125"/>
          </a:xfrm>
        </p:spPr>
        <p:txBody>
          <a:bodyPr/>
          <a:lstStyle/>
          <a:p>
            <a:fld id="{9F30A39E-A9F4-4D13-8BE5-F911DE28BE1E}"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412542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7"/>
          <p:cNvSpPr>
            <a:spLocks noGrp="1"/>
          </p:cNvSpPr>
          <p:nvPr>
            <p:ph type="dt" sz="half" idx="10"/>
          </p:nvPr>
        </p:nvSpPr>
        <p:spPr>
          <a:xfrm>
            <a:off x="838200" y="6356350"/>
            <a:ext cx="2743200" cy="365125"/>
          </a:xfrm>
        </p:spPr>
        <p:txBody>
          <a:bodyPr/>
          <a:lstStyle/>
          <a:p>
            <a:fld id="{613E5CD5-848D-438C-A0B9-9C2BB37B5341}"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323251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42B0B29-0563-4D8C-BD7D-843AA8CD98CC}" type="datetime1">
              <a:rPr lang="en-US" smtClean="0"/>
              <a:t>6/22/2018</a:t>
            </a:fld>
            <a:endParaRPr lang="en-US"/>
          </a:p>
        </p:txBody>
      </p:sp>
      <p:sp>
        <p:nvSpPr>
          <p:cNvPr id="11"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16" name="Title 15"/>
          <p:cNvSpPr>
            <a:spLocks noGrp="1"/>
          </p:cNvSpPr>
          <p:nvPr>
            <p:ph type="title"/>
          </p:nvPr>
        </p:nvSpPr>
        <p:spPr/>
        <p:txBody>
          <a:bodyPr/>
          <a:lstStyle/>
          <a:p>
            <a:r>
              <a:rPr lang="en-US" dirty="0" smtClean="0"/>
              <a:t>Click to edit Master title style</a:t>
            </a:r>
            <a:endParaRPr lang="en-US" dirty="0"/>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229726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 y="-297"/>
            <a:ext cx="12190007" cy="685859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sp>
        <p:nvSpPr>
          <p:cNvPr id="12" name="TextBox 11"/>
          <p:cNvSpPr txBox="1"/>
          <p:nvPr userDrawn="1"/>
        </p:nvSpPr>
        <p:spPr>
          <a:xfrm>
            <a:off x="10344480" y="78535"/>
            <a:ext cx="1781503" cy="307777"/>
          </a:xfrm>
          <a:prstGeom prst="rect">
            <a:avLst/>
          </a:prstGeom>
          <a:noFill/>
        </p:spPr>
        <p:txBody>
          <a:bodyPr wrap="square" rtlCol="0">
            <a:spAutoFit/>
          </a:bodyPr>
          <a:lstStyle/>
          <a:p>
            <a:pPr algn="r"/>
            <a:r>
              <a:rPr lang="en-US" sz="1400" b="1" dirty="0" smtClean="0">
                <a:solidFill>
                  <a:schemeClr val="bg1"/>
                </a:solidFill>
              </a:rPr>
              <a:t>www.onsemi.com</a:t>
            </a:r>
            <a:endParaRPr lang="en-US" sz="1400" b="1" dirty="0">
              <a:solidFill>
                <a:schemeClr val="bg1"/>
              </a:solidFill>
            </a:endParaRPr>
          </a:p>
        </p:txBody>
      </p:sp>
      <p:cxnSp>
        <p:nvCxnSpPr>
          <p:cNvPr id="9" name="Straight Connector 8"/>
          <p:cNvCxnSpPr/>
          <p:nvPr userDrawn="1"/>
        </p:nvCxnSpPr>
        <p:spPr>
          <a:xfrm>
            <a:off x="1421607" y="3874580"/>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80060" y="2908636"/>
            <a:ext cx="11231880" cy="685800"/>
          </a:xfrm>
        </p:spPr>
        <p:txBody>
          <a:bodyPr/>
          <a:lstStyle>
            <a:lvl1pPr algn="ctr">
              <a:defRPr/>
            </a:lvl1pPr>
          </a:lstStyle>
          <a:p>
            <a:r>
              <a:rPr lang="en-US" dirty="0" smtClean="0"/>
              <a:t>Click to edit Master title style</a:t>
            </a:r>
            <a:endParaRPr lang="en-US" dirty="0"/>
          </a:p>
        </p:txBody>
      </p:sp>
      <p:sp>
        <p:nvSpPr>
          <p:cNvPr id="13" name="Text Placeholder 3"/>
          <p:cNvSpPr>
            <a:spLocks noGrp="1"/>
          </p:cNvSpPr>
          <p:nvPr userDrawn="1">
            <p:ph type="body" sz="quarter" idx="10" hasCustomPrompt="1"/>
          </p:nvPr>
        </p:nvSpPr>
        <p:spPr>
          <a:xfrm>
            <a:off x="1819275" y="4154725"/>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2480763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70358E-54AB-4FB2-8523-C05E99ECE2C1}" type="datetime1">
              <a:rPr lang="en-US" smtClean="0"/>
              <a:t>6/22/2018</a:t>
            </a:fld>
            <a:endParaRPr lang="en-US" dirty="0"/>
          </a:p>
        </p:txBody>
      </p:sp>
      <p:sp>
        <p:nvSpPr>
          <p:cNvPr id="4"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cxnSp>
        <p:nvCxnSpPr>
          <p:cNvPr id="7" name="Straight Connector 6"/>
          <p:cNvCxnSpPr/>
          <p:nvPr userDrawn="1"/>
        </p:nvCxnSpPr>
        <p:spPr>
          <a:xfrm>
            <a:off x="1421606" y="3660267"/>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704806"/>
            <a:ext cx="11231880" cy="685800"/>
          </a:xfrm>
        </p:spPr>
        <p:txBody>
          <a:bodyPr/>
          <a:lstStyle>
            <a:lvl1pPr algn="ctr">
              <a:defRPr>
                <a:solidFill>
                  <a:srgbClr val="2C5985"/>
                </a:solidFill>
              </a:defRPr>
            </a:lvl1pPr>
          </a:lstStyle>
          <a:p>
            <a:r>
              <a:rPr lang="en-US" dirty="0" smtClean="0"/>
              <a:t>Click to edit Master title style</a:t>
            </a:r>
            <a:endParaRPr lang="en-US" dirty="0"/>
          </a:p>
        </p:txBody>
      </p:sp>
      <p:sp>
        <p:nvSpPr>
          <p:cNvPr id="8" name="Text Placeholder 3"/>
          <p:cNvSpPr>
            <a:spLocks noGrp="1"/>
          </p:cNvSpPr>
          <p:nvPr>
            <p:ph type="body" sz="quarter" idx="13" hasCustomPrompt="1"/>
          </p:nvPr>
        </p:nvSpPr>
        <p:spPr>
          <a:xfrm>
            <a:off x="1819274" y="3923106"/>
            <a:ext cx="8553450" cy="557212"/>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411575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schemeClr>
                </a:solidFill>
              </a:defRPr>
            </a:lvl2pPr>
            <a:lvl3pPr>
              <a:defRPr>
                <a:solidFill>
                  <a:srgbClr val="54B948"/>
                </a:solidFill>
              </a:defRPr>
            </a:lvl3pPr>
            <a:lvl4pPr>
              <a:defRPr>
                <a:solidFill>
                  <a:srgbClr val="848484"/>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7"/>
          <p:cNvSpPr>
            <a:spLocks noGrp="1"/>
          </p:cNvSpPr>
          <p:nvPr>
            <p:ph type="dt" sz="half" idx="10"/>
          </p:nvPr>
        </p:nvSpPr>
        <p:spPr>
          <a:xfrm>
            <a:off x="838200" y="6356350"/>
            <a:ext cx="2743200" cy="365125"/>
          </a:xfrm>
        </p:spPr>
        <p:txBody>
          <a:bodyPr/>
          <a:lstStyle/>
          <a:p>
            <a:fld id="{6680A3A9-611D-47F4-A5A3-9DC50DC5D702}" type="datetime1">
              <a:rPr lang="en-US" smtClean="0"/>
              <a:t>6/22/2018</a:t>
            </a:fld>
            <a:endParaRPr lang="en-US" dirty="0"/>
          </a:p>
        </p:txBody>
      </p:sp>
      <p:sp>
        <p:nvSpPr>
          <p:cNvPr id="7"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1127628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7"/>
          <p:cNvSpPr>
            <a:spLocks noGrp="1"/>
          </p:cNvSpPr>
          <p:nvPr>
            <p:ph type="dt" sz="half" idx="10"/>
          </p:nvPr>
        </p:nvSpPr>
        <p:spPr>
          <a:xfrm>
            <a:off x="838200" y="6356350"/>
            <a:ext cx="2743200" cy="365125"/>
          </a:xfrm>
        </p:spPr>
        <p:txBody>
          <a:bodyPr/>
          <a:lstStyle/>
          <a:p>
            <a:fld id="{4EC19504-DC1E-4201-AE6B-38A46F88909C}"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157158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7"/>
          <p:cNvSpPr>
            <a:spLocks noGrp="1"/>
          </p:cNvSpPr>
          <p:nvPr>
            <p:ph type="dt" sz="half" idx="10"/>
          </p:nvPr>
        </p:nvSpPr>
        <p:spPr>
          <a:xfrm>
            <a:off x="838200" y="6356350"/>
            <a:ext cx="2743200" cy="365125"/>
          </a:xfrm>
        </p:spPr>
        <p:txBody>
          <a:bodyPr/>
          <a:lstStyle/>
          <a:p>
            <a:fld id="{2F945F7B-36F8-41ED-9E94-8419EAD638C5}" type="datetime1">
              <a:rPr lang="en-US" smtClean="0"/>
              <a:t>6/22/2018</a:t>
            </a:fld>
            <a:endParaRPr lang="en-US" dirty="0"/>
          </a:p>
        </p:txBody>
      </p:sp>
      <p:sp>
        <p:nvSpPr>
          <p:cNvPr id="8"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1574594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2E1E3BB-5A24-4D57-8F3E-39830AA76066}" type="datetime1">
              <a:rPr lang="en-US" smtClean="0"/>
              <a:t>6/22/2018</a:t>
            </a:fld>
            <a:endParaRPr lang="en-US"/>
          </a:p>
        </p:txBody>
      </p:sp>
      <p:sp>
        <p:nvSpPr>
          <p:cNvPr id="11"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200">
                <a:solidFill>
                  <a:schemeClr val="bg1"/>
                </a:solidFill>
              </a:defRPr>
            </a:lvl1pPr>
          </a:lstStyle>
          <a:p>
            <a:fld id="{5853B473-0271-47CF-900A-D77E281FB591}" type="slidenum">
              <a:rPr lang="en-US" smtClean="0"/>
              <a:pPr/>
              <a:t>‹#›</a:t>
            </a:fld>
            <a:endParaRPr lang="en-US" dirty="0"/>
          </a:p>
        </p:txBody>
      </p:sp>
      <p:sp>
        <p:nvSpPr>
          <p:cNvPr id="16" name="Title 15"/>
          <p:cNvSpPr>
            <a:spLocks noGrp="1"/>
          </p:cNvSpPr>
          <p:nvPr>
            <p:ph type="title"/>
          </p:nvPr>
        </p:nvSpPr>
        <p:spPr/>
        <p:txBody>
          <a:bodyPr/>
          <a:lstStyle/>
          <a:p>
            <a:r>
              <a:rPr lang="en-US" dirty="0" smtClean="0"/>
              <a:t>Click to edit Master title style</a:t>
            </a:r>
            <a:endParaRPr lang="en-US" dirty="0"/>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175" y="6390637"/>
            <a:ext cx="260131" cy="2965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25" y="6493191"/>
            <a:ext cx="633985" cy="91440"/>
          </a:xfrm>
          <a:prstGeom prst="rect">
            <a:avLst/>
          </a:prstGeom>
        </p:spPr>
      </p:pic>
    </p:spTree>
    <p:extLst>
      <p:ext uri="{BB962C8B-B14F-4D97-AF65-F5344CB8AC3E}">
        <p14:creationId xmlns:p14="http://schemas.microsoft.com/office/powerpoint/2010/main" val="312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7" name="Straight Connector 6"/>
          <p:cNvCxnSpPr/>
          <p:nvPr userDrawn="1"/>
        </p:nvCxnSpPr>
        <p:spPr>
          <a:xfrm>
            <a:off x="1421606" y="3660267"/>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704806"/>
            <a:ext cx="11231880" cy="685800"/>
          </a:xfrm>
          <a:prstGeom prst="rect">
            <a:avLst/>
          </a:prstGeom>
        </p:spPr>
        <p:txBody>
          <a:bodyPr anchor="ctr"/>
          <a:lstStyle>
            <a:lvl1pPr algn="ctr">
              <a:defRPr>
                <a:solidFill>
                  <a:srgbClr val="2C5985"/>
                </a:solidFill>
              </a:defRPr>
            </a:lvl1pPr>
          </a:lstStyle>
          <a:p>
            <a:r>
              <a:rPr lang="en-US" dirty="0" smtClean="0"/>
              <a:t>Click to edit Master title style</a:t>
            </a:r>
            <a:endParaRPr lang="en-US" dirty="0"/>
          </a:p>
        </p:txBody>
      </p:sp>
      <p:sp>
        <p:nvSpPr>
          <p:cNvPr id="11" name="Text Placeholder 3"/>
          <p:cNvSpPr>
            <a:spLocks noGrp="1"/>
          </p:cNvSpPr>
          <p:nvPr>
            <p:ph type="body" sz="quarter" idx="13" hasCustomPrompt="1"/>
          </p:nvPr>
        </p:nvSpPr>
        <p:spPr>
          <a:xfrm>
            <a:off x="1819274" y="3988037"/>
            <a:ext cx="8553450" cy="557212"/>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sp>
        <p:nvSpPr>
          <p:cNvPr id="2" name="Date Placeholder 1"/>
          <p:cNvSpPr>
            <a:spLocks noGrp="1"/>
          </p:cNvSpPr>
          <p:nvPr>
            <p:ph type="dt" sz="half" idx="14"/>
          </p:nvPr>
        </p:nvSpPr>
        <p:spPr/>
        <p:txBody>
          <a:bodyPr/>
          <a:lstStyle/>
          <a:p>
            <a:fld id="{67E18B31-DA76-4E85-9BC3-3ED7F2F37B6B}" type="datetime1">
              <a:rPr lang="en-US" smtClean="0"/>
              <a:t>6/22/2018</a:t>
            </a:fld>
            <a:endParaRPr lang="en-US" dirty="0"/>
          </a:p>
        </p:txBody>
      </p:sp>
      <p:sp>
        <p:nvSpPr>
          <p:cNvPr id="8" name="Slide Number Placeholder 7"/>
          <p:cNvSpPr>
            <a:spLocks noGrp="1"/>
          </p:cNvSpPr>
          <p:nvPr>
            <p:ph type="sldNum" sz="quarter" idx="15"/>
          </p:nvPr>
        </p:nvSpPr>
        <p:spPr/>
        <p:txBody>
          <a:bodyPr/>
          <a:lstStyle/>
          <a:p>
            <a:fld id="{5853B473-0271-47CF-900A-D77E281FB591}"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185726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schemeClr>
                </a:solidFill>
              </a:defRPr>
            </a:lvl2pPr>
            <a:lvl3pPr>
              <a:defRPr>
                <a:solidFill>
                  <a:srgbClr val="54B948"/>
                </a:solidFill>
              </a:defRPr>
            </a:lvl3pPr>
            <a:lvl4pPr>
              <a:defRPr>
                <a:solidFill>
                  <a:srgbClr val="848484"/>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297391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F810D9-3D4F-4189-92B8-5D86BC36F87F}" type="datetime1">
              <a:rPr lang="en-US" smtClean="0"/>
              <a:t>6/22/2018</a:t>
            </a:fld>
            <a:endParaRPr lang="en-US" dirty="0"/>
          </a:p>
        </p:txBody>
      </p:sp>
      <p:sp>
        <p:nvSpPr>
          <p:cNvPr id="6" name="Slide Number Placeholder 5"/>
          <p:cNvSpPr>
            <a:spLocks noGrp="1"/>
          </p:cNvSpPr>
          <p:nvPr>
            <p:ph type="sldNum" sz="quarter" idx="11"/>
          </p:nvPr>
        </p:nvSpPr>
        <p:spPr/>
        <p:txBody>
          <a:bodyPr/>
          <a:lstStyle/>
          <a:p>
            <a:fld id="{5853B473-0271-47CF-900A-D77E281FB59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18269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Title 4"/>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304A24E5-D20F-499B-A006-B28C4324B520}" type="datetime1">
              <a:rPr lang="en-US" smtClean="0"/>
              <a:t>6/22/2018</a:t>
            </a:fld>
            <a:endParaRPr lang="en-US" dirty="0"/>
          </a:p>
        </p:txBody>
      </p:sp>
      <p:sp>
        <p:nvSpPr>
          <p:cNvPr id="6" name="Slide Number Placeholder 5"/>
          <p:cNvSpPr>
            <a:spLocks noGrp="1"/>
          </p:cNvSpPr>
          <p:nvPr>
            <p:ph type="sldNum" sz="quarter" idx="11"/>
          </p:nvPr>
        </p:nvSpPr>
        <p:spPr/>
        <p:txBody>
          <a:bodyPr/>
          <a:lstStyle/>
          <a:p>
            <a:fld id="{5853B473-0271-47CF-900A-D77E281FB59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125617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0" y="1"/>
            <a:ext cx="11231880" cy="685800"/>
          </a:xfrm>
          <a:prstGeom prst="rect">
            <a:avLst/>
          </a:prstGeom>
        </p:spPr>
        <p:txBody>
          <a:bodyPr anchor="ctr"/>
          <a:lstStyle/>
          <a:p>
            <a:r>
              <a:rPr lang="en-US" dirty="0" smtClean="0"/>
              <a:t>Click to edit Master title style</a:t>
            </a:r>
            <a:endParaRPr lang="en-US" dirty="0"/>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2" name="Date Placeholder 1"/>
          <p:cNvSpPr>
            <a:spLocks noGrp="1"/>
          </p:cNvSpPr>
          <p:nvPr>
            <p:ph type="dt" sz="half" idx="15"/>
          </p:nvPr>
        </p:nvSpPr>
        <p:spPr/>
        <p:txBody>
          <a:bodyPr/>
          <a:lstStyle/>
          <a:p>
            <a:fld id="{43B1C2EF-B0DA-4121-9811-184E33B58253}" type="datetime1">
              <a:rPr lang="en-US" smtClean="0"/>
              <a:t>6/22/2018</a:t>
            </a:fld>
            <a:endParaRPr lang="en-US" dirty="0"/>
          </a:p>
        </p:txBody>
      </p:sp>
      <p:sp>
        <p:nvSpPr>
          <p:cNvPr id="3" name="Slide Number Placeholder 2"/>
          <p:cNvSpPr>
            <a:spLocks noGrp="1"/>
          </p:cNvSpPr>
          <p:nvPr>
            <p:ph type="sldNum" sz="quarter" idx="16"/>
          </p:nvPr>
        </p:nvSpPr>
        <p:spPr/>
        <p:txBody>
          <a:bodyPr/>
          <a:lstStyle/>
          <a:p>
            <a:fld id="{5853B473-0271-47CF-900A-D77E281FB59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463" y="6473245"/>
            <a:ext cx="957074" cy="91440"/>
          </a:xfrm>
          <a:prstGeom prst="rect">
            <a:avLst/>
          </a:prstGeom>
        </p:spPr>
      </p:pic>
    </p:spTree>
    <p:extLst>
      <p:ext uri="{BB962C8B-B14F-4D97-AF65-F5344CB8AC3E}">
        <p14:creationId xmlns:p14="http://schemas.microsoft.com/office/powerpoint/2010/main" val="358529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 y="-297"/>
            <a:ext cx="12190007" cy="685859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sp>
        <p:nvSpPr>
          <p:cNvPr id="11" name="TextBox 10"/>
          <p:cNvSpPr txBox="1"/>
          <p:nvPr userDrawn="1"/>
        </p:nvSpPr>
        <p:spPr>
          <a:xfrm>
            <a:off x="10344480" y="78535"/>
            <a:ext cx="1781503" cy="307777"/>
          </a:xfrm>
          <a:prstGeom prst="rect">
            <a:avLst/>
          </a:prstGeom>
          <a:noFill/>
        </p:spPr>
        <p:txBody>
          <a:bodyPr wrap="square" rtlCol="0">
            <a:spAutoFit/>
          </a:bodyPr>
          <a:lstStyle/>
          <a:p>
            <a:pPr algn="r"/>
            <a:r>
              <a:rPr lang="en-US" sz="1400" b="1" dirty="0" smtClean="0">
                <a:solidFill>
                  <a:schemeClr val="bg1"/>
                </a:solidFill>
              </a:rPr>
              <a:t>www.onsemi.com</a:t>
            </a:r>
            <a:endParaRPr lang="en-US" sz="1400" b="1" dirty="0">
              <a:solidFill>
                <a:schemeClr val="bg1"/>
              </a:solidFill>
            </a:endParaRPr>
          </a:p>
        </p:txBody>
      </p:sp>
      <p:cxnSp>
        <p:nvCxnSpPr>
          <p:cNvPr id="7" name="Straight Connector 6"/>
          <p:cNvCxnSpPr/>
          <p:nvPr userDrawn="1"/>
        </p:nvCxnSpPr>
        <p:spPr>
          <a:xfrm>
            <a:off x="1421607" y="3874580"/>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userDrawn="1">
            <p:ph type="title"/>
          </p:nvPr>
        </p:nvSpPr>
        <p:spPr>
          <a:xfrm>
            <a:off x="480060" y="2908636"/>
            <a:ext cx="11231880" cy="685800"/>
          </a:xfrm>
        </p:spPr>
        <p:txBody>
          <a:bodyPr/>
          <a:lstStyle>
            <a:lvl1pPr algn="ctr">
              <a:defRPr/>
            </a:lvl1pPr>
          </a:lstStyle>
          <a:p>
            <a:r>
              <a:rPr lang="en-US" smtClean="0"/>
              <a:t>Click to edit Master title style</a:t>
            </a:r>
            <a:endParaRPr lang="en-US"/>
          </a:p>
        </p:txBody>
      </p:sp>
      <p:sp>
        <p:nvSpPr>
          <p:cNvPr id="13" name="Text Placeholder 3"/>
          <p:cNvSpPr>
            <a:spLocks noGrp="1"/>
          </p:cNvSpPr>
          <p:nvPr userDrawn="1">
            <p:ph type="body" sz="quarter" idx="10" hasCustomPrompt="1"/>
          </p:nvPr>
        </p:nvSpPr>
        <p:spPr>
          <a:xfrm>
            <a:off x="1819275" y="4154725"/>
            <a:ext cx="8553450" cy="557212"/>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337076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AB729B-B268-46BE-9EF2-AF931EAD96EB}" type="datetime1">
              <a:rPr lang="en-US" smtClean="0"/>
              <a:t>6/22/2018</a:t>
            </a:fld>
            <a:endParaRPr lang="en-US" dirty="0"/>
          </a:p>
        </p:txBody>
      </p:sp>
      <p:sp>
        <p:nvSpPr>
          <p:cNvPr id="4"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cxnSp>
        <p:nvCxnSpPr>
          <p:cNvPr id="7" name="Straight Connector 6"/>
          <p:cNvCxnSpPr/>
          <p:nvPr userDrawn="1"/>
        </p:nvCxnSpPr>
        <p:spPr>
          <a:xfrm>
            <a:off x="1421606" y="3660267"/>
            <a:ext cx="9348787" cy="0"/>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704806"/>
            <a:ext cx="11231880" cy="685800"/>
          </a:xfrm>
        </p:spPr>
        <p:txBody>
          <a:bodyPr/>
          <a:lstStyle>
            <a:lvl1pPr algn="ctr">
              <a:defRPr>
                <a:solidFill>
                  <a:srgbClr val="2C5985"/>
                </a:solidFill>
              </a:defRPr>
            </a:lvl1pPr>
          </a:lstStyle>
          <a:p>
            <a:r>
              <a:rPr lang="en-US" dirty="0" smtClean="0"/>
              <a:t>Click to edit Master title style</a:t>
            </a:r>
            <a:endParaRPr lang="en-US" dirty="0"/>
          </a:p>
        </p:txBody>
      </p:sp>
      <p:sp>
        <p:nvSpPr>
          <p:cNvPr id="8" name="Text Placeholder 3"/>
          <p:cNvSpPr>
            <a:spLocks noGrp="1"/>
          </p:cNvSpPr>
          <p:nvPr>
            <p:ph type="body" sz="quarter" idx="13" hasCustomPrompt="1"/>
          </p:nvPr>
        </p:nvSpPr>
        <p:spPr>
          <a:xfrm>
            <a:off x="1819274" y="3973750"/>
            <a:ext cx="8553450" cy="557212"/>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add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150303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tx1">
                    <a:lumMod val="75000"/>
                  </a:schemeClr>
                </a:solidFill>
              </a:defRPr>
            </a:lvl2pPr>
            <a:lvl3pPr>
              <a:defRPr>
                <a:solidFill>
                  <a:srgbClr val="54B948"/>
                </a:solidFill>
              </a:defRPr>
            </a:lvl3pPr>
            <a:lvl4pPr>
              <a:defRPr>
                <a:solidFill>
                  <a:srgbClr val="848484"/>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7"/>
          <p:cNvSpPr>
            <a:spLocks noGrp="1"/>
          </p:cNvSpPr>
          <p:nvPr>
            <p:ph type="dt" sz="half" idx="10"/>
          </p:nvPr>
        </p:nvSpPr>
        <p:spPr>
          <a:xfrm>
            <a:off x="838200" y="6356350"/>
            <a:ext cx="2743200" cy="365125"/>
          </a:xfrm>
        </p:spPr>
        <p:txBody>
          <a:bodyPr/>
          <a:lstStyle/>
          <a:p>
            <a:fld id="{5BCB8FFE-F1DE-414B-8B3E-79206CDE8AD6}" type="datetime1">
              <a:rPr lang="en-US" smtClean="0"/>
              <a:t>6/22/2018</a:t>
            </a:fld>
            <a:endParaRPr lang="en-US" dirty="0"/>
          </a:p>
        </p:txBody>
      </p:sp>
      <p:sp>
        <p:nvSpPr>
          <p:cNvPr id="7" name="Slide Number Placeholder 9"/>
          <p:cNvSpPr>
            <a:spLocks noGrp="1"/>
          </p:cNvSpPr>
          <p:nvPr>
            <p:ph type="sldNum" sz="quarter" idx="12"/>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763" y="6390637"/>
            <a:ext cx="260132" cy="29655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0011" y="6486749"/>
            <a:ext cx="899162" cy="112776"/>
          </a:xfrm>
          <a:prstGeom prst="rect">
            <a:avLst/>
          </a:prstGeom>
        </p:spPr>
      </p:pic>
    </p:spTree>
    <p:extLst>
      <p:ext uri="{BB962C8B-B14F-4D97-AF65-F5344CB8AC3E}">
        <p14:creationId xmlns:p14="http://schemas.microsoft.com/office/powerpoint/2010/main" val="40488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0" y="6172200"/>
            <a:ext cx="12188980" cy="685801"/>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88980" cy="685801"/>
          </a:xfrm>
          <a:prstGeom prst="rect">
            <a:avLst/>
          </a:prstGeom>
        </p:spPr>
      </p:pic>
      <p:sp>
        <p:nvSpPr>
          <p:cNvPr id="3" name="Text Placeholder 2"/>
          <p:cNvSpPr>
            <a:spLocks noGrp="1"/>
          </p:cNvSpPr>
          <p:nvPr>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2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1"/>
                </a:solidFill>
              </a:defRPr>
            </a:lvl1pPr>
          </a:lstStyle>
          <a:p>
            <a:fld id="{79D4EA4B-D18D-4097-90E4-05140BE6FF18}" type="datetime1">
              <a:rPr lang="en-US" smtClean="0"/>
              <a:t>6/22/2018</a:t>
            </a:fld>
            <a:endParaRPr lang="en-US" dirty="0"/>
          </a:p>
        </p:txBody>
      </p:sp>
      <p:sp>
        <p:nvSpPr>
          <p:cNvPr id="10" name="Slide Number Placeholder 9"/>
          <p:cNvSpPr>
            <a:spLocks noGrp="1"/>
          </p:cNvSpPr>
          <p:nvPr>
            <p:ph type="sldNum" sz="quarter" idx="4"/>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sp>
        <p:nvSpPr>
          <p:cNvPr id="11" name="Title Placeholder 1"/>
          <p:cNvSpPr>
            <a:spLocks noGrp="1"/>
          </p:cNvSpPr>
          <p:nvPr>
            <p:ph type="title"/>
          </p:nvPr>
        </p:nvSpPr>
        <p:spPr>
          <a:xfrm>
            <a:off x="0" y="0"/>
            <a:ext cx="11231880" cy="698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2723" y="6258930"/>
            <a:ext cx="1876347" cy="501987"/>
          </a:xfrm>
          <a:prstGeom prst="rect">
            <a:avLst/>
          </a:prstGeom>
        </p:spPr>
      </p:pic>
    </p:spTree>
    <p:extLst>
      <p:ext uri="{BB962C8B-B14F-4D97-AF65-F5344CB8AC3E}">
        <p14:creationId xmlns:p14="http://schemas.microsoft.com/office/powerpoint/2010/main" val="3833795725"/>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50" r:id="rId3"/>
    <p:sldLayoutId id="2147483652" r:id="rId4"/>
    <p:sldLayoutId id="2147483656" r:id="rId5"/>
    <p:sldLayoutId id="2147483649" r:id="rId6"/>
  </p:sldLayoutIdLst>
  <p:hf hdr="0" ft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a:stretch>
            <a:fillRect/>
          </a:stretch>
        </p:blipFill>
        <p:spPr>
          <a:xfrm>
            <a:off x="-529" y="-297"/>
            <a:ext cx="12193057" cy="6858594"/>
          </a:xfrm>
          <a:prstGeom prst="rect">
            <a:avLst/>
          </a:prstGeom>
        </p:spPr>
      </p:pic>
      <p:sp>
        <p:nvSpPr>
          <p:cNvPr id="2" name="Title Placeholder 1"/>
          <p:cNvSpPr>
            <a:spLocks noGrp="1"/>
          </p:cNvSpPr>
          <p:nvPr>
            <p:ph type="title"/>
          </p:nvPr>
        </p:nvSpPr>
        <p:spPr>
          <a:xfrm>
            <a:off x="0" y="0"/>
            <a:ext cx="11231880" cy="698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2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1"/>
                </a:solidFill>
              </a:defRPr>
            </a:lvl1pPr>
          </a:lstStyle>
          <a:p>
            <a:fld id="{BF746AF9-3B5C-40BC-B466-C1988E9212FB}" type="datetime1">
              <a:rPr lang="en-US" smtClean="0"/>
              <a:t>6/22/2018</a:t>
            </a:fld>
            <a:endParaRPr lang="en-US" dirty="0"/>
          </a:p>
        </p:txBody>
      </p:sp>
      <p:sp>
        <p:nvSpPr>
          <p:cNvPr id="7" name="Slide Number Placeholder 9"/>
          <p:cNvSpPr>
            <a:spLocks noGrp="1"/>
          </p:cNvSpPr>
          <p:nvPr>
            <p:ph type="sldNum" sz="quarter" idx="4"/>
          </p:nvPr>
        </p:nvSpPr>
        <p:spPr>
          <a:xfrm>
            <a:off x="174978" y="6356350"/>
            <a:ext cx="663222" cy="365125"/>
          </a:xfrm>
          <a:prstGeom prst="rect">
            <a:avLst/>
          </a:prstGeom>
        </p:spPr>
        <p:txBody>
          <a:bodyPr anchor="ctr"/>
          <a:lstStyle>
            <a:lvl1pPr algn="r">
              <a:defRPr sz="1050">
                <a:solidFill>
                  <a:schemeClr val="bg1"/>
                </a:solidFill>
              </a:defRPr>
            </a:lvl1pPr>
          </a:lstStyle>
          <a:p>
            <a:fld id="{5853B473-0271-47CF-900A-D77E281FB591}" type="slidenum">
              <a:rPr lang="en-US" smtClean="0"/>
              <a:pPr/>
              <a:t>‹#›</a:t>
            </a:fld>
            <a:endParaRPr lang="en-US" dirty="0"/>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2723" y="6258930"/>
            <a:ext cx="1876347" cy="501987"/>
          </a:xfrm>
          <a:prstGeom prst="rect">
            <a:avLst/>
          </a:prstGeom>
        </p:spPr>
      </p:pic>
    </p:spTree>
    <p:extLst>
      <p:ext uri="{BB962C8B-B14F-4D97-AF65-F5344CB8AC3E}">
        <p14:creationId xmlns:p14="http://schemas.microsoft.com/office/powerpoint/2010/main" val="3671086129"/>
      </p:ext>
    </p:extLst>
  </p:cSld>
  <p:clrMap bg1="lt1" tx1="dk1" bg2="lt2" tx2="dk2" accent1="accent1" accent2="accent2" accent3="accent3" accent4="accent4" accent5="accent5" accent6="accent6" hlink="hlink" folHlink="folHlink"/>
  <p:sldLayoutIdLst>
    <p:sldLayoutId id="2147483659" r:id="rId1"/>
    <p:sldLayoutId id="2147483671" r:id="rId2"/>
    <p:sldLayoutId id="2147483660" r:id="rId3"/>
    <p:sldLayoutId id="2147483661" r:id="rId4"/>
    <p:sldLayoutId id="2147483662" r:id="rId5"/>
    <p:sldLayoutId id="2147483663" r:id="rId6"/>
  </p:sldLayoutIdLst>
  <p:hf hdr="0" ft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8"/>
          <a:stretch>
            <a:fillRect/>
          </a:stretch>
        </p:blipFill>
        <p:spPr>
          <a:xfrm>
            <a:off x="-529" y="-297"/>
            <a:ext cx="12193057" cy="6858594"/>
          </a:xfrm>
          <a:prstGeom prst="rect">
            <a:avLst/>
          </a:prstGeom>
        </p:spPr>
      </p:pic>
      <p:sp>
        <p:nvSpPr>
          <p:cNvPr id="2" name="Title Placeholder 1"/>
          <p:cNvSpPr>
            <a:spLocks noGrp="1"/>
          </p:cNvSpPr>
          <p:nvPr>
            <p:ph type="title"/>
          </p:nvPr>
        </p:nvSpPr>
        <p:spPr>
          <a:xfrm>
            <a:off x="0" y="0"/>
            <a:ext cx="11231880" cy="698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2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1"/>
                </a:solidFill>
              </a:defRPr>
            </a:lvl1pPr>
          </a:lstStyle>
          <a:p>
            <a:fld id="{1C115AF2-EBDD-4AD0-BF5D-4A4A84DFE11E}" type="datetime1">
              <a:rPr lang="en-US" smtClean="0"/>
              <a:t>6/22/2018</a:t>
            </a:fld>
            <a:endParaRPr lang="en-US" dirty="0"/>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2723" y="6258930"/>
            <a:ext cx="1876347" cy="501987"/>
          </a:xfrm>
          <a:prstGeom prst="rect">
            <a:avLst/>
          </a:prstGeom>
        </p:spPr>
      </p:pic>
    </p:spTree>
    <p:extLst>
      <p:ext uri="{BB962C8B-B14F-4D97-AF65-F5344CB8AC3E}">
        <p14:creationId xmlns:p14="http://schemas.microsoft.com/office/powerpoint/2010/main" val="286771959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66" r:id="rId3"/>
    <p:sldLayoutId id="2147483667" r:id="rId4"/>
    <p:sldLayoutId id="2147483668" r:id="rId5"/>
    <p:sldLayoutId id="2147483669" r:id="rId6"/>
  </p:sldLayoutIdLst>
  <p:hf hdr="0" ftr="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hyperlink" Target="https://www.youtube.com/watch?v=HsmNwoGff18" TargetMode="External"/><Relationship Id="rId2" Type="http://schemas.openxmlformats.org/officeDocument/2006/relationships/hyperlink" Target="https://www.electronicdesign.com/products/debugging-low-test-coverage-situations" TargetMode="Externa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hyperlink" Target="http://courses.ece.ubc.ca/578/notes4.pdf" TargetMode="External"/><Relationship Id="rId2" Type="http://schemas.openxmlformats.org/officeDocument/2006/relationships/hyperlink" Target="http://www.ee.ncu.edu.tw/~jfli/memtest/lecture/ch01.pdf" TargetMode="Externa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vlsiip.com/pdf/dft.pdf"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wmf"/></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tmp"/><Relationship Id="rId1" Type="http://schemas.openxmlformats.org/officeDocument/2006/relationships/slideLayout" Target="../slideLayouts/slideLayout3.xml"/><Relationship Id="rId6" Type="http://schemas.openxmlformats.org/officeDocument/2006/relationships/image" Target="../media/image14.tmp"/><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hyperlink" Target="https://anysilicon.com/overview-and-dynamics-of-scan-testing/" TargetMode="Externa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6600" dirty="0" smtClean="0"/>
              <a:t>Design for </a:t>
            </a:r>
            <a:r>
              <a:rPr lang="fr-FR" sz="6600" dirty="0" err="1" smtClean="0"/>
              <a:t>Testability</a:t>
            </a:r>
            <a:endParaRPr lang="en-US" sz="6600" dirty="0"/>
          </a:p>
        </p:txBody>
      </p:sp>
      <p:sp>
        <p:nvSpPr>
          <p:cNvPr id="3" name="Text Placeholder 2"/>
          <p:cNvSpPr>
            <a:spLocks noGrp="1"/>
          </p:cNvSpPr>
          <p:nvPr>
            <p:ph type="body" sz="quarter" idx="10"/>
          </p:nvPr>
        </p:nvSpPr>
        <p:spPr/>
        <p:txBody>
          <a:bodyPr/>
          <a:lstStyle/>
          <a:p>
            <a:r>
              <a:rPr lang="fr-FR" dirty="0"/>
              <a:t>Test &amp; </a:t>
            </a:r>
            <a:r>
              <a:rPr lang="fr-FR" dirty="0" err="1" smtClean="0"/>
              <a:t>reliability</a:t>
            </a:r>
            <a:endParaRPr lang="en-US" dirty="0"/>
          </a:p>
        </p:txBody>
      </p:sp>
    </p:spTree>
    <p:extLst>
      <p:ext uri="{BB962C8B-B14F-4D97-AF65-F5344CB8AC3E}">
        <p14:creationId xmlns:p14="http://schemas.microsoft.com/office/powerpoint/2010/main" val="208510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Motivation of </a:t>
            </a:r>
            <a:r>
              <a:rPr lang="fr-FR" dirty="0" err="1" smtClean="0"/>
              <a:t>testing</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739" y="1440380"/>
            <a:ext cx="6782747" cy="3953427"/>
          </a:xfrm>
        </p:spPr>
      </p:pic>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10</a:t>
            </a:fld>
            <a:endParaRPr lang="en-US" dirty="0"/>
          </a:p>
        </p:txBody>
      </p:sp>
      <p:sp>
        <p:nvSpPr>
          <p:cNvPr id="7" name="Rectangle 6"/>
          <p:cNvSpPr/>
          <p:nvPr/>
        </p:nvSpPr>
        <p:spPr>
          <a:xfrm>
            <a:off x="749598" y="5462017"/>
            <a:ext cx="5458417" cy="369332"/>
          </a:xfrm>
          <a:prstGeom prst="rect">
            <a:avLst/>
          </a:prstGeom>
        </p:spPr>
        <p:txBody>
          <a:bodyPr wrap="none">
            <a:spAutoFit/>
          </a:bodyPr>
          <a:lstStyle/>
          <a:p>
            <a:r>
              <a:rPr lang="fr-FR" dirty="0"/>
              <a:t>Intel bug </a:t>
            </a:r>
            <a:r>
              <a:rPr lang="fr-FR" dirty="0" smtClean="0"/>
              <a:t>(1994): 1M </a:t>
            </a:r>
            <a:r>
              <a:rPr lang="fr-FR" dirty="0" err="1" smtClean="0"/>
              <a:t>units</a:t>
            </a:r>
            <a:r>
              <a:rPr lang="fr-FR" dirty="0" smtClean="0"/>
              <a:t> </a:t>
            </a:r>
            <a:r>
              <a:rPr lang="fr-FR" dirty="0" err="1" smtClean="0"/>
              <a:t>shipped</a:t>
            </a:r>
            <a:r>
              <a:rPr lang="fr-FR" dirty="0" smtClean="0"/>
              <a:t>, </a:t>
            </a:r>
            <a:r>
              <a:rPr lang="fr-FR" dirty="0" err="1" smtClean="0"/>
              <a:t>recall</a:t>
            </a:r>
            <a:r>
              <a:rPr lang="fr-FR" dirty="0" smtClean="0"/>
              <a:t> </a:t>
            </a:r>
            <a:r>
              <a:rPr lang="fr-FR" dirty="0" err="1" smtClean="0"/>
              <a:t>cost</a:t>
            </a:r>
            <a:r>
              <a:rPr lang="fr-FR" dirty="0" smtClean="0"/>
              <a:t> </a:t>
            </a:r>
            <a:r>
              <a:rPr lang="fr-FR" dirty="0"/>
              <a:t>$450M</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598" y="1187669"/>
            <a:ext cx="3993269" cy="1393272"/>
          </a:xfrm>
          <a:prstGeom prst="rect">
            <a:avLst/>
          </a:prstGeom>
        </p:spPr>
      </p:pic>
    </p:spTree>
    <p:extLst>
      <p:ext uri="{BB962C8B-B14F-4D97-AF65-F5344CB8AC3E}">
        <p14:creationId xmlns:p14="http://schemas.microsoft.com/office/powerpoint/2010/main" val="38353047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Terminology</a:t>
            </a:r>
            <a:endParaRPr lang="en-US" dirty="0"/>
          </a:p>
        </p:txBody>
      </p:sp>
      <p:sp>
        <p:nvSpPr>
          <p:cNvPr id="3" name="Content Placeholder 2"/>
          <p:cNvSpPr>
            <a:spLocks noGrp="1"/>
          </p:cNvSpPr>
          <p:nvPr>
            <p:ph idx="1"/>
          </p:nvPr>
        </p:nvSpPr>
        <p:spPr/>
        <p:txBody>
          <a:bodyPr/>
          <a:lstStyle/>
          <a:p>
            <a:r>
              <a:rPr lang="en-US" altLang="en-US" sz="2000" u="sng" dirty="0"/>
              <a:t>Design-for-test (DFT):</a:t>
            </a:r>
            <a:r>
              <a:rPr lang="en-US" altLang="en-US" sz="2000" dirty="0"/>
              <a:t> Modifications to the circuit for facilitating test. e.g. scan flip-flop insertion</a:t>
            </a:r>
          </a:p>
          <a:p>
            <a:r>
              <a:rPr lang="en-US" altLang="en-US" sz="2000" u="sng" dirty="0"/>
              <a:t>Automatic Test Pattern Generation (ATPG):</a:t>
            </a:r>
            <a:r>
              <a:rPr lang="en-US" altLang="en-US" sz="2000" dirty="0"/>
              <a:t> Process of automatically generating test patterns that can be applied to the chip</a:t>
            </a:r>
          </a:p>
          <a:p>
            <a:pPr lvl="1"/>
            <a:r>
              <a:rPr lang="en-US" altLang="en-US" sz="2000" dirty="0"/>
              <a:t>Pattern generation happens on the gate-level netlist of the circuit assuming a certain set of eventual defects/faults</a:t>
            </a:r>
          </a:p>
          <a:p>
            <a:r>
              <a:rPr lang="en-US" altLang="en-US" sz="2000" u="sng" dirty="0"/>
              <a:t>Fault Models:</a:t>
            </a:r>
            <a:r>
              <a:rPr lang="en-US" altLang="en-US" sz="2000" dirty="0"/>
              <a:t> Abstraction of potential defects to ease the task of ATPG</a:t>
            </a:r>
          </a:p>
          <a:p>
            <a:pPr lvl="1"/>
            <a:r>
              <a:rPr lang="en-US" altLang="en-US" sz="2000" dirty="0"/>
              <a:t>E.g., stuck-at faults, transition faults</a:t>
            </a:r>
          </a:p>
          <a:p>
            <a:r>
              <a:rPr lang="en-US" altLang="en-US" sz="2000" u="sng" dirty="0"/>
              <a:t>Compression:</a:t>
            </a:r>
            <a:r>
              <a:rPr lang="en-US" altLang="en-US" sz="2000" dirty="0"/>
              <a:t> Technology for reduced test data volume/test application time. Compressed patterns are stored on the tester, while on-chip de-compression logic ensures that uncompressed patterns can be applied.</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100</a:t>
            </a:fld>
            <a:endParaRPr lang="en-US" dirty="0"/>
          </a:p>
        </p:txBody>
      </p:sp>
    </p:spTree>
    <p:extLst>
      <p:ext uri="{BB962C8B-B14F-4D97-AF65-F5344CB8AC3E}">
        <p14:creationId xmlns:p14="http://schemas.microsoft.com/office/powerpoint/2010/main" val="6775134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8102" y="1241425"/>
            <a:ext cx="5650021" cy="4351338"/>
          </a:xfrm>
        </p:spPr>
      </p:pic>
      <p:sp>
        <p:nvSpPr>
          <p:cNvPr id="4" name="Date Placeholder 3"/>
          <p:cNvSpPr>
            <a:spLocks noGrp="1"/>
          </p:cNvSpPr>
          <p:nvPr>
            <p:ph type="dt" sz="half" idx="10"/>
          </p:nvPr>
        </p:nvSpPr>
        <p:spPr/>
        <p:txBody>
          <a:bodyPr/>
          <a:lstStyle/>
          <a:p>
            <a:fld id="{6680A3A9-611D-47F4-A5A3-9DC50DC5D702}" type="datetime1">
              <a:rPr lang="en-US" smtClean="0"/>
              <a:t>6/25/2018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101</a:t>
            </a:fld>
            <a:endParaRPr lang="en-US" dirty="0"/>
          </a:p>
        </p:txBody>
      </p:sp>
    </p:spTree>
    <p:extLst>
      <p:ext uri="{BB962C8B-B14F-4D97-AF65-F5344CB8AC3E}">
        <p14:creationId xmlns:p14="http://schemas.microsoft.com/office/powerpoint/2010/main" val="36071845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Invoke the </a:t>
            </a:r>
            <a:r>
              <a:rPr lang="en-US" dirty="0" err="1"/>
              <a:t>tessent</a:t>
            </a:r>
            <a:r>
              <a:rPr lang="en-US" dirty="0"/>
              <a:t> shell environment in order to utilize </a:t>
            </a:r>
            <a:r>
              <a:rPr lang="en-US" dirty="0" err="1"/>
              <a:t>Tessent</a:t>
            </a:r>
            <a:r>
              <a:rPr lang="en-US" dirty="0"/>
              <a:t> Scan, </a:t>
            </a:r>
            <a:r>
              <a:rPr lang="en-US" dirty="0" err="1"/>
              <a:t>Tessent</a:t>
            </a:r>
            <a:r>
              <a:rPr lang="en-US" dirty="0"/>
              <a:t> </a:t>
            </a:r>
            <a:r>
              <a:rPr lang="en-US" dirty="0" err="1"/>
              <a:t>FastScan</a:t>
            </a:r>
            <a:r>
              <a:rPr lang="en-US" dirty="0"/>
              <a:t>, and </a:t>
            </a:r>
            <a:r>
              <a:rPr lang="en-US" dirty="0" err="1"/>
              <a:t>Tessent</a:t>
            </a:r>
            <a:r>
              <a:rPr lang="en-US" dirty="0"/>
              <a:t> </a:t>
            </a:r>
            <a:r>
              <a:rPr lang="en-US" dirty="0" err="1"/>
              <a:t>TestKompress</a:t>
            </a:r>
            <a:r>
              <a:rPr lang="en-US" dirty="0"/>
              <a:t>.</a:t>
            </a:r>
          </a:p>
          <a:p>
            <a:r>
              <a:rPr lang="en-US" dirty="0"/>
              <a:t>Setup and analyze designs to prepare for ATPG</a:t>
            </a:r>
          </a:p>
          <a:p>
            <a:r>
              <a:rPr lang="en-US" dirty="0"/>
              <a:t>Perform ATPG to achieve high test coverage with a minimal number of patterns</a:t>
            </a:r>
          </a:p>
          <a:p>
            <a:r>
              <a:rPr lang="en-US" dirty="0"/>
              <a:t>Troubleshoot DRC violations</a:t>
            </a:r>
          </a:p>
          <a:p>
            <a:r>
              <a:rPr lang="en-US" dirty="0"/>
              <a:t>Troubleshoot areas of low test coverage</a:t>
            </a:r>
          </a:p>
          <a:p>
            <a:r>
              <a:rPr lang="en-US" dirty="0"/>
              <a:t>Troubleshoot simulation mismatches</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102</a:t>
            </a:fld>
            <a:endParaRPr lang="en-US" dirty="0"/>
          </a:p>
        </p:txBody>
      </p:sp>
    </p:spTree>
    <p:extLst>
      <p:ext uri="{BB962C8B-B14F-4D97-AF65-F5344CB8AC3E}">
        <p14:creationId xmlns:p14="http://schemas.microsoft.com/office/powerpoint/2010/main" val="4154439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Accessing documentation and getting help</a:t>
            </a:r>
          </a:p>
          <a:p>
            <a:r>
              <a:rPr lang="en-US" dirty="0"/>
              <a:t>Using the scan and ATPG tool flow</a:t>
            </a:r>
          </a:p>
          <a:p>
            <a:r>
              <a:rPr lang="en-US" dirty="0"/>
              <a:t>Reading and analyzing messages</a:t>
            </a:r>
          </a:p>
          <a:p>
            <a:r>
              <a:rPr lang="en-US" dirty="0"/>
              <a:t>Troubleshooting a DRC error in </a:t>
            </a:r>
            <a:r>
              <a:rPr lang="en-US" dirty="0" err="1"/>
              <a:t>DFTVisualizer</a:t>
            </a:r>
            <a:endParaRPr lang="en-US" dirty="0"/>
          </a:p>
          <a:p>
            <a:r>
              <a:rPr lang="en-US" dirty="0"/>
              <a:t>Using common methodologies to attain a quick estimate of test coverage</a:t>
            </a:r>
          </a:p>
          <a:p>
            <a:r>
              <a:rPr lang="en-US" dirty="0"/>
              <a:t>Troubleshooting areas of low test coverage</a:t>
            </a:r>
          </a:p>
          <a:p>
            <a:r>
              <a:rPr lang="en-US" dirty="0"/>
              <a:t>Determining the cause of undetected faults</a:t>
            </a:r>
          </a:p>
          <a:p>
            <a:r>
              <a:rPr lang="en-US" dirty="0"/>
              <a:t>Creating and saving patterns in different formats</a:t>
            </a:r>
          </a:p>
          <a:p>
            <a:r>
              <a:rPr lang="en-US" dirty="0"/>
              <a:t>Verifying patterns using </a:t>
            </a:r>
            <a:r>
              <a:rPr lang="en-US" dirty="0" err="1"/>
              <a:t>ModelSim</a:t>
            </a:r>
            <a:endParaRPr lang="en-US" dirty="0"/>
          </a:p>
          <a:p>
            <a:r>
              <a:rPr lang="en-US" dirty="0"/>
              <a:t>Reading ASCII files into </a:t>
            </a:r>
            <a:r>
              <a:rPr lang="en-US" dirty="0" err="1"/>
              <a:t>Tessent</a:t>
            </a:r>
            <a:r>
              <a:rPr lang="en-US" dirty="0"/>
              <a:t> </a:t>
            </a:r>
            <a:r>
              <a:rPr lang="en-US" dirty="0" err="1"/>
              <a:t>FastScan</a:t>
            </a:r>
            <a:endParaRPr lang="en-US" dirty="0"/>
          </a:p>
          <a:p>
            <a:r>
              <a:rPr lang="en-US" dirty="0"/>
              <a:t>Modifying </a:t>
            </a:r>
            <a:r>
              <a:rPr lang="en-US" dirty="0" err="1"/>
              <a:t>timeplates</a:t>
            </a:r>
            <a:endParaRPr lang="en-US" dirty="0"/>
          </a:p>
          <a:p>
            <a:r>
              <a:rPr lang="en-US" dirty="0"/>
              <a:t>Creating fault models and performing fault grading</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103</a:t>
            </a:fld>
            <a:endParaRPr lang="en-US" dirty="0"/>
          </a:p>
        </p:txBody>
      </p:sp>
    </p:spTree>
    <p:extLst>
      <p:ext uri="{BB962C8B-B14F-4D97-AF65-F5344CB8AC3E}">
        <p14:creationId xmlns:p14="http://schemas.microsoft.com/office/powerpoint/2010/main" val="20126813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
            </a:r>
            <a:r>
              <a:rPr lang="fr-FR" dirty="0" err="1" smtClean="0"/>
              <a:t>Tessent</a:t>
            </a:r>
            <a:r>
              <a:rPr lang="fr-FR"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Tessent</a:t>
            </a:r>
            <a:r>
              <a:rPr lang="en-US" dirty="0"/>
              <a:t> Shell is a design-for-test </a:t>
            </a:r>
            <a:r>
              <a:rPr lang="en-US" dirty="0" smtClean="0"/>
              <a:t>environment </a:t>
            </a:r>
            <a:r>
              <a:rPr lang="en-US" dirty="0"/>
              <a:t>within which you can perform all the tasks </a:t>
            </a:r>
            <a:r>
              <a:rPr lang="en-US" dirty="0" smtClean="0"/>
              <a:t>required </a:t>
            </a:r>
            <a:r>
              <a:rPr lang="en-US" dirty="0"/>
              <a:t>to insert DFT hardware, generate </a:t>
            </a:r>
            <a:r>
              <a:rPr lang="en-US" dirty="0" smtClean="0"/>
              <a:t>manufacturing </a:t>
            </a:r>
            <a:r>
              <a:rPr lang="en-US" dirty="0"/>
              <a:t>test patterns, </a:t>
            </a:r>
            <a:r>
              <a:rPr lang="en-US" dirty="0" smtClean="0"/>
              <a:t>and </a:t>
            </a:r>
            <a:r>
              <a:rPr lang="en-US" dirty="0"/>
              <a:t>post-silicon tasks </a:t>
            </a:r>
            <a:r>
              <a:rPr lang="en-US" dirty="0" smtClean="0"/>
              <a:t>such </a:t>
            </a:r>
            <a:r>
              <a:rPr lang="en-US" dirty="0"/>
              <a:t>as diagnosis and yield </a:t>
            </a:r>
            <a:r>
              <a:rPr lang="en-US" dirty="0" smtClean="0"/>
              <a:t>analysis</a:t>
            </a:r>
          </a:p>
          <a:p>
            <a:endParaRPr lang="fr-FR" dirty="0"/>
          </a:p>
          <a:p>
            <a:r>
              <a:rPr lang="en-US" dirty="0" err="1" smtClean="0"/>
              <a:t>Tessent</a:t>
            </a:r>
            <a:r>
              <a:rPr lang="en-US" dirty="0" smtClean="0"/>
              <a:t> Shell </a:t>
            </a:r>
            <a:r>
              <a:rPr lang="en-US" dirty="0"/>
              <a:t>provides a graphical user interface, </a:t>
            </a:r>
            <a:r>
              <a:rPr lang="en-US" dirty="0" err="1" smtClean="0"/>
              <a:t>DFTVisualizer</a:t>
            </a:r>
            <a:r>
              <a:rPr lang="en-US" dirty="0"/>
              <a:t>, that allows you to edit and </a:t>
            </a:r>
            <a:r>
              <a:rPr lang="en-US" dirty="0" smtClean="0"/>
              <a:t>introspect </a:t>
            </a:r>
            <a:r>
              <a:rPr lang="en-US" dirty="0"/>
              <a:t>designs, and adjust object </a:t>
            </a:r>
            <a:r>
              <a:rPr lang="en-US" dirty="0" smtClean="0"/>
              <a:t>attributes</a:t>
            </a:r>
          </a:p>
          <a:p>
            <a:endParaRPr lang="fr-FR" dirty="0"/>
          </a:p>
          <a:p>
            <a:r>
              <a:rPr lang="en-US" dirty="0" err="1"/>
              <a:t>open_visualizer</a:t>
            </a:r>
            <a:r>
              <a:rPr lang="en-US" dirty="0"/>
              <a:t> -display </a:t>
            </a:r>
            <a:r>
              <a:rPr lang="en-US" dirty="0" err="1"/>
              <a:t>flat_schematic</a:t>
            </a:r>
            <a:r>
              <a:rPr lang="en-US" dirty="0"/>
              <a:t> </a:t>
            </a:r>
            <a:r>
              <a:rPr lang="en-US" dirty="0" err="1"/>
              <a:t>hierarchical_schematic</a:t>
            </a:r>
            <a:r>
              <a:rPr lang="en-US" dirty="0"/>
              <a:t> </a:t>
            </a:r>
            <a:r>
              <a:rPr lang="en-US" dirty="0" smtClean="0"/>
              <a:t>data</a:t>
            </a:r>
          </a:p>
          <a:p>
            <a:endParaRPr lang="fr-FR" dirty="0"/>
          </a:p>
          <a:p>
            <a:r>
              <a:rPr lang="en-US" dirty="0"/>
              <a:t>http://www.eng.auburn.edu/~strouce/class/elec6970/NelsonBIST.pdf</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7/6/2018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104</a:t>
            </a:fld>
            <a:endParaRPr lang="en-US" dirty="0"/>
          </a:p>
        </p:txBody>
      </p:sp>
    </p:spTree>
    <p:extLst>
      <p:ext uri="{BB962C8B-B14F-4D97-AF65-F5344CB8AC3E}">
        <p14:creationId xmlns:p14="http://schemas.microsoft.com/office/powerpoint/2010/main" val="19190168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err="1" smtClean="0"/>
              <a:t>DFTVisualizer</a:t>
            </a:r>
            <a:r>
              <a:rPr lang="en-US" dirty="0" smtClean="0"/>
              <a:t>  to </a:t>
            </a:r>
            <a:r>
              <a:rPr lang="en-US" dirty="0" err="1" smtClean="0"/>
              <a:t>visally</a:t>
            </a:r>
            <a:r>
              <a:rPr lang="en-US" dirty="0" smtClean="0"/>
              <a:t> investigate the </a:t>
            </a:r>
            <a:r>
              <a:rPr lang="en-US" dirty="0" err="1" smtClean="0"/>
              <a:t>ccauses</a:t>
            </a:r>
            <a:r>
              <a:rPr lang="en-US" dirty="0" smtClean="0"/>
              <a:t> of DRC violations</a:t>
            </a:r>
          </a:p>
          <a:p>
            <a:endParaRPr lang="fr-FR" dirty="0"/>
          </a:p>
          <a:p>
            <a:r>
              <a:rPr lang="fr-FR" dirty="0" smtClean="0"/>
              <a:t>Data </a:t>
            </a:r>
            <a:r>
              <a:rPr lang="fr-FR" dirty="0" err="1" smtClean="0"/>
              <a:t>rules</a:t>
            </a:r>
            <a:r>
              <a:rPr lang="fr-FR" dirty="0" smtClean="0"/>
              <a:t> </a:t>
            </a:r>
            <a:r>
              <a:rPr lang="fr-FR" dirty="0" err="1" smtClean="0"/>
              <a:t>checking</a:t>
            </a:r>
            <a:endParaRPr lang="fr-FR" dirty="0" smtClean="0"/>
          </a:p>
          <a:p>
            <a:r>
              <a:rPr lang="fr-FR" dirty="0" err="1" smtClean="0"/>
              <a:t>Ensures</a:t>
            </a:r>
            <a:r>
              <a:rPr lang="fr-FR" dirty="0" smtClean="0"/>
              <a:t> the </a:t>
            </a:r>
            <a:r>
              <a:rPr lang="fr-FR" dirty="0" err="1" smtClean="0"/>
              <a:t>proper</a:t>
            </a:r>
            <a:r>
              <a:rPr lang="fr-FR" dirty="0" smtClean="0"/>
              <a:t> </a:t>
            </a:r>
            <a:r>
              <a:rPr lang="fr-FR" dirty="0" err="1" smtClean="0"/>
              <a:t>transfer</a:t>
            </a:r>
            <a:r>
              <a:rPr lang="fr-FR" dirty="0" smtClean="0"/>
              <a:t> of data </a:t>
            </a:r>
            <a:r>
              <a:rPr lang="fr-FR" dirty="0" err="1" smtClean="0"/>
              <a:t>within</a:t>
            </a:r>
            <a:r>
              <a:rPr lang="fr-FR" dirty="0" smtClean="0"/>
              <a:t> the scan </a:t>
            </a:r>
            <a:r>
              <a:rPr lang="fr-FR" dirty="0" err="1" smtClean="0"/>
              <a:t>chain</a:t>
            </a:r>
            <a:endParaRPr lang="fr-FR" dirty="0" smtClean="0"/>
          </a:p>
          <a:p>
            <a:r>
              <a:rPr lang="en-US" dirty="0" smtClean="0"/>
              <a:t>The Debug </a:t>
            </a:r>
            <a:r>
              <a:rPr lang="en-US" dirty="0"/>
              <a:t>window of </a:t>
            </a:r>
            <a:r>
              <a:rPr lang="en-US" dirty="0" err="1"/>
              <a:t>DFTVisualizer</a:t>
            </a:r>
            <a:r>
              <a:rPr lang="en-US" dirty="0"/>
              <a:t> is especially </a:t>
            </a:r>
            <a:r>
              <a:rPr lang="en-US" dirty="0" smtClean="0"/>
              <a:t>useful </a:t>
            </a:r>
            <a:r>
              <a:rPr lang="en-US" dirty="0"/>
              <a:t>for analyzing and debugging </a:t>
            </a:r>
            <a:r>
              <a:rPr lang="en-US" dirty="0" smtClean="0"/>
              <a:t> certain </a:t>
            </a:r>
            <a:r>
              <a:rPr lang="en-US" dirty="0"/>
              <a:t>rules </a:t>
            </a:r>
            <a:r>
              <a:rPr lang="en-US" dirty="0" smtClean="0"/>
              <a:t>violations (</a:t>
            </a:r>
            <a:r>
              <a:rPr lang="en-US" dirty="0"/>
              <a:t>see </a:t>
            </a:r>
            <a:r>
              <a:rPr lang="en-US" dirty="0" err="1"/>
              <a:t>Tessent</a:t>
            </a:r>
            <a:r>
              <a:rPr lang="en-US" dirty="0"/>
              <a:t> User’s </a:t>
            </a:r>
            <a:r>
              <a:rPr lang="en-US" dirty="0" err="1"/>
              <a:t>Mabual</a:t>
            </a:r>
            <a:r>
              <a:rPr lang="en-US" dirty="0" smtClean="0"/>
              <a:t>)</a:t>
            </a:r>
          </a:p>
          <a:p>
            <a:endParaRPr lang="en-US" dirty="0" smtClean="0"/>
          </a:p>
          <a:p>
            <a:r>
              <a:rPr lang="fr-FR" dirty="0"/>
              <a:t>https://documentation.mentor.com/en/docs/201805047/tshell_user/pdf?dest=M8.newlink.manualtitle</a:t>
            </a:r>
            <a:endParaRPr lang="fr-FR" dirty="0" smtClean="0"/>
          </a:p>
          <a:p>
            <a:r>
              <a:rPr lang="en-US" dirty="0" err="1"/>
              <a:t>DFTVisualizer</a:t>
            </a:r>
            <a:r>
              <a:rPr lang="en-US" dirty="0"/>
              <a:t> </a:t>
            </a:r>
            <a:r>
              <a:rPr lang="en-US" dirty="0" smtClean="0"/>
              <a:t>graphically </a:t>
            </a:r>
            <a:r>
              <a:rPr lang="en-US" dirty="0"/>
              <a:t>displays the source of the mismatches for </a:t>
            </a:r>
            <a:r>
              <a:rPr lang="en-US" dirty="0" smtClean="0"/>
              <a:t>easy </a:t>
            </a:r>
            <a:r>
              <a:rPr lang="en-US" dirty="0"/>
              <a:t>identification</a:t>
            </a:r>
          </a:p>
          <a:p>
            <a:endParaRPr lang="fr-FR" dirty="0"/>
          </a:p>
          <a:p>
            <a:r>
              <a:rPr lang="en-US" dirty="0" err="1"/>
              <a:t>DFTVisualizer</a:t>
            </a:r>
            <a:r>
              <a:rPr lang="en-US" dirty="0"/>
              <a:t> displays and highlights </a:t>
            </a:r>
            <a:r>
              <a:rPr lang="en-US" dirty="0" smtClean="0"/>
              <a:t>overlapping </a:t>
            </a:r>
            <a:r>
              <a:rPr lang="en-US" dirty="0"/>
              <a:t>design, simulation, and test pattern </a:t>
            </a:r>
          </a:p>
          <a:p>
            <a:r>
              <a:rPr lang="en-US" dirty="0"/>
              <a:t>data for the selected simulation </a:t>
            </a:r>
            <a:r>
              <a:rPr lang="en-US" dirty="0" smtClean="0"/>
              <a:t>mismatch</a:t>
            </a:r>
          </a:p>
          <a:p>
            <a:r>
              <a:rPr lang="en-US" dirty="0"/>
              <a:t>ANALYSIS&gt; </a:t>
            </a:r>
            <a:r>
              <a:rPr lang="en-US" dirty="0" err="1" smtClean="0"/>
              <a:t>open_visualizer</a:t>
            </a:r>
            <a:endParaRPr lang="en-US" dirty="0" smtClean="0"/>
          </a:p>
          <a:p>
            <a:r>
              <a:rPr lang="en-US" dirty="0"/>
              <a:t>Tools &gt; Analyze </a:t>
            </a:r>
            <a:r>
              <a:rPr lang="en-US" dirty="0" smtClean="0"/>
              <a:t>Mismatch </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7/6/2018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105</a:t>
            </a:fld>
            <a:endParaRPr lang="en-US" dirty="0"/>
          </a:p>
        </p:txBody>
      </p:sp>
    </p:spTree>
    <p:extLst>
      <p:ext uri="{BB962C8B-B14F-4D97-AF65-F5344CB8AC3E}">
        <p14:creationId xmlns:p14="http://schemas.microsoft.com/office/powerpoint/2010/main" val="25863131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Find undetected fault targets to improve </a:t>
            </a:r>
            <a:r>
              <a:rPr lang="en-US" dirty="0" smtClean="0"/>
              <a:t>tests  ?</a:t>
            </a:r>
          </a:p>
          <a:p>
            <a:endParaRPr lang="fr-FR" dirty="0"/>
          </a:p>
          <a:p>
            <a:r>
              <a:rPr lang="en-US" dirty="0"/>
              <a:t>100% fault coverage may be impossible </a:t>
            </a:r>
            <a:r>
              <a:rPr lang="en-US" dirty="0" smtClean="0"/>
              <a:t>due </a:t>
            </a:r>
            <a:r>
              <a:rPr lang="en-US" dirty="0"/>
              <a:t>to undetectable </a:t>
            </a:r>
            <a:r>
              <a:rPr lang="en-US" dirty="0" smtClean="0"/>
              <a:t>faults</a:t>
            </a:r>
          </a:p>
          <a:p>
            <a:endParaRPr lang="fr-FR" dirty="0"/>
          </a:p>
          <a:p>
            <a:r>
              <a:rPr lang="fr-FR" b="1" dirty="0" err="1" smtClean="0">
                <a:solidFill>
                  <a:srgbClr val="FFC000"/>
                </a:solidFill>
              </a:rPr>
              <a:t>Debugging</a:t>
            </a:r>
            <a:r>
              <a:rPr lang="fr-FR" b="1" dirty="0" smtClean="0">
                <a:solidFill>
                  <a:srgbClr val="FFC000"/>
                </a:solidFill>
              </a:rPr>
              <a:t> </a:t>
            </a:r>
            <a:r>
              <a:rPr lang="fr-FR" b="1" dirty="0" err="1" smtClean="0">
                <a:solidFill>
                  <a:srgbClr val="FFC000"/>
                </a:solidFill>
              </a:rPr>
              <a:t>low</a:t>
            </a:r>
            <a:r>
              <a:rPr lang="fr-FR" b="1" dirty="0" smtClean="0">
                <a:solidFill>
                  <a:srgbClr val="FFC000"/>
                </a:solidFill>
              </a:rPr>
              <a:t> test </a:t>
            </a:r>
            <a:r>
              <a:rPr lang="fr-FR" b="1" dirty="0" err="1" smtClean="0">
                <a:solidFill>
                  <a:srgbClr val="FFC000"/>
                </a:solidFill>
              </a:rPr>
              <a:t>coverage</a:t>
            </a:r>
            <a:endParaRPr lang="fr-FR" b="1" dirty="0" smtClean="0">
              <a:solidFill>
                <a:srgbClr val="FFC000"/>
              </a:solidFill>
            </a:endParaRPr>
          </a:p>
          <a:p>
            <a:r>
              <a:rPr lang="en-US" dirty="0"/>
              <a:t>The combination of scan and ATPG tools has been shown to successfully detect the vast majority of manufacturing defects. When you use an ATPG tool, your goal should be to achieve the highest coverage of defects as possible. Because high test coverage directly correlates to the quality of the parts shipped, many companies demand that the coverage for single stuck-at faults be at least 99% and transition delay faults be at least 90</a:t>
            </a:r>
            <a:r>
              <a:rPr lang="en-US" dirty="0" smtClean="0"/>
              <a:t>%.</a:t>
            </a:r>
          </a:p>
          <a:p>
            <a:endParaRPr lang="fr-FR" dirty="0"/>
          </a:p>
          <a:p>
            <a:r>
              <a:rPr lang="en-US" dirty="0">
                <a:solidFill>
                  <a:srgbClr val="FF0000"/>
                </a:solidFill>
                <a:hlinkClick r:id="rId2"/>
              </a:rPr>
              <a:t>https://</a:t>
            </a:r>
            <a:r>
              <a:rPr lang="en-US" dirty="0" smtClean="0">
                <a:solidFill>
                  <a:srgbClr val="FF0000"/>
                </a:solidFill>
                <a:hlinkClick r:id="rId2"/>
              </a:rPr>
              <a:t>www.electronicdesign.com/products/debugging-low-test-coverage-situations</a:t>
            </a:r>
            <a:endParaRPr lang="en-US" dirty="0" smtClean="0">
              <a:solidFill>
                <a:srgbClr val="FF0000"/>
              </a:solidFill>
            </a:endParaRPr>
          </a:p>
          <a:p>
            <a:endParaRPr lang="fr-FR" dirty="0">
              <a:solidFill>
                <a:srgbClr val="FF0000"/>
              </a:solidFill>
            </a:endParaRPr>
          </a:p>
          <a:p>
            <a:r>
              <a:rPr lang="en-US" dirty="0">
                <a:solidFill>
                  <a:srgbClr val="FF0000"/>
                </a:solidFill>
                <a:hlinkClick r:id="rId3"/>
              </a:rPr>
              <a:t>https://</a:t>
            </a:r>
            <a:r>
              <a:rPr lang="en-US" dirty="0" smtClean="0">
                <a:solidFill>
                  <a:srgbClr val="FF0000"/>
                </a:solidFill>
                <a:hlinkClick r:id="rId3"/>
              </a:rPr>
              <a:t>www.youtube.com/watch?v=HsmNwoGff18</a:t>
            </a:r>
            <a:endParaRPr lang="en-US" dirty="0" smtClean="0">
              <a:solidFill>
                <a:srgbClr val="FF0000"/>
              </a:solidFill>
            </a:endParaRPr>
          </a:p>
          <a:p>
            <a:endParaRPr lang="en-US" dirty="0">
              <a:solidFill>
                <a:srgbClr val="FF0000"/>
              </a:solidFill>
            </a:endParaRPr>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7/6/2018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106</a:t>
            </a:fld>
            <a:endParaRPr lang="en-US" dirty="0"/>
          </a:p>
        </p:txBody>
      </p:sp>
    </p:spTree>
    <p:extLst>
      <p:ext uri="{BB962C8B-B14F-4D97-AF65-F5344CB8AC3E}">
        <p14:creationId xmlns:p14="http://schemas.microsoft.com/office/powerpoint/2010/main" val="3928489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fr-FR" dirty="0" smtClean="0"/>
              <a:t>VLSI Test </a:t>
            </a:r>
            <a:r>
              <a:rPr lang="fr-FR" dirty="0" err="1" smtClean="0"/>
              <a:t>principles</a:t>
            </a:r>
            <a:r>
              <a:rPr lang="fr-FR" dirty="0" smtClean="0"/>
              <a:t> and architecture</a:t>
            </a:r>
            <a:r>
              <a:rPr lang="fr-FR" dirty="0" smtClean="0">
                <a:solidFill>
                  <a:schemeClr val="accent1"/>
                </a:solidFill>
              </a:rPr>
              <a:t>s</a:t>
            </a:r>
            <a:r>
              <a:rPr lang="fr-FR" dirty="0" smtClean="0"/>
              <a:t>  </a:t>
            </a:r>
          </a:p>
          <a:p>
            <a:r>
              <a:rPr lang="en-US" dirty="0"/>
              <a:t>The Morgan Kaufmann Series in Systems on </a:t>
            </a:r>
            <a:r>
              <a:rPr lang="en-US" dirty="0" smtClean="0"/>
              <a:t>Silicon</a:t>
            </a:r>
          </a:p>
          <a:p>
            <a:endParaRPr lang="fr-FR" dirty="0"/>
          </a:p>
          <a:p>
            <a:r>
              <a:rPr lang="en-US" altLang="en-US" dirty="0"/>
              <a:t>Digital Systems Testing and Testable </a:t>
            </a:r>
            <a:r>
              <a:rPr lang="en-US" altLang="en-US" dirty="0" smtClean="0"/>
              <a:t>Design IEEE press</a:t>
            </a:r>
          </a:p>
          <a:p>
            <a:endParaRPr lang="fr-FR" altLang="en-US" dirty="0"/>
          </a:p>
          <a:p>
            <a:r>
              <a:rPr lang="fr-FR" altLang="en-US" dirty="0" smtClean="0"/>
              <a:t>An Introduction to </a:t>
            </a:r>
            <a:r>
              <a:rPr lang="fr-FR" altLang="en-US" dirty="0" err="1" smtClean="0"/>
              <a:t>logic</a:t>
            </a:r>
            <a:r>
              <a:rPr lang="fr-FR" altLang="en-US" dirty="0" smtClean="0"/>
              <a:t> circuit </a:t>
            </a:r>
            <a:r>
              <a:rPr lang="fr-FR" altLang="en-US" dirty="0" err="1" smtClean="0"/>
              <a:t>Testing</a:t>
            </a:r>
            <a:r>
              <a:rPr lang="fr-FR" altLang="en-US" dirty="0" smtClean="0"/>
              <a:t>     </a:t>
            </a:r>
            <a:r>
              <a:rPr lang="fr-FR" altLang="en-US" dirty="0" err="1" smtClean="0"/>
              <a:t>Parag</a:t>
            </a:r>
            <a:r>
              <a:rPr lang="fr-FR" altLang="en-US" dirty="0" smtClean="0"/>
              <a:t> </a:t>
            </a:r>
            <a:r>
              <a:rPr lang="fr-FR" altLang="en-US" dirty="0" err="1" smtClean="0"/>
              <a:t>K.Lala</a:t>
            </a:r>
            <a:endParaRPr lang="fr-FR" altLang="en-US" dirty="0" smtClean="0"/>
          </a:p>
          <a:p>
            <a:r>
              <a:rPr lang="fr-FR" altLang="en-US" dirty="0" smtClean="0"/>
              <a:t>Morgan &amp; </a:t>
            </a:r>
            <a:r>
              <a:rPr lang="fr-FR" altLang="en-US" dirty="0" err="1" smtClean="0"/>
              <a:t>Claypol</a:t>
            </a:r>
            <a:endParaRPr lang="en-US" altLang="en-US" dirty="0"/>
          </a:p>
          <a:p>
            <a:r>
              <a:rPr lang="en-US" dirty="0">
                <a:hlinkClick r:id="rId2" invalidUrl="ftp://ftp.borg.moe/yarr/Gentoomen Library/Digital Design/Digital Design and Fabrication.pdf"/>
              </a:rPr>
              <a:t>ftp://</a:t>
            </a:r>
            <a:r>
              <a:rPr lang="en-US" dirty="0" smtClean="0">
                <a:hlinkClick r:id="rId3" invalidUrl="ftp://ftp.borg.moe/yarr/Gentoomen Library/Digital Design/Digital Design and Fabrication.pdf"/>
              </a:rPr>
              <a:t>ftp.borg.moe/yarr/Gentoomen%20Library/Digital%20Design/Digital%20Design%20and%20Fabrication.pdf</a:t>
            </a:r>
            <a:endParaRPr lang="en-US" dirty="0" smtClean="0"/>
          </a:p>
          <a:p>
            <a:r>
              <a:rPr lang="en-US" dirty="0"/>
              <a:t>http://ece-research.unm.edu/jimp/vlsi_test/slides/faults1.pdf</a:t>
            </a:r>
          </a:p>
        </p:txBody>
      </p:sp>
      <p:sp>
        <p:nvSpPr>
          <p:cNvPr id="4" name="Date Placeholder 3"/>
          <p:cNvSpPr>
            <a:spLocks noGrp="1"/>
          </p:cNvSpPr>
          <p:nvPr>
            <p:ph type="dt" sz="half" idx="10"/>
          </p:nvPr>
        </p:nvSpPr>
        <p:spPr/>
        <p:txBody>
          <a:bodyPr/>
          <a:lstStyle/>
          <a:p>
            <a:fld id="{6680A3A9-611D-47F4-A5A3-9DC50DC5D702}" type="datetime1">
              <a:rPr lang="en-US" smtClean="0"/>
              <a:t>7/6/2018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107</a:t>
            </a:fld>
            <a:endParaRPr lang="en-US" dirty="0"/>
          </a:p>
        </p:txBody>
      </p:sp>
    </p:spTree>
    <p:extLst>
      <p:ext uri="{BB962C8B-B14F-4D97-AF65-F5344CB8AC3E}">
        <p14:creationId xmlns:p14="http://schemas.microsoft.com/office/powerpoint/2010/main" val="4819541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http://www.ee.ncu.edu.tw/~</a:t>
            </a:r>
            <a:r>
              <a:rPr lang="en-US" dirty="0" smtClean="0">
                <a:hlinkClick r:id="rId2"/>
              </a:rPr>
              <a:t>jfli/memtest/lecture/ch01.pdf</a:t>
            </a:r>
            <a:endParaRPr lang="en-US" dirty="0" smtClean="0"/>
          </a:p>
          <a:p>
            <a:endParaRPr lang="fr-FR" dirty="0"/>
          </a:p>
          <a:p>
            <a:r>
              <a:rPr lang="en-US" dirty="0">
                <a:hlinkClick r:id="rId3"/>
              </a:rPr>
              <a:t>http://</a:t>
            </a:r>
            <a:r>
              <a:rPr lang="en-US" dirty="0" smtClean="0">
                <a:hlinkClick r:id="rId3"/>
              </a:rPr>
              <a:t>courses.ece.ubc.ca/578/notes4.pdf</a:t>
            </a:r>
            <a:endParaRPr lang="en-US" dirty="0" smtClean="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7/6/2018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108</a:t>
            </a:fld>
            <a:endParaRPr lang="en-US" dirty="0"/>
          </a:p>
        </p:txBody>
      </p:sp>
    </p:spTree>
    <p:extLst>
      <p:ext uri="{BB962C8B-B14F-4D97-AF65-F5344CB8AC3E}">
        <p14:creationId xmlns:p14="http://schemas.microsoft.com/office/powerpoint/2010/main" val="26331059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109</a:t>
            </a:fld>
            <a:endParaRPr lang="en-US" dirty="0"/>
          </a:p>
        </p:txBody>
      </p:sp>
      <p:sp>
        <p:nvSpPr>
          <p:cNvPr id="7" name="Content Placeholder 2"/>
          <p:cNvSpPr>
            <a:spLocks noGrp="1"/>
          </p:cNvSpPr>
          <p:nvPr>
            <p:ph idx="1"/>
          </p:nvPr>
        </p:nvSpPr>
        <p:spPr>
          <a:xfrm>
            <a:off x="596043" y="1241384"/>
            <a:ext cx="10515600" cy="4351338"/>
          </a:xfrm>
        </p:spPr>
        <p:txBody>
          <a:bodyPr>
            <a:normAutofit/>
          </a:bodyPr>
          <a:lstStyle/>
          <a:p>
            <a:pPr algn="ctr"/>
            <a:endParaRPr lang="fr-FR" sz="4800" dirty="0" smtClean="0"/>
          </a:p>
          <a:p>
            <a:pPr algn="ctr"/>
            <a:endParaRPr lang="fr-FR" sz="4800" dirty="0"/>
          </a:p>
          <a:p>
            <a:pPr algn="ctr"/>
            <a:r>
              <a:rPr lang="fr-FR" sz="4800" dirty="0" smtClean="0"/>
              <a:t>ATPG – digital blocks</a:t>
            </a:r>
            <a:endParaRPr lang="en-US" sz="4800" dirty="0"/>
          </a:p>
        </p:txBody>
      </p:sp>
    </p:spTree>
    <p:extLst>
      <p:ext uri="{BB962C8B-B14F-4D97-AF65-F5344CB8AC3E}">
        <p14:creationId xmlns:p14="http://schemas.microsoft.com/office/powerpoint/2010/main" val="192028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Benefits</a:t>
            </a:r>
            <a:r>
              <a:rPr lang="fr-FR" dirty="0" smtClean="0"/>
              <a:t> of </a:t>
            </a:r>
            <a:r>
              <a:rPr lang="fr-FR" dirty="0" err="1" smtClean="0"/>
              <a:t>testing</a:t>
            </a:r>
            <a:endParaRPr lang="en-US" dirty="0"/>
          </a:p>
        </p:txBody>
      </p:sp>
      <p:sp>
        <p:nvSpPr>
          <p:cNvPr id="3" name="Content Placeholder 2"/>
          <p:cNvSpPr>
            <a:spLocks noGrp="1"/>
          </p:cNvSpPr>
          <p:nvPr>
            <p:ph idx="1"/>
          </p:nvPr>
        </p:nvSpPr>
        <p:spPr/>
        <p:txBody>
          <a:bodyPr>
            <a:normAutofit lnSpcReduction="10000"/>
          </a:bodyPr>
          <a:lstStyle/>
          <a:p>
            <a:r>
              <a:rPr lang="en-US" dirty="0"/>
              <a:t>Quality and economy are two major benefits of </a:t>
            </a:r>
            <a:r>
              <a:rPr lang="en-US" dirty="0" smtClean="0"/>
              <a:t>testing, these </a:t>
            </a:r>
            <a:r>
              <a:rPr lang="en-US" dirty="0"/>
              <a:t>two attributes are greatly dependent and can not be defined without the other  </a:t>
            </a:r>
            <a:endParaRPr lang="en-US" dirty="0" smtClean="0"/>
          </a:p>
          <a:p>
            <a:endParaRPr lang="en-US" dirty="0" smtClean="0"/>
          </a:p>
          <a:p>
            <a:r>
              <a:rPr lang="en-US" dirty="0" smtClean="0"/>
              <a:t>Quality </a:t>
            </a:r>
            <a:r>
              <a:rPr lang="en-US" dirty="0"/>
              <a:t>means satisfying the user’s needs at a minimum cost  </a:t>
            </a:r>
            <a:endParaRPr lang="en-US" dirty="0" smtClean="0"/>
          </a:p>
          <a:p>
            <a:endParaRPr lang="en-US" dirty="0" smtClean="0"/>
          </a:p>
          <a:p>
            <a:r>
              <a:rPr lang="en-US" dirty="0" err="1" smtClean="0"/>
              <a:t>Needto</a:t>
            </a:r>
            <a:r>
              <a:rPr lang="en-US" dirty="0" smtClean="0"/>
              <a:t> </a:t>
            </a:r>
            <a:r>
              <a:rPr lang="en-US" dirty="0"/>
              <a:t>weed out all bad </a:t>
            </a:r>
            <a:r>
              <a:rPr lang="en-US" dirty="0" smtClean="0"/>
              <a:t>products </a:t>
            </a:r>
            <a:r>
              <a:rPr lang="en-US" dirty="0"/>
              <a:t>before </a:t>
            </a:r>
            <a:r>
              <a:rPr lang="en-US" dirty="0" err="1" smtClean="0"/>
              <a:t>delevery</a:t>
            </a:r>
            <a:r>
              <a:rPr lang="en-US" dirty="0" smtClean="0"/>
              <a:t> to customers </a:t>
            </a:r>
          </a:p>
          <a:p>
            <a:endParaRPr lang="en-US" dirty="0" smtClean="0"/>
          </a:p>
          <a:p>
            <a:r>
              <a:rPr lang="en-US" dirty="0" smtClean="0"/>
              <a:t>Understanding the </a:t>
            </a:r>
            <a:r>
              <a:rPr lang="en-US" dirty="0"/>
              <a:t>principles of manufacturing and test is essential for </a:t>
            </a:r>
            <a:r>
              <a:rPr lang="en-US" dirty="0" smtClean="0"/>
              <a:t>design a quality product</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11</a:t>
            </a:fld>
            <a:endParaRPr lang="en-US" dirty="0"/>
          </a:p>
        </p:txBody>
      </p:sp>
    </p:spTree>
    <p:extLst>
      <p:ext uri="{BB962C8B-B14F-4D97-AF65-F5344CB8AC3E}">
        <p14:creationId xmlns:p14="http://schemas.microsoft.com/office/powerpoint/2010/main" val="37022715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ATPG digital flow </a:t>
            </a:r>
            <a:r>
              <a:rPr lang="fr-FR" dirty="0" err="1" smtClean="0"/>
              <a:t>features</a:t>
            </a:r>
            <a:endParaRPr lang="en-US" dirty="0"/>
          </a:p>
        </p:txBody>
      </p:sp>
      <p:sp>
        <p:nvSpPr>
          <p:cNvPr id="3" name="Content Placeholder 2"/>
          <p:cNvSpPr>
            <a:spLocks noGrp="1"/>
          </p:cNvSpPr>
          <p:nvPr>
            <p:ph idx="1"/>
          </p:nvPr>
        </p:nvSpPr>
        <p:spPr/>
        <p:txBody>
          <a:bodyPr>
            <a:normAutofit/>
          </a:bodyPr>
          <a:lstStyle/>
          <a:p>
            <a:r>
              <a:rPr lang="fr-FR" dirty="0" smtClean="0"/>
              <a:t>For </a:t>
            </a:r>
            <a:r>
              <a:rPr lang="fr-FR" dirty="0" err="1" smtClean="0"/>
              <a:t>each</a:t>
            </a:r>
            <a:r>
              <a:rPr lang="fr-FR" dirty="0" smtClean="0"/>
              <a:t> </a:t>
            </a:r>
            <a:r>
              <a:rPr lang="fr-FR" dirty="0" err="1" smtClean="0"/>
              <a:t>project</a:t>
            </a:r>
            <a:r>
              <a:rPr lang="fr-FR" dirty="0" smtClean="0"/>
              <a:t>, a set of patterns must </a:t>
            </a:r>
            <a:r>
              <a:rPr lang="fr-FR" dirty="0" err="1" smtClean="0"/>
              <a:t>be</a:t>
            </a:r>
            <a:r>
              <a:rPr lang="fr-FR" dirty="0" smtClean="0"/>
              <a:t> </a:t>
            </a:r>
            <a:r>
              <a:rPr lang="fr-FR" dirty="0" err="1" smtClean="0"/>
              <a:t>generated</a:t>
            </a:r>
            <a:r>
              <a:rPr lang="fr-FR" dirty="0" smtClean="0"/>
              <a:t>. </a:t>
            </a:r>
          </a:p>
          <a:p>
            <a:endParaRPr lang="fr-FR" dirty="0"/>
          </a:p>
          <a:p>
            <a:r>
              <a:rPr lang="en-US" dirty="0">
                <a:solidFill>
                  <a:schemeClr val="accent1"/>
                </a:solidFill>
              </a:rPr>
              <a:t>In digital environment a set of </a:t>
            </a:r>
            <a:r>
              <a:rPr lang="en-US" dirty="0" smtClean="0">
                <a:solidFill>
                  <a:schemeClr val="accent1"/>
                </a:solidFill>
              </a:rPr>
              <a:t>scripts stored in templates </a:t>
            </a:r>
            <a:r>
              <a:rPr lang="en-US" dirty="0">
                <a:solidFill>
                  <a:schemeClr val="accent1"/>
                </a:solidFill>
              </a:rPr>
              <a:t>allows to:</a:t>
            </a:r>
          </a:p>
          <a:p>
            <a:pPr marL="914400" lvl="1" indent="-457200">
              <a:buFont typeface="Arial" panose="020B0604020202020204" pitchFamily="34" charset="0"/>
              <a:buChar char="•"/>
            </a:pPr>
            <a:r>
              <a:rPr lang="en-US" sz="2800" dirty="0">
                <a:solidFill>
                  <a:schemeClr val="accent1"/>
                </a:solidFill>
              </a:rPr>
              <a:t>Generate vectors in </a:t>
            </a:r>
            <a:r>
              <a:rPr lang="en-US" sz="2800" dirty="0" smtClean="0">
                <a:solidFill>
                  <a:schemeClr val="accent1"/>
                </a:solidFill>
              </a:rPr>
              <a:t>STIL </a:t>
            </a:r>
            <a:r>
              <a:rPr lang="en-US" sz="2800" dirty="0">
                <a:solidFill>
                  <a:schemeClr val="accent1"/>
                </a:solidFill>
              </a:rPr>
              <a:t>format compatible with </a:t>
            </a:r>
            <a:r>
              <a:rPr lang="en-US" sz="2800" dirty="0" smtClean="0">
                <a:solidFill>
                  <a:schemeClr val="accent1"/>
                </a:solidFill>
              </a:rPr>
              <a:t>tester</a:t>
            </a:r>
          </a:p>
          <a:p>
            <a:pPr marL="914400" lvl="1" indent="-457200">
              <a:buFont typeface="Arial" panose="020B0604020202020204" pitchFamily="34" charset="0"/>
              <a:buChar char="•"/>
            </a:pPr>
            <a:r>
              <a:rPr lang="en-US" sz="2800" dirty="0" smtClean="0">
                <a:solidFill>
                  <a:schemeClr val="accent1"/>
                </a:solidFill>
              </a:rPr>
              <a:t>Generate </a:t>
            </a:r>
            <a:r>
              <a:rPr lang="en-US" sz="2800" dirty="0" err="1">
                <a:solidFill>
                  <a:schemeClr val="accent1"/>
                </a:solidFill>
              </a:rPr>
              <a:t>testbench</a:t>
            </a:r>
            <a:r>
              <a:rPr lang="en-US" sz="2800" dirty="0">
                <a:solidFill>
                  <a:schemeClr val="accent1"/>
                </a:solidFill>
              </a:rPr>
              <a:t> and vectors in Verilog format </a:t>
            </a:r>
            <a:endParaRPr lang="en-US" sz="2800" dirty="0" smtClean="0">
              <a:solidFill>
                <a:schemeClr val="accent1"/>
              </a:solidFill>
            </a:endParaRPr>
          </a:p>
          <a:p>
            <a:pPr marL="914400" lvl="1" indent="-457200">
              <a:buFont typeface="Arial" panose="020B0604020202020204" pitchFamily="34" charset="0"/>
              <a:buChar char="•"/>
            </a:pPr>
            <a:r>
              <a:rPr lang="en-US" sz="2800" dirty="0" smtClean="0">
                <a:solidFill>
                  <a:schemeClr val="accent1"/>
                </a:solidFill>
              </a:rPr>
              <a:t>Simulate </a:t>
            </a:r>
            <a:r>
              <a:rPr lang="en-US" sz="2800" dirty="0">
                <a:solidFill>
                  <a:schemeClr val="accent1"/>
                </a:solidFill>
              </a:rPr>
              <a:t>Verilog vectors with timings back </a:t>
            </a:r>
            <a:r>
              <a:rPr lang="en-US" sz="2800" dirty="0" smtClean="0">
                <a:solidFill>
                  <a:schemeClr val="accent1"/>
                </a:solidFill>
              </a:rPr>
              <a:t>annotation</a:t>
            </a:r>
          </a:p>
          <a:p>
            <a:pPr marL="914400" lvl="1" indent="-457200">
              <a:buFont typeface="Arial" panose="020B0604020202020204" pitchFamily="34" charset="0"/>
              <a:buChar char="•"/>
            </a:pPr>
            <a:r>
              <a:rPr lang="en-US" sz="2800" dirty="0" smtClean="0">
                <a:solidFill>
                  <a:schemeClr val="accent1"/>
                </a:solidFill>
              </a:rPr>
              <a:t>Provide </a:t>
            </a:r>
            <a:r>
              <a:rPr lang="en-US" sz="2800" dirty="0">
                <a:solidFill>
                  <a:schemeClr val="accent1"/>
                </a:solidFill>
              </a:rPr>
              <a:t>cadence cells with auto-check embedded vectors for top cell </a:t>
            </a:r>
            <a:r>
              <a:rPr lang="en-US" sz="2800" dirty="0" smtClean="0">
                <a:solidFill>
                  <a:schemeClr val="accent1"/>
                </a:solidFill>
              </a:rPr>
              <a:t>simulation</a:t>
            </a:r>
          </a:p>
          <a:p>
            <a:pPr marL="914400" lvl="1" indent="-457200">
              <a:buFont typeface="Arial" panose="020B0604020202020204" pitchFamily="34" charset="0"/>
              <a:buChar char="•"/>
            </a:pPr>
            <a:r>
              <a:rPr lang="en-US" sz="2800" dirty="0" smtClean="0">
                <a:solidFill>
                  <a:schemeClr val="accent1"/>
                </a:solidFill>
              </a:rPr>
              <a:t>Estimate </a:t>
            </a:r>
            <a:r>
              <a:rPr lang="en-US" sz="2800" dirty="0">
                <a:solidFill>
                  <a:schemeClr val="accent1"/>
                </a:solidFill>
              </a:rPr>
              <a:t>realistic stuck-at fault test coverage</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110</a:t>
            </a:fld>
            <a:endParaRPr lang="en-US" dirty="0"/>
          </a:p>
        </p:txBody>
      </p:sp>
    </p:spTree>
    <p:extLst>
      <p:ext uri="{BB962C8B-B14F-4D97-AF65-F5344CB8AC3E}">
        <p14:creationId xmlns:p14="http://schemas.microsoft.com/office/powerpoint/2010/main" val="9926166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Directory structures &amp; files </a:t>
            </a:r>
            <a:r>
              <a:rPr lang="fr-FR" dirty="0" err="1" smtClean="0"/>
              <a:t>templates</a:t>
            </a:r>
            <a:endParaRPr lang="en-US" dirty="0"/>
          </a:p>
        </p:txBody>
      </p:sp>
      <p:sp>
        <p:nvSpPr>
          <p:cNvPr id="3" name="Content Placeholder 2"/>
          <p:cNvSpPr>
            <a:spLocks noGrp="1"/>
          </p:cNvSpPr>
          <p:nvPr>
            <p:ph idx="1"/>
          </p:nvPr>
        </p:nvSpPr>
        <p:spPr/>
        <p:txBody>
          <a:bodyPr>
            <a:normAutofit/>
          </a:bodyPr>
          <a:lstStyle/>
          <a:p>
            <a:r>
              <a:rPr lang="en-US" dirty="0"/>
              <a:t>Several files </a:t>
            </a:r>
            <a:r>
              <a:rPr lang="en-US" dirty="0" smtClean="0"/>
              <a:t>(do file, lib files, </a:t>
            </a:r>
            <a:r>
              <a:rPr lang="en-US" dirty="0" err="1" smtClean="0"/>
              <a:t>contraints</a:t>
            </a:r>
            <a:r>
              <a:rPr lang="en-US" dirty="0" smtClean="0"/>
              <a:t> </a:t>
            </a:r>
            <a:r>
              <a:rPr lang="en-US" dirty="0" err="1" smtClean="0"/>
              <a:t>sdf</a:t>
            </a:r>
            <a:r>
              <a:rPr lang="en-US" dirty="0" smtClean="0"/>
              <a:t>, parameters) are </a:t>
            </a:r>
            <a:r>
              <a:rPr lang="en-US" dirty="0"/>
              <a:t>needed to perform pattern generation and for </a:t>
            </a:r>
            <a:r>
              <a:rPr lang="en-US" dirty="0" err="1" smtClean="0"/>
              <a:t>testbenchs</a:t>
            </a:r>
            <a:r>
              <a:rPr lang="en-US" dirty="0" smtClean="0"/>
              <a:t> simulations</a:t>
            </a:r>
          </a:p>
          <a:p>
            <a:endParaRPr lang="en-US" b="1" dirty="0" smtClean="0">
              <a:solidFill>
                <a:schemeClr val="accent1"/>
              </a:solidFill>
            </a:endParaRPr>
          </a:p>
          <a:p>
            <a:r>
              <a:rPr lang="en-US" b="1" dirty="0" err="1" smtClean="0">
                <a:solidFill>
                  <a:schemeClr val="accent1"/>
                </a:solidFill>
              </a:rPr>
              <a:t>mkblock.csh</a:t>
            </a:r>
            <a:r>
              <a:rPr lang="en-US" dirty="0" smtClean="0">
                <a:solidFill>
                  <a:schemeClr val="accent1"/>
                </a:solidFill>
              </a:rPr>
              <a:t> </a:t>
            </a:r>
            <a:r>
              <a:rPr lang="en-US" dirty="0"/>
              <a:t>script creates a dedicated directory under </a:t>
            </a:r>
            <a:r>
              <a:rPr lang="en-US" b="1" dirty="0"/>
              <a:t>DIG_BLOCKS/&lt;</a:t>
            </a:r>
            <a:r>
              <a:rPr lang="en-US" b="1" dirty="0" err="1"/>
              <a:t>digital_block</a:t>
            </a:r>
            <a:r>
              <a:rPr lang="en-US" b="1" dirty="0"/>
              <a:t> name&gt;/</a:t>
            </a:r>
            <a:r>
              <a:rPr lang="en-US" b="1" dirty="0" err="1" smtClean="0"/>
              <a:t>tool_data</a:t>
            </a:r>
            <a:r>
              <a:rPr lang="en-US" b="1" dirty="0" smtClean="0"/>
              <a:t>/</a:t>
            </a:r>
            <a:r>
              <a:rPr lang="en-US" b="1" dirty="0" err="1" smtClean="0"/>
              <a:t>tessent</a:t>
            </a:r>
            <a:endParaRPr lang="en-US" b="1" dirty="0" smtClean="0"/>
          </a:p>
          <a:p>
            <a:endParaRPr lang="fr-FR" b="1" dirty="0" smtClean="0">
              <a:solidFill>
                <a:schemeClr val="tx2"/>
              </a:solidFill>
            </a:endParaRPr>
          </a:p>
          <a:p>
            <a:r>
              <a:rPr lang="fr-FR" dirty="0" err="1" smtClean="0"/>
              <a:t>Symbolink</a:t>
            </a:r>
            <a:r>
              <a:rPr lang="fr-FR" dirty="0" smtClean="0"/>
              <a:t> :</a:t>
            </a:r>
            <a:endParaRPr lang="fr-FR" dirty="0"/>
          </a:p>
          <a:p>
            <a:endParaRPr lang="fr-FR" b="1" dirty="0">
              <a:solidFill>
                <a:schemeClr val="tx2"/>
              </a:solidFill>
            </a:endParaRP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111</a:t>
            </a:fld>
            <a:endParaRPr lang="en-US" dirty="0"/>
          </a:p>
        </p:txBody>
      </p:sp>
    </p:spTree>
    <p:extLst>
      <p:ext uri="{BB962C8B-B14F-4D97-AF65-F5344CB8AC3E}">
        <p14:creationId xmlns:p14="http://schemas.microsoft.com/office/powerpoint/2010/main" val="8992810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Directory </a:t>
            </a:r>
            <a:r>
              <a:rPr lang="fr-FR" dirty="0" err="1" smtClean="0"/>
              <a:t>template</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112</a:t>
            </a:fld>
            <a:endParaRPr lang="en-US" dirty="0"/>
          </a:p>
        </p:txBody>
      </p:sp>
      <p:sp>
        <p:nvSpPr>
          <p:cNvPr id="6" name="Content Placeholder 2"/>
          <p:cNvSpPr>
            <a:spLocks noGrp="1"/>
          </p:cNvSpPr>
          <p:nvPr>
            <p:ph idx="1"/>
          </p:nvPr>
        </p:nvSpPr>
        <p:spPr>
          <a:xfrm>
            <a:off x="473725" y="923120"/>
            <a:ext cx="11303305" cy="5437762"/>
          </a:xfrm>
        </p:spPr>
        <p:txBody>
          <a:bodyPr>
            <a:normAutofit/>
          </a:bodyPr>
          <a:lstStyle/>
          <a:p>
            <a:endParaRPr lang="en-US" sz="800" dirty="0" smtClean="0">
              <a:solidFill>
                <a:srgbClr val="3333FF"/>
              </a:solidFill>
            </a:endParaRPr>
          </a:p>
          <a:p>
            <a:pPr marL="400050" lvl="1" indent="0">
              <a:buNone/>
            </a:pPr>
            <a:r>
              <a:rPr lang="fr-FR" sz="1500" b="1" dirty="0" smtClean="0"/>
              <a:t>/</a:t>
            </a:r>
            <a:r>
              <a:rPr lang="fr-FR" sz="1500" b="1" dirty="0" err="1" smtClean="0"/>
              <a:t>tessent</a:t>
            </a:r>
            <a:endParaRPr lang="fr-FR" sz="1500" b="1" dirty="0"/>
          </a:p>
          <a:p>
            <a:pPr marL="400050" lvl="1" indent="174625">
              <a:buNone/>
            </a:pPr>
            <a:r>
              <a:rPr lang="en-US" sz="1400" dirty="0" smtClean="0">
                <a:solidFill>
                  <a:schemeClr val="accent1"/>
                </a:solidFill>
              </a:rPr>
              <a:t>tessent_patt_saf.do</a:t>
            </a:r>
            <a:r>
              <a:rPr lang="en-US" sz="1400" dirty="0" smtClean="0">
                <a:solidFill>
                  <a:schemeClr val="accent1"/>
                </a:solidFill>
              </a:rPr>
              <a:t>	     :    tessent dofile to generate </a:t>
            </a:r>
            <a:r>
              <a:rPr lang="en-US" sz="1400" dirty="0" smtClean="0">
                <a:solidFill>
                  <a:schemeClr val="accent1"/>
                </a:solidFill>
              </a:rPr>
              <a:t>stuck at fault vectors</a:t>
            </a:r>
            <a:endParaRPr lang="en-US" sz="1600" b="1" dirty="0" smtClean="0">
              <a:solidFill>
                <a:schemeClr val="accent1"/>
              </a:solidFill>
            </a:endParaRPr>
          </a:p>
          <a:p>
            <a:pPr marL="800100" lvl="2" indent="-225425">
              <a:tabLst>
                <a:tab pos="2743200" algn="l"/>
                <a:tab pos="3143250" algn="l"/>
              </a:tabLst>
            </a:pPr>
            <a:r>
              <a:rPr lang="en-US" sz="1400" dirty="0" smtClean="0">
                <a:solidFill>
                  <a:schemeClr val="accent1"/>
                </a:solidFill>
              </a:rPr>
              <a:t>tessent_patt_sbf.do</a:t>
            </a:r>
            <a:r>
              <a:rPr lang="en-US" sz="1400" dirty="0">
                <a:solidFill>
                  <a:schemeClr val="accent1"/>
                </a:solidFill>
              </a:rPr>
              <a:t>	     :    </a:t>
            </a:r>
            <a:r>
              <a:rPr lang="en-US" sz="1400" dirty="0" err="1">
                <a:solidFill>
                  <a:schemeClr val="accent1"/>
                </a:solidFill>
              </a:rPr>
              <a:t>tessent</a:t>
            </a:r>
            <a:r>
              <a:rPr lang="en-US" sz="1400" dirty="0">
                <a:solidFill>
                  <a:schemeClr val="accent1"/>
                </a:solidFill>
              </a:rPr>
              <a:t> </a:t>
            </a:r>
            <a:r>
              <a:rPr lang="en-US" sz="1400" dirty="0" err="1">
                <a:solidFill>
                  <a:schemeClr val="accent1"/>
                </a:solidFill>
              </a:rPr>
              <a:t>dofile</a:t>
            </a:r>
            <a:r>
              <a:rPr lang="en-US" sz="1400" dirty="0">
                <a:solidFill>
                  <a:schemeClr val="accent1"/>
                </a:solidFill>
              </a:rPr>
              <a:t> to generate </a:t>
            </a:r>
            <a:r>
              <a:rPr lang="en-US" sz="1400" dirty="0" smtClean="0">
                <a:solidFill>
                  <a:schemeClr val="accent1"/>
                </a:solidFill>
              </a:rPr>
              <a:t>static bridge fault vectors</a:t>
            </a:r>
            <a:endParaRPr lang="en-US" sz="1600" b="1" dirty="0">
              <a:solidFill>
                <a:schemeClr val="accent1"/>
              </a:solidFill>
            </a:endParaRPr>
          </a:p>
          <a:p>
            <a:pPr marL="800100" lvl="2" indent="-225425">
              <a:tabLst>
                <a:tab pos="2743200" algn="l"/>
                <a:tab pos="3143250" algn="l"/>
              </a:tabLst>
            </a:pPr>
            <a:r>
              <a:rPr lang="en-US" sz="1400" dirty="0" smtClean="0">
                <a:solidFill>
                  <a:schemeClr val="accent1"/>
                </a:solidFill>
              </a:rPr>
              <a:t>tessent_patt_tft.do</a:t>
            </a:r>
            <a:r>
              <a:rPr lang="en-US" sz="1400" dirty="0">
                <a:solidFill>
                  <a:schemeClr val="accent1"/>
                </a:solidFill>
              </a:rPr>
              <a:t>	     :    </a:t>
            </a:r>
            <a:r>
              <a:rPr lang="en-US" sz="1400" dirty="0" err="1">
                <a:solidFill>
                  <a:schemeClr val="accent1"/>
                </a:solidFill>
              </a:rPr>
              <a:t>tessent</a:t>
            </a:r>
            <a:r>
              <a:rPr lang="en-US" sz="1400" dirty="0">
                <a:solidFill>
                  <a:schemeClr val="accent1"/>
                </a:solidFill>
              </a:rPr>
              <a:t> </a:t>
            </a:r>
            <a:r>
              <a:rPr lang="en-US" sz="1400" dirty="0" err="1">
                <a:solidFill>
                  <a:schemeClr val="accent1"/>
                </a:solidFill>
              </a:rPr>
              <a:t>dofile</a:t>
            </a:r>
            <a:r>
              <a:rPr lang="en-US" sz="1400" dirty="0">
                <a:solidFill>
                  <a:schemeClr val="accent1"/>
                </a:solidFill>
              </a:rPr>
              <a:t> to generate </a:t>
            </a:r>
            <a:r>
              <a:rPr lang="en-US" sz="1400" dirty="0" smtClean="0">
                <a:solidFill>
                  <a:schemeClr val="accent1"/>
                </a:solidFill>
              </a:rPr>
              <a:t>transient fault  vectors</a:t>
            </a:r>
            <a:endParaRPr lang="en-US" sz="1600" b="1" dirty="0">
              <a:solidFill>
                <a:schemeClr val="accent1"/>
              </a:solidFill>
            </a:endParaRPr>
          </a:p>
          <a:p>
            <a:pPr marL="800100" lvl="2" indent="-225425">
              <a:tabLst>
                <a:tab pos="2743200" algn="l"/>
                <a:tab pos="3143250" algn="l"/>
              </a:tabLst>
            </a:pPr>
            <a:r>
              <a:rPr lang="en-US" sz="1400" dirty="0" smtClean="0">
                <a:solidFill>
                  <a:schemeClr val="accent1"/>
                </a:solidFill>
              </a:rPr>
              <a:t>tessent_patt_iddq.do</a:t>
            </a:r>
            <a:r>
              <a:rPr lang="en-US" sz="1400" dirty="0">
                <a:solidFill>
                  <a:schemeClr val="accent1"/>
                </a:solidFill>
              </a:rPr>
              <a:t>	     :    </a:t>
            </a:r>
            <a:r>
              <a:rPr lang="en-US" sz="1400" dirty="0" err="1">
                <a:solidFill>
                  <a:schemeClr val="accent1"/>
                </a:solidFill>
              </a:rPr>
              <a:t>tessent</a:t>
            </a:r>
            <a:r>
              <a:rPr lang="en-US" sz="1400" dirty="0">
                <a:solidFill>
                  <a:schemeClr val="accent1"/>
                </a:solidFill>
              </a:rPr>
              <a:t> </a:t>
            </a:r>
            <a:r>
              <a:rPr lang="en-US" sz="1400" dirty="0" err="1">
                <a:solidFill>
                  <a:schemeClr val="accent1"/>
                </a:solidFill>
              </a:rPr>
              <a:t>dofile</a:t>
            </a:r>
            <a:r>
              <a:rPr lang="en-US" sz="1400" dirty="0">
                <a:solidFill>
                  <a:schemeClr val="accent1"/>
                </a:solidFill>
              </a:rPr>
              <a:t> to generate </a:t>
            </a:r>
            <a:r>
              <a:rPr lang="en-US" sz="1400" dirty="0" smtClean="0">
                <a:solidFill>
                  <a:schemeClr val="accent1"/>
                </a:solidFill>
              </a:rPr>
              <a:t>IDDQ vectors</a:t>
            </a:r>
            <a:endParaRPr lang="en-US" sz="1600" b="1" dirty="0">
              <a:solidFill>
                <a:schemeClr val="accent1"/>
              </a:solidFill>
            </a:endParaRPr>
          </a:p>
          <a:p>
            <a:pPr marL="800100" lvl="2" indent="-225425">
              <a:buNone/>
              <a:tabLst>
                <a:tab pos="2743200" algn="l"/>
                <a:tab pos="3143250" algn="l"/>
              </a:tabLst>
            </a:pPr>
            <a:r>
              <a:rPr lang="en-US" sz="1400" dirty="0" smtClean="0">
                <a:solidFill>
                  <a:schemeClr val="accent1"/>
                </a:solidFill>
              </a:rPr>
              <a:t>tessent_cov.do</a:t>
            </a:r>
            <a:r>
              <a:rPr lang="en-US" sz="1400" dirty="0" smtClean="0">
                <a:solidFill>
                  <a:schemeClr val="accent1"/>
                </a:solidFill>
              </a:rPr>
              <a:t>	     :    tessent dofile to estimate coverage </a:t>
            </a:r>
          </a:p>
          <a:p>
            <a:pPr marL="800100" lvl="2" indent="-225425">
              <a:buNone/>
              <a:tabLst>
                <a:tab pos="2743200" algn="l"/>
                <a:tab pos="3143250" algn="l"/>
              </a:tabLst>
            </a:pPr>
            <a:r>
              <a:rPr lang="en-US" sz="1400" dirty="0" smtClean="0">
                <a:solidFill>
                  <a:schemeClr val="accent1"/>
                </a:solidFill>
              </a:rPr>
              <a:t>tessent_testproc.do</a:t>
            </a:r>
            <a:r>
              <a:rPr lang="en-US" sz="1400" dirty="0">
                <a:solidFill>
                  <a:schemeClr val="accent1"/>
                </a:solidFill>
              </a:rPr>
              <a:t>	</a:t>
            </a:r>
            <a:r>
              <a:rPr lang="en-US" sz="1400" dirty="0" smtClean="0">
                <a:solidFill>
                  <a:schemeClr val="accent1"/>
                </a:solidFill>
              </a:rPr>
              <a:t>     :    tessent procedures </a:t>
            </a:r>
            <a:r>
              <a:rPr lang="en-US" sz="1400" dirty="0">
                <a:solidFill>
                  <a:schemeClr val="accent1"/>
                </a:solidFill>
              </a:rPr>
              <a:t>file used by </a:t>
            </a:r>
            <a:r>
              <a:rPr lang="en-US" sz="1400" dirty="0" err="1" smtClean="0">
                <a:solidFill>
                  <a:schemeClr val="accent1"/>
                </a:solidFill>
              </a:rPr>
              <a:t>dofiles</a:t>
            </a:r>
            <a:endParaRPr lang="en-US" sz="1400" dirty="0" smtClean="0">
              <a:solidFill>
                <a:schemeClr val="accent1"/>
              </a:solidFill>
            </a:endParaRPr>
          </a:p>
          <a:p>
            <a:pPr marL="800100" lvl="2" indent="-225425">
              <a:buNone/>
              <a:tabLst>
                <a:tab pos="2743200" algn="l"/>
                <a:tab pos="3143250" algn="l"/>
              </a:tabLst>
            </a:pPr>
            <a:r>
              <a:rPr lang="en-US" sz="1400" dirty="0" err="1" smtClean="0">
                <a:solidFill>
                  <a:schemeClr val="accent1"/>
                </a:solidFill>
              </a:rPr>
              <a:t>param_file</a:t>
            </a:r>
            <a:r>
              <a:rPr lang="en-US" sz="1400" dirty="0" smtClean="0">
                <a:solidFill>
                  <a:schemeClr val="accent1"/>
                </a:solidFill>
              </a:rPr>
              <a:t>	     :    tessent options for .stil format</a:t>
            </a:r>
            <a:endParaRPr lang="en-US" sz="1400" dirty="0">
              <a:solidFill>
                <a:schemeClr val="accent1"/>
              </a:solidFill>
            </a:endParaRPr>
          </a:p>
          <a:p>
            <a:pPr marL="800100" lvl="2" indent="-225425">
              <a:buNone/>
              <a:tabLst>
                <a:tab pos="2743200" algn="l"/>
                <a:tab pos="3143250" algn="l"/>
              </a:tabLst>
            </a:pPr>
            <a:r>
              <a:rPr lang="en-US" sz="1400" dirty="0" smtClean="0">
                <a:solidFill>
                  <a:schemeClr val="accent1"/>
                </a:solidFill>
              </a:rPr>
              <a:t>run_patt.sh	     :    tessent command for pattern generation</a:t>
            </a:r>
          </a:p>
          <a:p>
            <a:pPr marL="800100" lvl="2" indent="-225425">
              <a:buNone/>
              <a:tabLst>
                <a:tab pos="2743200" algn="l"/>
                <a:tab pos="3143250" algn="l"/>
              </a:tabLst>
            </a:pPr>
            <a:r>
              <a:rPr lang="en-US" sz="1400" dirty="0" smtClean="0">
                <a:solidFill>
                  <a:schemeClr val="accent1"/>
                </a:solidFill>
              </a:rPr>
              <a:t>run_cov.sh	     :    tessent </a:t>
            </a:r>
            <a:r>
              <a:rPr lang="en-US" sz="1400" dirty="0">
                <a:solidFill>
                  <a:schemeClr val="accent1"/>
                </a:solidFill>
              </a:rPr>
              <a:t>command </a:t>
            </a:r>
            <a:r>
              <a:rPr lang="en-US" sz="1400" dirty="0" smtClean="0">
                <a:solidFill>
                  <a:schemeClr val="accent1"/>
                </a:solidFill>
              </a:rPr>
              <a:t>for coverage estimation</a:t>
            </a:r>
          </a:p>
          <a:p>
            <a:pPr marL="800100" lvl="2" indent="-225425">
              <a:buNone/>
              <a:tabLst>
                <a:tab pos="2743200" algn="l"/>
                <a:tab pos="3143250" algn="l"/>
              </a:tabLst>
            </a:pPr>
            <a:r>
              <a:rPr lang="en-US" sz="1400" dirty="0" err="1" smtClean="0">
                <a:solidFill>
                  <a:srgbClr val="FF0000"/>
                </a:solidFill>
              </a:rPr>
              <a:t>atpg_wrapper.v</a:t>
            </a:r>
            <a:r>
              <a:rPr lang="en-US" sz="1400" dirty="0" smtClean="0">
                <a:solidFill>
                  <a:schemeClr val="accent1"/>
                </a:solidFill>
              </a:rPr>
              <a:t>	     :    wrapper around digital block= netlist for vectors  generation</a:t>
            </a:r>
          </a:p>
          <a:p>
            <a:pPr marL="800100" lvl="2" indent="-225425">
              <a:buNone/>
              <a:tabLst>
                <a:tab pos="2743200" algn="l"/>
                <a:tab pos="3143250" algn="l"/>
              </a:tabLst>
            </a:pPr>
            <a:r>
              <a:rPr lang="en-US" sz="1400" dirty="0" smtClean="0">
                <a:solidFill>
                  <a:schemeClr val="accent1"/>
                </a:solidFill>
              </a:rPr>
              <a:t>generate_patterns.sh	     :    script to generate patterns and create files for top cell simulation</a:t>
            </a:r>
          </a:p>
          <a:p>
            <a:pPr marL="800100" lvl="2" indent="-225425">
              <a:buNone/>
              <a:tabLst>
                <a:tab pos="2743200" algn="l"/>
                <a:tab pos="3143250" algn="l"/>
              </a:tabLst>
            </a:pPr>
            <a:r>
              <a:rPr lang="en-US" sz="1400" dirty="0" smtClean="0">
                <a:solidFill>
                  <a:schemeClr val="accent1"/>
                </a:solidFill>
              </a:rPr>
              <a:t>simulate_patterns.sh</a:t>
            </a:r>
            <a:r>
              <a:rPr lang="en-US" sz="1400" dirty="0">
                <a:solidFill>
                  <a:schemeClr val="accent1"/>
                </a:solidFill>
              </a:rPr>
              <a:t>	</a:t>
            </a:r>
            <a:r>
              <a:rPr lang="en-US" sz="1400" dirty="0" smtClean="0">
                <a:solidFill>
                  <a:schemeClr val="accent1"/>
                </a:solidFill>
              </a:rPr>
              <a:t>     :    script simulating all </a:t>
            </a:r>
            <a:r>
              <a:rPr lang="en-US" sz="1400" dirty="0">
                <a:solidFill>
                  <a:schemeClr val="accent1"/>
                </a:solidFill>
              </a:rPr>
              <a:t>generated </a:t>
            </a:r>
            <a:r>
              <a:rPr lang="en-US" sz="1400" dirty="0" smtClean="0">
                <a:solidFill>
                  <a:schemeClr val="accent1"/>
                </a:solidFill>
              </a:rPr>
              <a:t>patterns in worst &amp; best conditions</a:t>
            </a:r>
          </a:p>
          <a:p>
            <a:pPr marL="800100" lvl="2" indent="-225425">
              <a:buNone/>
              <a:tabLst>
                <a:tab pos="2743200" algn="l"/>
                <a:tab pos="3143250" algn="l"/>
              </a:tabLst>
            </a:pPr>
            <a:r>
              <a:rPr lang="en-US" sz="1400" b="1" dirty="0" smtClean="0">
                <a:solidFill>
                  <a:schemeClr val="accent1"/>
                </a:solidFill>
              </a:rPr>
              <a:t>/vectors</a:t>
            </a:r>
            <a:r>
              <a:rPr lang="en-US" sz="1400" b="1" dirty="0"/>
              <a:t>	</a:t>
            </a:r>
            <a:r>
              <a:rPr lang="en-US" sz="1400" b="1" dirty="0" smtClean="0"/>
              <a:t>     :    </a:t>
            </a:r>
            <a:r>
              <a:rPr lang="en-US" sz="1400" b="1" dirty="0" smtClean="0">
                <a:solidFill>
                  <a:schemeClr val="accent1"/>
                </a:solidFill>
              </a:rPr>
              <a:t>directory to store vectors and re-simulate them</a:t>
            </a:r>
          </a:p>
          <a:p>
            <a:pPr marL="1257300" lvl="3" indent="-517525">
              <a:buNone/>
              <a:tabLst>
                <a:tab pos="739775" algn="l"/>
                <a:tab pos="2743200" algn="l"/>
                <a:tab pos="3143250" algn="l"/>
              </a:tabLst>
            </a:pPr>
            <a:r>
              <a:rPr lang="en-US" sz="1400" dirty="0" smtClean="0">
                <a:solidFill>
                  <a:srgbClr val="FF0000"/>
                </a:solidFill>
              </a:rPr>
              <a:t>scan_map.txt</a:t>
            </a:r>
            <a:r>
              <a:rPr lang="en-US" sz="1400" dirty="0" smtClean="0">
                <a:solidFill>
                  <a:schemeClr val="accent1"/>
                </a:solidFill>
              </a:rPr>
              <a:t>	     :    text file template for scan pins mapping</a:t>
            </a:r>
          </a:p>
          <a:p>
            <a:pPr marL="1257300" lvl="3" indent="-517525">
              <a:buNone/>
              <a:tabLst>
                <a:tab pos="2743200" algn="l"/>
                <a:tab pos="3143250" algn="l"/>
              </a:tabLst>
            </a:pPr>
            <a:r>
              <a:rPr lang="en-US" sz="1400" dirty="0" smtClean="0">
                <a:solidFill>
                  <a:srgbClr val="FF0000"/>
                </a:solidFill>
              </a:rPr>
              <a:t>header.txt</a:t>
            </a:r>
            <a:r>
              <a:rPr lang="en-US" sz="1400" dirty="0" smtClean="0">
                <a:solidFill>
                  <a:schemeClr val="accent1"/>
                </a:solidFill>
              </a:rPr>
              <a:t>	     :    text file template for .stil</a:t>
            </a:r>
            <a:r>
              <a:rPr lang="en-US" sz="1400" dirty="0">
                <a:solidFill>
                  <a:schemeClr val="accent1"/>
                </a:solidFill>
              </a:rPr>
              <a:t> header compatible </a:t>
            </a:r>
            <a:r>
              <a:rPr lang="en-US" sz="1400" dirty="0" smtClean="0">
                <a:solidFill>
                  <a:schemeClr val="accent1"/>
                </a:solidFill>
              </a:rPr>
              <a:t>with eagle tester </a:t>
            </a:r>
            <a:endParaRPr lang="en-US" sz="1200" dirty="0" smtClean="0">
              <a:solidFill>
                <a:schemeClr val="accent1"/>
              </a:solidFill>
            </a:endParaRPr>
          </a:p>
          <a:p>
            <a:pPr marL="800100" lvl="2" indent="-225425">
              <a:buNone/>
              <a:tabLst>
                <a:tab pos="2743200" algn="l"/>
                <a:tab pos="3143250" algn="l"/>
              </a:tabLst>
            </a:pPr>
            <a:r>
              <a:rPr lang="en-US" sz="1400" b="1" dirty="0" smtClean="0">
                <a:solidFill>
                  <a:schemeClr val="accent1"/>
                </a:solidFill>
              </a:rPr>
              <a:t>/reports</a:t>
            </a:r>
            <a:r>
              <a:rPr lang="en-US" sz="1400" b="1" dirty="0" smtClean="0">
                <a:solidFill>
                  <a:schemeClr val="accent1"/>
                </a:solidFill>
              </a:rPr>
              <a:t>	     :    directory containing </a:t>
            </a:r>
            <a:r>
              <a:rPr lang="en-US" sz="1400" b="1" dirty="0" err="1" smtClean="0">
                <a:solidFill>
                  <a:schemeClr val="accent1"/>
                </a:solidFill>
              </a:rPr>
              <a:t>tessent</a:t>
            </a:r>
            <a:r>
              <a:rPr lang="en-US" sz="1400" b="1" dirty="0" smtClean="0">
                <a:solidFill>
                  <a:schemeClr val="accent1"/>
                </a:solidFill>
              </a:rPr>
              <a:t> </a:t>
            </a:r>
            <a:r>
              <a:rPr lang="en-US" sz="1400" b="1" dirty="0" smtClean="0">
                <a:solidFill>
                  <a:schemeClr val="accent1"/>
                </a:solidFill>
              </a:rPr>
              <a:t>reports</a:t>
            </a:r>
          </a:p>
          <a:p>
            <a:pPr marL="800100" lvl="2" indent="-225425">
              <a:buNone/>
              <a:tabLst>
                <a:tab pos="2743200" algn="l"/>
                <a:tab pos="3143250" algn="l"/>
              </a:tabLst>
            </a:pPr>
            <a:r>
              <a:rPr lang="en-US" sz="1400" b="1" dirty="0" smtClean="0">
                <a:solidFill>
                  <a:schemeClr val="accent1"/>
                </a:solidFill>
              </a:rPr>
              <a:t>/</a:t>
            </a:r>
            <a:r>
              <a:rPr lang="en-US" sz="1400" b="1" dirty="0" err="1" smtClean="0">
                <a:solidFill>
                  <a:schemeClr val="accent1"/>
                </a:solidFill>
              </a:rPr>
              <a:t>top_cell_sim</a:t>
            </a:r>
            <a:r>
              <a:rPr lang="en-US" sz="1400" b="1" dirty="0" smtClean="0">
                <a:solidFill>
                  <a:schemeClr val="accent1"/>
                </a:solidFill>
              </a:rPr>
              <a:t>	     :    directory to store deliverables for top cell simulation</a:t>
            </a:r>
          </a:p>
          <a:p>
            <a:pPr marL="800100" lvl="2" indent="0">
              <a:buNone/>
            </a:pPr>
            <a:endParaRPr lang="fr-FR" sz="1100" b="1" dirty="0"/>
          </a:p>
          <a:p>
            <a:pPr marL="0" indent="0">
              <a:buNone/>
            </a:pPr>
            <a:r>
              <a:rPr lang="en-US" sz="2000" dirty="0" smtClean="0"/>
              <a:t>		</a:t>
            </a:r>
          </a:p>
          <a:p>
            <a:pPr marL="0" indent="0">
              <a:buNone/>
            </a:pPr>
            <a:endParaRPr lang="fr-FR" sz="2000" dirty="0"/>
          </a:p>
          <a:p>
            <a:endParaRPr lang="fr-FR" sz="2000" dirty="0"/>
          </a:p>
          <a:p>
            <a:endParaRPr lang="en-US" dirty="0"/>
          </a:p>
        </p:txBody>
      </p:sp>
      <p:sp>
        <p:nvSpPr>
          <p:cNvPr id="14" name="Freeform 13"/>
          <p:cNvSpPr/>
          <p:nvPr/>
        </p:nvSpPr>
        <p:spPr>
          <a:xfrm>
            <a:off x="7458075" y="1819275"/>
            <a:ext cx="1293553" cy="1428750"/>
          </a:xfrm>
          <a:custGeom>
            <a:avLst/>
            <a:gdLst>
              <a:gd name="connsiteX0" fmla="*/ 438150 w 1293553"/>
              <a:gd name="connsiteY0" fmla="*/ 0 h 1428750"/>
              <a:gd name="connsiteX1" fmla="*/ 1285875 w 1293553"/>
              <a:gd name="connsiteY1" fmla="*/ 723900 h 1428750"/>
              <a:gd name="connsiteX2" fmla="*/ 0 w 1293553"/>
              <a:gd name="connsiteY2" fmla="*/ 1428750 h 1428750"/>
            </a:gdLst>
            <a:ahLst/>
            <a:cxnLst>
              <a:cxn ang="0">
                <a:pos x="connsiteX0" y="connsiteY0"/>
              </a:cxn>
              <a:cxn ang="0">
                <a:pos x="connsiteX1" y="connsiteY1"/>
              </a:cxn>
              <a:cxn ang="0">
                <a:pos x="connsiteX2" y="connsiteY2"/>
              </a:cxn>
            </a:cxnLst>
            <a:rect l="l" t="t" r="r" b="b"/>
            <a:pathLst>
              <a:path w="1293553" h="1428750">
                <a:moveTo>
                  <a:pt x="438150" y="0"/>
                </a:moveTo>
                <a:cubicBezTo>
                  <a:pt x="898525" y="242887"/>
                  <a:pt x="1358900" y="485775"/>
                  <a:pt x="1285875" y="723900"/>
                </a:cubicBezTo>
                <a:cubicBezTo>
                  <a:pt x="1212850" y="962025"/>
                  <a:pt x="606425" y="1195387"/>
                  <a:pt x="0" y="14287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7458075" y="3126581"/>
            <a:ext cx="66675" cy="121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7465218" y="3248025"/>
            <a:ext cx="119063" cy="238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a:off x="7584281" y="1428750"/>
            <a:ext cx="188119" cy="9620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8879595" y="5486401"/>
            <a:ext cx="3029639" cy="369332"/>
          </a:xfrm>
          <a:prstGeom prst="rect">
            <a:avLst/>
          </a:prstGeom>
          <a:noFill/>
        </p:spPr>
        <p:txBody>
          <a:bodyPr wrap="square" rtlCol="0">
            <a:spAutoFit/>
          </a:bodyPr>
          <a:lstStyle/>
          <a:p>
            <a:r>
              <a:rPr lang="fr-FR" dirty="0" smtClean="0">
                <a:solidFill>
                  <a:srgbClr val="FF0000"/>
                </a:solidFill>
              </a:rPr>
              <a:t>To </a:t>
            </a:r>
            <a:r>
              <a:rPr lang="fr-FR" dirty="0" err="1" smtClean="0">
                <a:solidFill>
                  <a:srgbClr val="FF0000"/>
                </a:solidFill>
              </a:rPr>
              <a:t>be</a:t>
            </a:r>
            <a:r>
              <a:rPr lang="fr-FR" dirty="0" smtClean="0">
                <a:solidFill>
                  <a:srgbClr val="FF0000"/>
                </a:solidFill>
              </a:rPr>
              <a:t> </a:t>
            </a:r>
            <a:r>
              <a:rPr lang="fr-FR" dirty="0" err="1" smtClean="0">
                <a:solidFill>
                  <a:srgbClr val="FF0000"/>
                </a:solidFill>
              </a:rPr>
              <a:t>completed</a:t>
            </a:r>
            <a:r>
              <a:rPr lang="fr-FR" dirty="0" smtClean="0">
                <a:solidFill>
                  <a:srgbClr val="FF0000"/>
                </a:solidFill>
              </a:rPr>
              <a:t> by Designer</a:t>
            </a:r>
            <a:endParaRPr lang="en-US" dirty="0">
              <a:solidFill>
                <a:srgbClr val="FF0000"/>
              </a:solidFill>
            </a:endParaRPr>
          </a:p>
        </p:txBody>
      </p:sp>
    </p:spTree>
    <p:extLst>
      <p:ext uri="{BB962C8B-B14F-4D97-AF65-F5344CB8AC3E}">
        <p14:creationId xmlns:p14="http://schemas.microsoft.com/office/powerpoint/2010/main" val="41153409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Wrapper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113</a:t>
            </a:fld>
            <a:endParaRPr lang="en-US" dirty="0"/>
          </a:p>
        </p:txBody>
      </p:sp>
    </p:spTree>
    <p:extLst>
      <p:ext uri="{BB962C8B-B14F-4D97-AF65-F5344CB8AC3E}">
        <p14:creationId xmlns:p14="http://schemas.microsoft.com/office/powerpoint/2010/main" val="2733252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ATPG Patterns </a:t>
            </a:r>
            <a:r>
              <a:rPr lang="fr-FR" dirty="0" err="1" smtClean="0"/>
              <a:t>generation</a:t>
            </a:r>
            <a:r>
              <a:rPr lang="fr-FR" dirty="0" smtClean="0"/>
              <a:t> 1</a:t>
            </a:r>
            <a:endParaRPr lang="en-US" dirty="0"/>
          </a:p>
        </p:txBody>
      </p:sp>
      <p:sp>
        <p:nvSpPr>
          <p:cNvPr id="3" name="Content Placeholder 2"/>
          <p:cNvSpPr>
            <a:spLocks noGrp="1"/>
          </p:cNvSpPr>
          <p:nvPr>
            <p:ph idx="1"/>
          </p:nvPr>
        </p:nvSpPr>
        <p:spPr>
          <a:xfrm>
            <a:off x="596042" y="1087145"/>
            <a:ext cx="11114887" cy="4895013"/>
          </a:xfrm>
        </p:spPr>
        <p:txBody>
          <a:bodyPr>
            <a:normAutofit fontScale="92500"/>
          </a:bodyPr>
          <a:lstStyle/>
          <a:p>
            <a:r>
              <a:rPr lang="fr-FR" dirty="0"/>
              <a:t>In </a:t>
            </a:r>
            <a:r>
              <a:rPr lang="fr-FR" dirty="0" err="1"/>
              <a:t>tessent</a:t>
            </a:r>
            <a:r>
              <a:rPr lang="fr-FR" dirty="0"/>
              <a:t> </a:t>
            </a:r>
            <a:r>
              <a:rPr lang="fr-FR" dirty="0" smtClean="0"/>
              <a:t>directory, use </a:t>
            </a:r>
            <a:r>
              <a:rPr lang="fr-FR" b="1" dirty="0" smtClean="0"/>
              <a:t>generate_patterns.sh</a:t>
            </a:r>
            <a:r>
              <a:rPr lang="fr-FR" dirty="0" smtClean="0"/>
              <a:t> script </a:t>
            </a:r>
            <a:r>
              <a:rPr lang="fr-FR" dirty="0" err="1" smtClean="0"/>
              <a:t>that</a:t>
            </a:r>
            <a:r>
              <a:rPr lang="fr-FR" dirty="0" smtClean="0"/>
              <a:t> </a:t>
            </a:r>
            <a:r>
              <a:rPr lang="fr-FR" dirty="0" err="1" smtClean="0"/>
              <a:t>includes</a:t>
            </a:r>
            <a:r>
              <a:rPr lang="fr-FR" dirty="0" smtClean="0"/>
              <a:t> </a:t>
            </a:r>
            <a:r>
              <a:rPr lang="fr-FR" dirty="0" err="1" smtClean="0"/>
              <a:t>several</a:t>
            </a:r>
            <a:r>
              <a:rPr lang="fr-FR" dirty="0" smtClean="0"/>
              <a:t> </a:t>
            </a:r>
            <a:r>
              <a:rPr lang="fr-FR" dirty="0" err="1" smtClean="0"/>
              <a:t>sub</a:t>
            </a:r>
            <a:r>
              <a:rPr lang="fr-FR" dirty="0" smtClean="0"/>
              <a:t> command:</a:t>
            </a:r>
          </a:p>
          <a:p>
            <a:pPr marL="457200" indent="-457200">
              <a:buFont typeface="Arial" panose="020B0604020202020204" pitchFamily="34" charset="0"/>
              <a:buChar char="•"/>
            </a:pPr>
            <a:r>
              <a:rPr lang="fr-FR" dirty="0" err="1" smtClean="0"/>
              <a:t>Launch</a:t>
            </a:r>
            <a:r>
              <a:rPr lang="fr-FR" dirty="0" smtClean="0"/>
              <a:t> </a:t>
            </a:r>
            <a:r>
              <a:rPr lang="fr-FR" dirty="0" err="1" smtClean="0"/>
              <a:t>tessent</a:t>
            </a:r>
            <a:r>
              <a:rPr lang="fr-FR" dirty="0" smtClean="0"/>
              <a:t> </a:t>
            </a:r>
            <a:r>
              <a:rPr lang="fr-FR" dirty="0" err="1" smtClean="0"/>
              <a:t>trought</a:t>
            </a:r>
            <a:r>
              <a:rPr lang="fr-FR" dirty="0" smtClean="0"/>
              <a:t> </a:t>
            </a:r>
            <a:r>
              <a:rPr lang="fr-FR" b="1" dirty="0" smtClean="0"/>
              <a:t>run_patt.sh</a:t>
            </a:r>
            <a:r>
              <a:rPr lang="fr-FR" dirty="0" smtClean="0"/>
              <a:t> to </a:t>
            </a:r>
            <a:r>
              <a:rPr lang="fr-FR" dirty="0" err="1" smtClean="0"/>
              <a:t>generate</a:t>
            </a:r>
            <a:r>
              <a:rPr lang="fr-FR" dirty="0" smtClean="0"/>
              <a:t> </a:t>
            </a:r>
            <a:r>
              <a:rPr lang="fr-FR" dirty="0" err="1" smtClean="0"/>
              <a:t>vectors</a:t>
            </a:r>
            <a:r>
              <a:rPr lang="fr-FR" dirty="0" smtClean="0"/>
              <a:t> and test </a:t>
            </a:r>
            <a:r>
              <a:rPr lang="fr-FR" dirty="0" err="1" smtClean="0"/>
              <a:t>benchs</a:t>
            </a:r>
            <a:endParaRPr lang="fr-FR" dirty="0" smtClean="0"/>
          </a:p>
          <a:p>
            <a:pPr marL="457200" indent="-457200">
              <a:buFont typeface="Arial" panose="020B0604020202020204" pitchFamily="34" charset="0"/>
              <a:buChar char="•"/>
            </a:pPr>
            <a:r>
              <a:rPr lang="en-US" dirty="0" smtClean="0"/>
              <a:t>Call </a:t>
            </a:r>
            <a:r>
              <a:rPr lang="en-US" b="1" dirty="0">
                <a:solidFill>
                  <a:schemeClr val="accent1"/>
                </a:solidFill>
              </a:rPr>
              <a:t>gen_stil_4_eagle.pl</a:t>
            </a:r>
            <a:r>
              <a:rPr lang="en-US" dirty="0">
                <a:solidFill>
                  <a:schemeClr val="accent1"/>
                </a:solidFill>
              </a:rPr>
              <a:t> </a:t>
            </a:r>
            <a:r>
              <a:rPr lang="en-US" dirty="0"/>
              <a:t>to make </a:t>
            </a:r>
            <a:r>
              <a:rPr lang="en-US" dirty="0" smtClean="0"/>
              <a:t>STIL </a:t>
            </a:r>
            <a:r>
              <a:rPr lang="en-US" dirty="0"/>
              <a:t>vectors compatible with eagle </a:t>
            </a:r>
            <a:r>
              <a:rPr lang="en-US" dirty="0" smtClean="0"/>
              <a:t>tester</a:t>
            </a:r>
          </a:p>
          <a:p>
            <a:pPr marL="457200" indent="-457200">
              <a:buFont typeface="Arial" panose="020B0604020202020204" pitchFamily="34" charset="0"/>
              <a:buChar char="•"/>
            </a:pPr>
            <a:r>
              <a:rPr lang="en-US" dirty="0" smtClean="0"/>
              <a:t>Call </a:t>
            </a:r>
            <a:r>
              <a:rPr lang="en-US" b="1" dirty="0" smtClean="0">
                <a:solidFill>
                  <a:schemeClr val="accent1"/>
                </a:solidFill>
              </a:rPr>
              <a:t>generate_top_vectors.pl</a:t>
            </a:r>
            <a:r>
              <a:rPr lang="en-US" dirty="0" smtClean="0">
                <a:solidFill>
                  <a:schemeClr val="accent1"/>
                </a:solidFill>
              </a:rPr>
              <a:t> </a:t>
            </a:r>
            <a:r>
              <a:rPr lang="en-US" dirty="0"/>
              <a:t>to write cadence test benches for top cell simulations.</a:t>
            </a:r>
          </a:p>
          <a:p>
            <a:endParaRPr lang="fr-FR" dirty="0" smtClean="0"/>
          </a:p>
          <a:p>
            <a:r>
              <a:rPr lang="fr-FR" dirty="0" smtClean="0"/>
              <a:t>Usage</a:t>
            </a:r>
            <a:r>
              <a:rPr lang="fr-FR" dirty="0"/>
              <a:t>: </a:t>
            </a:r>
            <a:r>
              <a:rPr lang="en-US" dirty="0" err="1"/>
              <a:t>sh</a:t>
            </a:r>
            <a:r>
              <a:rPr lang="en-US" dirty="0"/>
              <a:t> generate_patterns.sh  </a:t>
            </a:r>
            <a:r>
              <a:rPr lang="en-US" dirty="0" err="1" smtClean="0"/>
              <a:t>cellname</a:t>
            </a:r>
            <a:r>
              <a:rPr lang="en-US" dirty="0" smtClean="0"/>
              <a:t> block1 block2 …. </a:t>
            </a:r>
            <a:r>
              <a:rPr lang="en-US" dirty="0" err="1" smtClean="0"/>
              <a:t>blockN</a:t>
            </a:r>
            <a:endParaRPr lang="fr-FR" dirty="0"/>
          </a:p>
          <a:p>
            <a:endParaRPr lang="fr-FR" dirty="0" smtClean="0"/>
          </a:p>
          <a:p>
            <a:r>
              <a:rPr lang="fr-FR" dirty="0" err="1" smtClean="0"/>
              <a:t>Example</a:t>
            </a:r>
            <a:r>
              <a:rPr lang="fr-FR" dirty="0" smtClean="0"/>
              <a:t>: </a:t>
            </a:r>
            <a:r>
              <a:rPr lang="en-US" dirty="0" err="1"/>
              <a:t>sh</a:t>
            </a:r>
            <a:r>
              <a:rPr lang="en-US" dirty="0"/>
              <a:t> generate_patterns.sh </a:t>
            </a:r>
            <a:r>
              <a:rPr lang="en-US" dirty="0" smtClean="0"/>
              <a:t> </a:t>
            </a:r>
            <a:r>
              <a:rPr lang="en-US" dirty="0" err="1" smtClean="0"/>
              <a:t>DigTop</a:t>
            </a:r>
            <a:r>
              <a:rPr lang="en-US" dirty="0" smtClean="0"/>
              <a:t>   scv78565_dig   </a:t>
            </a:r>
            <a:r>
              <a:rPr lang="en-US" dirty="0" err="1" smtClean="0"/>
              <a:t>switcher_dig</a:t>
            </a:r>
            <a:endParaRPr lang="fr-FR"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114</a:t>
            </a:fld>
            <a:endParaRPr lang="en-US" dirty="0"/>
          </a:p>
        </p:txBody>
      </p:sp>
    </p:spTree>
    <p:extLst>
      <p:ext uri="{BB962C8B-B14F-4D97-AF65-F5344CB8AC3E}">
        <p14:creationId xmlns:p14="http://schemas.microsoft.com/office/powerpoint/2010/main" val="19593063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Faults</a:t>
            </a:r>
            <a:r>
              <a:rPr lang="fr-FR" dirty="0" smtClean="0"/>
              <a:t> </a:t>
            </a:r>
            <a:r>
              <a:rPr lang="fr-FR" dirty="0" err="1" smtClean="0"/>
              <a:t>models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a:t>tessent</a:t>
            </a:r>
            <a:r>
              <a:rPr lang="en-US" dirty="0"/>
              <a:t> -shell \</a:t>
            </a:r>
          </a:p>
          <a:p>
            <a:r>
              <a:rPr lang="en-US" dirty="0"/>
              <a:t>-</a:t>
            </a:r>
            <a:r>
              <a:rPr lang="en-US" dirty="0" err="1"/>
              <a:t>dofile</a:t>
            </a:r>
            <a:r>
              <a:rPr lang="en-US" dirty="0"/>
              <a:t> tessent_patt_saf.do \</a:t>
            </a:r>
          </a:p>
          <a:p>
            <a:r>
              <a:rPr lang="en-US" dirty="0"/>
              <a:t>-</a:t>
            </a:r>
            <a:r>
              <a:rPr lang="en-US" dirty="0" err="1"/>
              <a:t>logfile</a:t>
            </a:r>
            <a:r>
              <a:rPr lang="en-US" dirty="0"/>
              <a:t> tessent_patt_saf.log -replace</a:t>
            </a:r>
          </a:p>
          <a:p>
            <a:r>
              <a:rPr lang="en-US" dirty="0"/>
              <a:t># Transition fault</a:t>
            </a:r>
          </a:p>
          <a:p>
            <a:r>
              <a:rPr lang="en-US" dirty="0" err="1"/>
              <a:t>tessent</a:t>
            </a:r>
            <a:r>
              <a:rPr lang="en-US" dirty="0"/>
              <a:t> -shell \</a:t>
            </a:r>
          </a:p>
          <a:p>
            <a:r>
              <a:rPr lang="en-US" dirty="0"/>
              <a:t>-</a:t>
            </a:r>
            <a:r>
              <a:rPr lang="en-US" dirty="0" err="1"/>
              <a:t>dofile</a:t>
            </a:r>
            <a:r>
              <a:rPr lang="en-US" dirty="0"/>
              <a:t> tessent_patt_tft.do \</a:t>
            </a:r>
          </a:p>
          <a:p>
            <a:r>
              <a:rPr lang="en-US" dirty="0"/>
              <a:t>-</a:t>
            </a:r>
            <a:r>
              <a:rPr lang="en-US" dirty="0" err="1"/>
              <a:t>logfile</a:t>
            </a:r>
            <a:r>
              <a:rPr lang="en-US" dirty="0"/>
              <a:t> tessent_patt_tft.log -replace</a:t>
            </a:r>
          </a:p>
          <a:p>
            <a:r>
              <a:rPr lang="en-US" dirty="0"/>
              <a:t># Static bridging fault</a:t>
            </a:r>
          </a:p>
          <a:p>
            <a:r>
              <a:rPr lang="en-US" dirty="0" err="1"/>
              <a:t>tessent</a:t>
            </a:r>
            <a:r>
              <a:rPr lang="en-US" dirty="0"/>
              <a:t> -shell \</a:t>
            </a:r>
          </a:p>
          <a:p>
            <a:r>
              <a:rPr lang="en-US" dirty="0"/>
              <a:t>-</a:t>
            </a:r>
            <a:r>
              <a:rPr lang="en-US" dirty="0" err="1"/>
              <a:t>dofile</a:t>
            </a:r>
            <a:r>
              <a:rPr lang="en-US" dirty="0"/>
              <a:t> tessent_patt_sbf.do \</a:t>
            </a:r>
          </a:p>
          <a:p>
            <a:r>
              <a:rPr lang="en-US" dirty="0"/>
              <a:t>-</a:t>
            </a:r>
            <a:r>
              <a:rPr lang="en-US" dirty="0" err="1"/>
              <a:t>logfile</a:t>
            </a:r>
            <a:r>
              <a:rPr lang="en-US" dirty="0"/>
              <a:t> tessen_pattt_sbf.log -replace</a:t>
            </a:r>
          </a:p>
          <a:p>
            <a:r>
              <a:rPr lang="en-US" dirty="0"/>
              <a:t># IDDQ</a:t>
            </a:r>
          </a:p>
          <a:p>
            <a:r>
              <a:rPr lang="en-US" dirty="0" err="1"/>
              <a:t>tessent</a:t>
            </a:r>
            <a:r>
              <a:rPr lang="en-US" dirty="0"/>
              <a:t> -shell \</a:t>
            </a:r>
          </a:p>
          <a:p>
            <a:r>
              <a:rPr lang="en-US" dirty="0"/>
              <a:t>-</a:t>
            </a:r>
            <a:r>
              <a:rPr lang="en-US" dirty="0" err="1"/>
              <a:t>dofile</a:t>
            </a:r>
            <a:r>
              <a:rPr lang="en-US" dirty="0"/>
              <a:t> tessent_patt_iddq.do \</a:t>
            </a:r>
          </a:p>
          <a:p>
            <a:r>
              <a:rPr lang="en-US" dirty="0"/>
              <a:t>-</a:t>
            </a:r>
            <a:r>
              <a:rPr lang="en-US" dirty="0" err="1"/>
              <a:t>logfile</a:t>
            </a:r>
            <a:r>
              <a:rPr lang="en-US" dirty="0"/>
              <a:t> tessent_patt_iddq.log -replace</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115</a:t>
            </a:fld>
            <a:endParaRPr lang="en-US" dirty="0"/>
          </a:p>
        </p:txBody>
      </p:sp>
      <p:sp>
        <p:nvSpPr>
          <p:cNvPr id="6" name="Right Brace 5"/>
          <p:cNvSpPr/>
          <p:nvPr/>
        </p:nvSpPr>
        <p:spPr>
          <a:xfrm>
            <a:off x="4456322" y="1180859"/>
            <a:ext cx="253388" cy="4294524"/>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7" name="TextBox 6"/>
          <p:cNvSpPr txBox="1"/>
          <p:nvPr/>
        </p:nvSpPr>
        <p:spPr>
          <a:xfrm>
            <a:off x="5431316" y="3328121"/>
            <a:ext cx="1463862" cy="369332"/>
          </a:xfrm>
          <a:prstGeom prst="rect">
            <a:avLst/>
          </a:prstGeom>
          <a:noFill/>
        </p:spPr>
        <p:txBody>
          <a:bodyPr wrap="none" rtlCol="0">
            <a:spAutoFit/>
          </a:bodyPr>
          <a:lstStyle/>
          <a:p>
            <a:r>
              <a:rPr lang="fr-FR" dirty="0" smtClean="0"/>
              <a:t>./run_patt.sh</a:t>
            </a:r>
            <a:endParaRPr lang="en-US" dirty="0"/>
          </a:p>
        </p:txBody>
      </p:sp>
    </p:spTree>
    <p:extLst>
      <p:ext uri="{BB962C8B-B14F-4D97-AF65-F5344CB8AC3E}">
        <p14:creationId xmlns:p14="http://schemas.microsoft.com/office/powerpoint/2010/main" val="2634412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ATPG Patterns </a:t>
            </a:r>
            <a:r>
              <a:rPr lang="fr-FR" dirty="0" err="1"/>
              <a:t>generation</a:t>
            </a:r>
            <a:r>
              <a:rPr lang="fr-FR" dirty="0"/>
              <a:t> </a:t>
            </a:r>
            <a:r>
              <a:rPr lang="fr-FR" dirty="0" smtClean="0"/>
              <a:t>2</a:t>
            </a:r>
            <a:endParaRPr lang="en-US" dirty="0"/>
          </a:p>
        </p:txBody>
      </p:sp>
      <p:sp>
        <p:nvSpPr>
          <p:cNvPr id="3" name="Content Placeholder 2"/>
          <p:cNvSpPr>
            <a:spLocks noGrp="1"/>
          </p:cNvSpPr>
          <p:nvPr>
            <p:ph idx="1"/>
          </p:nvPr>
        </p:nvSpPr>
        <p:spPr>
          <a:xfrm>
            <a:off x="177402" y="899857"/>
            <a:ext cx="11830984" cy="5126370"/>
          </a:xfrm>
        </p:spPr>
        <p:txBody>
          <a:bodyPr>
            <a:noAutofit/>
          </a:bodyPr>
          <a:lstStyle/>
          <a:p>
            <a:pPr marL="282575" lvl="2" indent="-107950">
              <a:spcBef>
                <a:spcPts val="0"/>
              </a:spcBef>
            </a:pPr>
            <a:r>
              <a:rPr lang="en-US" sz="2400" dirty="0">
                <a:solidFill>
                  <a:schemeClr val="tx1">
                    <a:lumMod val="50000"/>
                    <a:lumOff val="50000"/>
                  </a:schemeClr>
                </a:solidFill>
              </a:rPr>
              <a:t> </a:t>
            </a:r>
            <a:r>
              <a:rPr lang="en-US" sz="2400" dirty="0">
                <a:solidFill>
                  <a:schemeClr val="accent1"/>
                </a:solidFill>
              </a:rPr>
              <a:t>Here is the list of files outputted by </a:t>
            </a:r>
            <a:r>
              <a:rPr lang="en-US" sz="2400" dirty="0" err="1">
                <a:solidFill>
                  <a:schemeClr val="accent1"/>
                </a:solidFill>
              </a:rPr>
              <a:t>Tessent</a:t>
            </a:r>
            <a:r>
              <a:rPr lang="en-US" sz="2400" dirty="0">
                <a:solidFill>
                  <a:schemeClr val="accent1"/>
                </a:solidFill>
              </a:rPr>
              <a:t> through </a:t>
            </a:r>
            <a:r>
              <a:rPr lang="en-US" sz="2400" b="1" dirty="0">
                <a:solidFill>
                  <a:schemeClr val="accent1"/>
                </a:solidFill>
              </a:rPr>
              <a:t>run_patt.sh</a:t>
            </a:r>
            <a:r>
              <a:rPr lang="en-US" sz="2400" dirty="0">
                <a:solidFill>
                  <a:schemeClr val="accent1"/>
                </a:solidFill>
              </a:rPr>
              <a:t> script:</a:t>
            </a:r>
          </a:p>
          <a:p>
            <a:pPr marL="625475" lvl="1" indent="-109538"/>
            <a:r>
              <a:rPr lang="en-US" dirty="0">
                <a:solidFill>
                  <a:schemeClr val="accent1"/>
                </a:solidFill>
              </a:rPr>
              <a:t> </a:t>
            </a:r>
            <a:endParaRPr lang="en-US" dirty="0" smtClean="0">
              <a:solidFill>
                <a:schemeClr val="accent1"/>
              </a:solidFill>
            </a:endParaRPr>
          </a:p>
          <a:p>
            <a:pPr marL="625475" lvl="1" indent="-109538"/>
            <a:r>
              <a:rPr lang="en-US" dirty="0" smtClean="0">
                <a:solidFill>
                  <a:schemeClr val="accent1"/>
                </a:solidFill>
              </a:rPr>
              <a:t>under </a:t>
            </a:r>
            <a:r>
              <a:rPr lang="en-US" dirty="0" err="1" smtClean="0">
                <a:solidFill>
                  <a:schemeClr val="accent1"/>
                </a:solidFill>
              </a:rPr>
              <a:t>tessent</a:t>
            </a:r>
            <a:r>
              <a:rPr lang="en-US" dirty="0" smtClean="0">
                <a:solidFill>
                  <a:schemeClr val="accent1"/>
                </a:solidFill>
              </a:rPr>
              <a:t>/</a:t>
            </a:r>
          </a:p>
          <a:p>
            <a:pPr marL="1025525" lvl="2" indent="-225425"/>
            <a:r>
              <a:rPr lang="en-US" sz="2400" dirty="0" smtClean="0">
                <a:solidFill>
                  <a:schemeClr val="accent1"/>
                </a:solidFill>
              </a:rPr>
              <a:t>tessent_patt.log </a:t>
            </a:r>
            <a:r>
              <a:rPr lang="en-US" sz="2400" dirty="0">
                <a:solidFill>
                  <a:schemeClr val="accent1"/>
                </a:solidFill>
              </a:rPr>
              <a:t>	</a:t>
            </a:r>
            <a:r>
              <a:rPr lang="en-US" sz="2400" dirty="0" smtClean="0">
                <a:solidFill>
                  <a:schemeClr val="accent1"/>
                </a:solidFill>
              </a:rPr>
              <a:t> </a:t>
            </a:r>
            <a:r>
              <a:rPr lang="en-US" sz="2400" dirty="0">
                <a:solidFill>
                  <a:schemeClr val="accent1"/>
                </a:solidFill>
              </a:rPr>
              <a:t>-&gt; </a:t>
            </a:r>
            <a:r>
              <a:rPr lang="en-US" sz="2400" dirty="0" err="1" smtClean="0">
                <a:solidFill>
                  <a:schemeClr val="accent1"/>
                </a:solidFill>
              </a:rPr>
              <a:t>drc</a:t>
            </a:r>
            <a:r>
              <a:rPr lang="en-US" sz="2400" dirty="0" smtClean="0">
                <a:solidFill>
                  <a:schemeClr val="accent1"/>
                </a:solidFill>
              </a:rPr>
              <a:t> </a:t>
            </a:r>
            <a:r>
              <a:rPr lang="en-US" sz="2400" dirty="0">
                <a:solidFill>
                  <a:schemeClr val="accent1"/>
                </a:solidFill>
              </a:rPr>
              <a:t>rules </a:t>
            </a:r>
            <a:r>
              <a:rPr lang="en-US" sz="2400" dirty="0" smtClean="0">
                <a:solidFill>
                  <a:schemeClr val="accent1"/>
                </a:solidFill>
              </a:rPr>
              <a:t>report</a:t>
            </a:r>
            <a:endParaRPr lang="en-US" sz="2400" dirty="0">
              <a:solidFill>
                <a:schemeClr val="accent1"/>
              </a:solidFill>
            </a:endParaRPr>
          </a:p>
          <a:p>
            <a:pPr marL="685800" lvl="1" indent="-169863"/>
            <a:endParaRPr lang="en-US" dirty="0" smtClean="0">
              <a:solidFill>
                <a:schemeClr val="accent1"/>
              </a:solidFill>
            </a:endParaRPr>
          </a:p>
          <a:p>
            <a:pPr marL="685800" lvl="1" indent="-169863"/>
            <a:r>
              <a:rPr lang="en-US" dirty="0" smtClean="0">
                <a:solidFill>
                  <a:schemeClr val="accent1"/>
                </a:solidFill>
              </a:rPr>
              <a:t>under </a:t>
            </a:r>
            <a:r>
              <a:rPr lang="en-US" dirty="0">
                <a:solidFill>
                  <a:schemeClr val="accent1"/>
                </a:solidFill>
              </a:rPr>
              <a:t>reports</a:t>
            </a:r>
            <a:r>
              <a:rPr lang="en-US" dirty="0" smtClean="0">
                <a:solidFill>
                  <a:schemeClr val="accent1"/>
                </a:solidFill>
              </a:rPr>
              <a:t>/</a:t>
            </a:r>
          </a:p>
          <a:p>
            <a:pPr marL="1085850" lvl="2"/>
            <a:r>
              <a:rPr lang="en-US" sz="2400" dirty="0" smtClean="0">
                <a:solidFill>
                  <a:schemeClr val="accent1"/>
                </a:solidFill>
              </a:rPr>
              <a:t>&lt;</a:t>
            </a:r>
            <a:r>
              <a:rPr lang="en-US" sz="2400" dirty="0" err="1">
                <a:solidFill>
                  <a:schemeClr val="accent1"/>
                </a:solidFill>
              </a:rPr>
              <a:t>block_name</a:t>
            </a:r>
            <a:r>
              <a:rPr lang="en-US" sz="2400" dirty="0">
                <a:solidFill>
                  <a:schemeClr val="accent1"/>
                </a:solidFill>
              </a:rPr>
              <a:t>&gt;_</a:t>
            </a:r>
            <a:r>
              <a:rPr lang="en-US" sz="2400" dirty="0" err="1">
                <a:solidFill>
                  <a:schemeClr val="accent1"/>
                </a:solidFill>
              </a:rPr>
              <a:t>scan_chains.rpt</a:t>
            </a:r>
            <a:r>
              <a:rPr lang="en-US" sz="2400" dirty="0">
                <a:solidFill>
                  <a:schemeClr val="accent1"/>
                </a:solidFill>
              </a:rPr>
              <a:t>   	-&gt; lists registers in chains from output to input </a:t>
            </a:r>
          </a:p>
          <a:p>
            <a:pPr marL="1085850" lvl="2"/>
            <a:r>
              <a:rPr lang="en-US" sz="2400" dirty="0">
                <a:solidFill>
                  <a:schemeClr val="accent1"/>
                </a:solidFill>
              </a:rPr>
              <a:t>&lt;</a:t>
            </a:r>
            <a:r>
              <a:rPr lang="en-US" sz="2400" dirty="0" err="1">
                <a:solidFill>
                  <a:schemeClr val="accent1"/>
                </a:solidFill>
              </a:rPr>
              <a:t>block_name</a:t>
            </a:r>
            <a:r>
              <a:rPr lang="en-US" sz="2400" dirty="0">
                <a:solidFill>
                  <a:schemeClr val="accent1"/>
                </a:solidFill>
              </a:rPr>
              <a:t>&gt;_drc_C6.rpt		-&gt; report of C6 violations, flops to be masked</a:t>
            </a:r>
          </a:p>
          <a:p>
            <a:pPr marL="1085850" lvl="2"/>
            <a:r>
              <a:rPr lang="en-US" sz="2400" dirty="0">
                <a:solidFill>
                  <a:schemeClr val="accent1"/>
                </a:solidFill>
              </a:rPr>
              <a:t>&lt;</a:t>
            </a:r>
            <a:r>
              <a:rPr lang="en-US" sz="2400" dirty="0" err="1">
                <a:solidFill>
                  <a:schemeClr val="accent1"/>
                </a:solidFill>
              </a:rPr>
              <a:t>block_name</a:t>
            </a:r>
            <a:r>
              <a:rPr lang="en-US" sz="2400" dirty="0">
                <a:solidFill>
                  <a:schemeClr val="accent1"/>
                </a:solidFill>
              </a:rPr>
              <a:t>&gt;_</a:t>
            </a:r>
            <a:r>
              <a:rPr lang="en-US" sz="2400" dirty="0" err="1">
                <a:solidFill>
                  <a:schemeClr val="accent1"/>
                </a:solidFill>
              </a:rPr>
              <a:t>wrapper_faults_au.rpt</a:t>
            </a:r>
            <a:r>
              <a:rPr lang="en-US" sz="2400" dirty="0">
                <a:solidFill>
                  <a:schemeClr val="accent1"/>
                </a:solidFill>
              </a:rPr>
              <a:t> 	-&gt; provides list of untestable faults</a:t>
            </a:r>
          </a:p>
          <a:p>
            <a:pPr marL="1085850" lvl="2"/>
            <a:r>
              <a:rPr lang="en-US" sz="2400" dirty="0">
                <a:solidFill>
                  <a:schemeClr val="accent1"/>
                </a:solidFill>
              </a:rPr>
              <a:t>&lt;</a:t>
            </a:r>
            <a:r>
              <a:rPr lang="en-US" sz="2400" dirty="0" err="1">
                <a:solidFill>
                  <a:schemeClr val="accent1"/>
                </a:solidFill>
              </a:rPr>
              <a:t>block_name</a:t>
            </a:r>
            <a:r>
              <a:rPr lang="en-US" sz="2400" dirty="0">
                <a:solidFill>
                  <a:schemeClr val="accent1"/>
                </a:solidFill>
              </a:rPr>
              <a:t>&gt;_</a:t>
            </a:r>
            <a:r>
              <a:rPr lang="en-US" sz="2400" dirty="0" err="1">
                <a:solidFill>
                  <a:schemeClr val="accent1"/>
                </a:solidFill>
              </a:rPr>
              <a:t>wrapper_coverage.rpt</a:t>
            </a:r>
            <a:r>
              <a:rPr lang="en-US" sz="2400" dirty="0">
                <a:solidFill>
                  <a:schemeClr val="accent1"/>
                </a:solidFill>
              </a:rPr>
              <a:t> 	-&gt; provides coverage </a:t>
            </a:r>
            <a:r>
              <a:rPr lang="en-US" sz="2400" dirty="0" smtClean="0">
                <a:solidFill>
                  <a:schemeClr val="accent1"/>
                </a:solidFill>
              </a:rPr>
              <a:t>information</a:t>
            </a:r>
          </a:p>
          <a:p>
            <a:pPr marL="1085850" lvl="2"/>
            <a:endParaRPr lang="en-US" sz="2400" b="1" u="sng" dirty="0">
              <a:solidFill>
                <a:schemeClr val="accent1"/>
              </a:solidFill>
            </a:endParaRPr>
          </a:p>
          <a:p>
            <a:pPr marL="1085850" lvl="2"/>
            <a:r>
              <a:rPr lang="en-US" sz="2400" b="1" u="sng" dirty="0" smtClean="0">
                <a:solidFill>
                  <a:srgbClr val="FF0000"/>
                </a:solidFill>
              </a:rPr>
              <a:t>Note</a:t>
            </a:r>
            <a:r>
              <a:rPr lang="en-US" sz="2400" u="sng" dirty="0">
                <a:solidFill>
                  <a:srgbClr val="FF0000"/>
                </a:solidFill>
              </a:rPr>
              <a:t>:</a:t>
            </a:r>
            <a:r>
              <a:rPr lang="en-US" sz="2400" dirty="0">
                <a:solidFill>
                  <a:srgbClr val="FF0000"/>
                </a:solidFill>
              </a:rPr>
              <a:t> use run_cov.sh to get real coverage</a:t>
            </a:r>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116</a:t>
            </a:fld>
            <a:endParaRPr lang="en-US" dirty="0"/>
          </a:p>
        </p:txBody>
      </p:sp>
    </p:spTree>
    <p:extLst>
      <p:ext uri="{BB962C8B-B14F-4D97-AF65-F5344CB8AC3E}">
        <p14:creationId xmlns:p14="http://schemas.microsoft.com/office/powerpoint/2010/main" val="29375737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ATPG Patterns </a:t>
            </a:r>
            <a:r>
              <a:rPr lang="fr-FR" dirty="0" err="1"/>
              <a:t>generation</a:t>
            </a:r>
            <a:r>
              <a:rPr lang="fr-FR" dirty="0"/>
              <a:t> </a:t>
            </a:r>
            <a:r>
              <a:rPr lang="fr-FR" dirty="0" smtClean="0"/>
              <a:t>3</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117</a:t>
            </a:fld>
            <a:endParaRPr lang="en-US" dirty="0"/>
          </a:p>
        </p:txBody>
      </p:sp>
      <p:sp>
        <p:nvSpPr>
          <p:cNvPr id="6" name="Content Placeholder 2"/>
          <p:cNvSpPr>
            <a:spLocks noGrp="1"/>
          </p:cNvSpPr>
          <p:nvPr>
            <p:ph idx="1"/>
          </p:nvPr>
        </p:nvSpPr>
        <p:spPr>
          <a:xfrm>
            <a:off x="228600" y="987411"/>
            <a:ext cx="8686800" cy="5241533"/>
          </a:xfrm>
        </p:spPr>
        <p:txBody>
          <a:bodyPr>
            <a:normAutofit lnSpcReduction="10000"/>
          </a:bodyPr>
          <a:lstStyle/>
          <a:p>
            <a:pPr lvl="1"/>
            <a:r>
              <a:rPr lang="en-US" sz="1600" dirty="0" smtClean="0">
                <a:solidFill>
                  <a:schemeClr val="accent1"/>
                </a:solidFill>
              </a:rPr>
              <a:t>under vectors/</a:t>
            </a:r>
          </a:p>
          <a:p>
            <a:pPr lvl="2"/>
            <a:r>
              <a:rPr lang="en-US" sz="1400" dirty="0">
                <a:solidFill>
                  <a:schemeClr val="accent1"/>
                </a:solidFill>
              </a:rPr>
              <a:t>&lt;</a:t>
            </a:r>
            <a:r>
              <a:rPr lang="en-US" sz="1400" dirty="0" err="1">
                <a:solidFill>
                  <a:schemeClr val="accent1"/>
                </a:solidFill>
              </a:rPr>
              <a:t>block_name</a:t>
            </a:r>
            <a:r>
              <a:rPr lang="en-US" sz="1400" dirty="0" smtClean="0">
                <a:solidFill>
                  <a:schemeClr val="accent1"/>
                </a:solidFill>
              </a:rPr>
              <a:t>&gt;_</a:t>
            </a:r>
            <a:r>
              <a:rPr lang="en-US" sz="1400" dirty="0" err="1" smtClean="0">
                <a:solidFill>
                  <a:schemeClr val="accent1"/>
                </a:solidFill>
              </a:rPr>
              <a:t>chain.v</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chain.v.0.vec		-&gt; set of Verilog data  + auto check testbench</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chain.v.cfg</a:t>
            </a:r>
            <a:r>
              <a:rPr lang="en-US" sz="1400" dirty="0" smtClean="0">
                <a:solidFill>
                  <a:schemeClr val="accent1"/>
                </a:solidFill>
              </a:rPr>
              <a:t>		for shift in / shift out vector (scan check integrity)</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chain.v.po_name</a:t>
            </a:r>
            <a:endParaRPr lang="en-US" sz="1400" dirty="0">
              <a:solidFill>
                <a:schemeClr val="accent1"/>
              </a:solidFill>
            </a:endParaRPr>
          </a:p>
          <a:p>
            <a:pPr lvl="2"/>
            <a:endParaRPr lang="en-US" sz="5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smtClean="0">
                <a:solidFill>
                  <a:schemeClr val="accent1"/>
                </a:solidFill>
              </a:rPr>
              <a:t>&gt;_</a:t>
            </a:r>
            <a:r>
              <a:rPr lang="en-US" sz="1400" dirty="0" err="1" smtClean="0">
                <a:solidFill>
                  <a:schemeClr val="accent1"/>
                </a:solidFill>
              </a:rPr>
              <a:t>serial.v</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serial.v.0.vec		</a:t>
            </a:r>
            <a:r>
              <a:rPr lang="en-US" sz="1400" dirty="0">
                <a:solidFill>
                  <a:schemeClr val="accent1"/>
                </a:solidFill>
              </a:rPr>
              <a:t> -&gt; set of </a:t>
            </a:r>
            <a:r>
              <a:rPr lang="en-US" sz="1400" dirty="0" smtClean="0">
                <a:solidFill>
                  <a:schemeClr val="accent1"/>
                </a:solidFill>
              </a:rPr>
              <a:t>Verilog </a:t>
            </a:r>
            <a:r>
              <a:rPr lang="en-US" sz="1400" dirty="0">
                <a:solidFill>
                  <a:schemeClr val="accent1"/>
                </a:solidFill>
              </a:rPr>
              <a:t>data  + auto check testbench</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serial.v.cfg</a:t>
            </a:r>
            <a:r>
              <a:rPr lang="en-US" sz="1400" dirty="0" smtClean="0">
                <a:solidFill>
                  <a:schemeClr val="accent1"/>
                </a:solidFill>
              </a:rPr>
              <a:t>		</a:t>
            </a:r>
            <a:r>
              <a:rPr lang="en-US" sz="1400" dirty="0">
                <a:solidFill>
                  <a:schemeClr val="accent1"/>
                </a:solidFill>
              </a:rPr>
              <a:t> for </a:t>
            </a:r>
            <a:r>
              <a:rPr lang="en-US" sz="1400" b="1" dirty="0" smtClean="0">
                <a:solidFill>
                  <a:schemeClr val="accent1"/>
                </a:solidFill>
              </a:rPr>
              <a:t>first 10 vectors</a:t>
            </a:r>
            <a:r>
              <a:rPr lang="en-US" sz="1400" dirty="0" smtClean="0">
                <a:solidFill>
                  <a:schemeClr val="accent1"/>
                </a:solidFill>
              </a:rPr>
              <a:t> (shift and capture)</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serial.v.po.name</a:t>
            </a:r>
            <a:endParaRPr lang="en-US" sz="1400" dirty="0">
              <a:solidFill>
                <a:schemeClr val="accent1"/>
              </a:solidFill>
            </a:endParaRPr>
          </a:p>
          <a:p>
            <a:pPr lvl="2"/>
            <a:endParaRPr lang="en-US" sz="5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smtClean="0">
                <a:solidFill>
                  <a:schemeClr val="accent1"/>
                </a:solidFill>
              </a:rPr>
              <a:t>serial_full.v</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serial_full.v.0.vec</a:t>
            </a:r>
            <a:r>
              <a:rPr lang="en-US" sz="1400" dirty="0">
                <a:solidFill>
                  <a:schemeClr val="accent1"/>
                </a:solidFill>
              </a:rPr>
              <a:t>	</a:t>
            </a:r>
            <a:r>
              <a:rPr lang="en-US" sz="1400" dirty="0" smtClean="0">
                <a:solidFill>
                  <a:schemeClr val="accent1"/>
                </a:solidFill>
              </a:rPr>
              <a:t> </a:t>
            </a:r>
            <a:r>
              <a:rPr lang="en-US" sz="1400" dirty="0" smtClean="0">
                <a:solidFill>
                  <a:schemeClr val="accent1"/>
                </a:solidFill>
              </a:rPr>
              <a:t>                     -&gt; </a:t>
            </a:r>
            <a:r>
              <a:rPr lang="en-US" sz="1400" dirty="0">
                <a:solidFill>
                  <a:schemeClr val="accent1"/>
                </a:solidFill>
              </a:rPr>
              <a:t>set of Verilog data  + auto check testbench</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a:solidFill>
                  <a:schemeClr val="accent1"/>
                </a:solidFill>
              </a:rPr>
              <a:t>serial.v.cfg</a:t>
            </a:r>
            <a:r>
              <a:rPr lang="en-US" sz="1400" dirty="0">
                <a:solidFill>
                  <a:schemeClr val="accent1"/>
                </a:solidFill>
              </a:rPr>
              <a:t>		 for </a:t>
            </a:r>
            <a:r>
              <a:rPr lang="en-US" sz="1400" b="1" dirty="0" smtClean="0">
                <a:solidFill>
                  <a:schemeClr val="accent1"/>
                </a:solidFill>
              </a:rPr>
              <a:t>all vectors</a:t>
            </a:r>
            <a:r>
              <a:rPr lang="en-US" sz="1400" dirty="0" smtClean="0">
                <a:solidFill>
                  <a:schemeClr val="accent1"/>
                </a:solidFill>
              </a:rPr>
              <a:t> </a:t>
            </a:r>
            <a:r>
              <a:rPr lang="en-US" sz="1400" dirty="0">
                <a:solidFill>
                  <a:schemeClr val="accent1"/>
                </a:solidFill>
              </a:rPr>
              <a:t>(shift and capture)</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serial_full.v.po.name</a:t>
            </a:r>
            <a:endParaRPr lang="en-US" sz="1400" dirty="0">
              <a:solidFill>
                <a:schemeClr val="accent1"/>
              </a:solidFill>
            </a:endParaRPr>
          </a:p>
          <a:p>
            <a:pPr lvl="2"/>
            <a:endParaRPr lang="en-US" sz="500" dirty="0" smtClean="0">
              <a:solidFill>
                <a:schemeClr val="accent1"/>
              </a:solidFill>
            </a:endParaRPr>
          </a:p>
          <a:p>
            <a:pPr lvl="2"/>
            <a:r>
              <a:rPr lang="en-US" sz="1400" dirty="0" smtClean="0">
                <a:solidFill>
                  <a:schemeClr val="accent1"/>
                </a:solidFill>
              </a:rPr>
              <a:t>&lt;</a:t>
            </a:r>
            <a:r>
              <a:rPr lang="en-US" sz="1400" dirty="0" err="1">
                <a:solidFill>
                  <a:schemeClr val="accent1"/>
                </a:solidFill>
              </a:rPr>
              <a:t>block_name</a:t>
            </a:r>
            <a:r>
              <a:rPr lang="en-US" sz="1400" dirty="0" smtClean="0">
                <a:solidFill>
                  <a:schemeClr val="accent1"/>
                </a:solidFill>
              </a:rPr>
              <a:t>&gt;_</a:t>
            </a:r>
            <a:r>
              <a:rPr lang="en-US" sz="1400" dirty="0" err="1" smtClean="0">
                <a:solidFill>
                  <a:schemeClr val="accent1"/>
                </a:solidFill>
              </a:rPr>
              <a:t>parallel.v</a:t>
            </a:r>
            <a:endParaRPr lang="en-US" sz="1400" dirty="0" smtClean="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&gt;_parallel.v.0.vec</a:t>
            </a:r>
            <a:r>
              <a:rPr lang="en-US" sz="1400" dirty="0" smtClean="0">
                <a:solidFill>
                  <a:schemeClr val="accent1"/>
                </a:solidFill>
              </a:rPr>
              <a:t>		</a:t>
            </a:r>
            <a:r>
              <a:rPr lang="en-US" sz="1400" dirty="0">
                <a:solidFill>
                  <a:schemeClr val="accent1"/>
                </a:solidFill>
              </a:rPr>
              <a:t>-&gt; set of Verilog data  + auto check </a:t>
            </a:r>
            <a:r>
              <a:rPr lang="en-US" sz="1400" dirty="0" smtClean="0">
                <a:solidFill>
                  <a:schemeClr val="accent1"/>
                </a:solidFill>
              </a:rPr>
              <a:t>testbench</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err="1">
                <a:solidFill>
                  <a:schemeClr val="accent1"/>
                </a:solidFill>
              </a:rPr>
              <a:t>parallel.v.cfg</a:t>
            </a:r>
            <a:r>
              <a:rPr lang="en-US" sz="1400" dirty="0" smtClean="0">
                <a:solidFill>
                  <a:schemeClr val="accent1"/>
                </a:solidFill>
              </a:rPr>
              <a:t>		for all vectors (capture only) for debug purpose</a:t>
            </a:r>
            <a:endParaRPr lang="en-US" sz="1400" dirty="0">
              <a:solidFill>
                <a:schemeClr val="accent1"/>
              </a:solidFill>
            </a:endParaRP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&gt;_parallel.v.po.name</a:t>
            </a:r>
          </a:p>
          <a:p>
            <a:pPr lvl="2"/>
            <a:r>
              <a:rPr lang="en-US" sz="1400" dirty="0">
                <a:solidFill>
                  <a:schemeClr val="accent1"/>
                </a:solidFill>
              </a:rPr>
              <a:t>&lt;</a:t>
            </a:r>
            <a:r>
              <a:rPr lang="en-US" sz="1400" dirty="0" err="1">
                <a:solidFill>
                  <a:schemeClr val="accent1"/>
                </a:solidFill>
              </a:rPr>
              <a:t>block_name</a:t>
            </a:r>
            <a:r>
              <a:rPr lang="en-US" sz="1400" dirty="0">
                <a:solidFill>
                  <a:schemeClr val="accent1"/>
                </a:solidFill>
              </a:rPr>
              <a:t>&gt;_</a:t>
            </a:r>
            <a:r>
              <a:rPr lang="en-US" sz="1400" dirty="0" smtClean="0">
                <a:solidFill>
                  <a:schemeClr val="accent1"/>
                </a:solidFill>
              </a:rPr>
              <a:t>parallel.v.chain.name</a:t>
            </a:r>
            <a:endParaRPr lang="en-US" sz="1400" dirty="0">
              <a:solidFill>
                <a:schemeClr val="accent1"/>
              </a:solidFill>
            </a:endParaRPr>
          </a:p>
          <a:p>
            <a:pPr lvl="2"/>
            <a:endParaRPr lang="en-US" sz="500" dirty="0">
              <a:solidFill>
                <a:schemeClr val="accent1"/>
              </a:solidFill>
            </a:endParaRPr>
          </a:p>
          <a:p>
            <a:pPr lvl="2"/>
            <a:r>
              <a:rPr lang="en-US" sz="1400" dirty="0" smtClean="0">
                <a:solidFill>
                  <a:schemeClr val="accent1"/>
                </a:solidFill>
              </a:rPr>
              <a:t>&lt;</a:t>
            </a:r>
            <a:r>
              <a:rPr lang="en-US" sz="1400" dirty="0" err="1">
                <a:solidFill>
                  <a:schemeClr val="accent1"/>
                </a:solidFill>
              </a:rPr>
              <a:t>block_name</a:t>
            </a:r>
            <a:r>
              <a:rPr lang="en-US" sz="1400" dirty="0" smtClean="0">
                <a:solidFill>
                  <a:schemeClr val="accent1"/>
                </a:solidFill>
              </a:rPr>
              <a:t>&gt;.stil			-&gt; all vectors in stil format</a:t>
            </a:r>
          </a:p>
          <a:p>
            <a:pPr marL="914400" lvl="2" indent="0">
              <a:buNone/>
            </a:pPr>
            <a:endParaRPr lang="en-US" sz="1400" dirty="0" smtClean="0"/>
          </a:p>
        </p:txBody>
      </p:sp>
      <p:grpSp>
        <p:nvGrpSpPr>
          <p:cNvPr id="7" name="Group 6"/>
          <p:cNvGrpSpPr/>
          <p:nvPr/>
        </p:nvGrpSpPr>
        <p:grpSpPr>
          <a:xfrm>
            <a:off x="4099025" y="1274424"/>
            <a:ext cx="82860" cy="931169"/>
            <a:chOff x="5012079" y="3380198"/>
            <a:chExt cx="93569" cy="462337"/>
          </a:xfrm>
        </p:grpSpPr>
        <p:cxnSp>
          <p:nvCxnSpPr>
            <p:cNvPr id="8" name="Straight Connector 7"/>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1" name="Group 10"/>
          <p:cNvGrpSpPr/>
          <p:nvPr/>
        </p:nvGrpSpPr>
        <p:grpSpPr>
          <a:xfrm>
            <a:off x="4099025" y="2455524"/>
            <a:ext cx="82860" cy="931169"/>
            <a:chOff x="5012079" y="3380198"/>
            <a:chExt cx="93569" cy="462337"/>
          </a:xfrm>
        </p:grpSpPr>
        <p:cxnSp>
          <p:nvCxnSpPr>
            <p:cNvPr id="12" name="Straight Connector 11"/>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5" name="Group 14"/>
          <p:cNvGrpSpPr/>
          <p:nvPr/>
        </p:nvGrpSpPr>
        <p:grpSpPr>
          <a:xfrm>
            <a:off x="4084349" y="3606144"/>
            <a:ext cx="82860" cy="931169"/>
            <a:chOff x="5012079" y="3380198"/>
            <a:chExt cx="93569" cy="462337"/>
          </a:xfrm>
        </p:grpSpPr>
        <p:cxnSp>
          <p:nvCxnSpPr>
            <p:cNvPr id="16" name="Straight Connector 15"/>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9" name="Group 18"/>
          <p:cNvGrpSpPr/>
          <p:nvPr/>
        </p:nvGrpSpPr>
        <p:grpSpPr>
          <a:xfrm>
            <a:off x="4076165" y="4674473"/>
            <a:ext cx="82860" cy="931169"/>
            <a:chOff x="5012079" y="3380198"/>
            <a:chExt cx="93569" cy="462337"/>
          </a:xfrm>
        </p:grpSpPr>
        <p:cxnSp>
          <p:nvCxnSpPr>
            <p:cNvPr id="20" name="Straight Connector 19"/>
            <p:cNvCxnSpPr/>
            <p:nvPr/>
          </p:nvCxnSpPr>
          <p:spPr bwMode="auto">
            <a:xfrm>
              <a:off x="5105648" y="3380198"/>
              <a:ext cx="0" cy="462337"/>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flipH="1">
              <a:off x="5012934" y="3380198"/>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flipH="1">
              <a:off x="5012079" y="3841344"/>
              <a:ext cx="87322"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40491817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Patterns </a:t>
            </a:r>
            <a:r>
              <a:rPr lang="fr-FR" dirty="0" err="1" smtClean="0"/>
              <a:t>generation</a:t>
            </a:r>
            <a:r>
              <a:rPr lang="fr-FR" dirty="0" smtClean="0"/>
              <a:t> 4 : STIL post </a:t>
            </a:r>
            <a:r>
              <a:rPr lang="fr-FR" dirty="0" err="1" smtClean="0"/>
              <a:t>processing</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118</a:t>
            </a:fld>
            <a:endParaRPr lang="en-US" dirty="0"/>
          </a:p>
        </p:txBody>
      </p:sp>
      <p:sp>
        <p:nvSpPr>
          <p:cNvPr id="6" name="Content Placeholder 2"/>
          <p:cNvSpPr>
            <a:spLocks noGrp="1"/>
          </p:cNvSpPr>
          <p:nvPr>
            <p:ph idx="1"/>
          </p:nvPr>
        </p:nvSpPr>
        <p:spPr>
          <a:xfrm>
            <a:off x="165370" y="838202"/>
            <a:ext cx="11772630" cy="5497287"/>
          </a:xfrm>
        </p:spPr>
        <p:txBody>
          <a:bodyPr>
            <a:normAutofit/>
          </a:bodyPr>
          <a:lstStyle/>
          <a:p>
            <a:pPr marL="119063" indent="0">
              <a:buNone/>
            </a:pPr>
            <a:r>
              <a:rPr lang="en-US" sz="1800" dirty="0" smtClean="0">
                <a:solidFill>
                  <a:schemeClr val="accent1"/>
                </a:solidFill>
              </a:rPr>
              <a:t>To </a:t>
            </a:r>
            <a:r>
              <a:rPr lang="en-US" sz="1800" dirty="0" smtClean="0">
                <a:solidFill>
                  <a:schemeClr val="accent1"/>
                </a:solidFill>
              </a:rPr>
              <a:t>be fully compatible with eagle test program, the header of stil file generated by Tessent must be modified.</a:t>
            </a:r>
          </a:p>
          <a:p>
            <a:pPr marL="0" indent="119063">
              <a:buNone/>
            </a:pPr>
            <a:r>
              <a:rPr lang="en-US" sz="1800" dirty="0" smtClean="0">
                <a:solidFill>
                  <a:schemeClr val="accent1"/>
                </a:solidFill>
              </a:rPr>
              <a:t>Inputs </a:t>
            </a:r>
            <a:r>
              <a:rPr lang="en-US" sz="1800" dirty="0" smtClean="0">
                <a:solidFill>
                  <a:schemeClr val="accent1"/>
                </a:solidFill>
              </a:rPr>
              <a:t>must be masked and outputs </a:t>
            </a:r>
            <a:r>
              <a:rPr lang="en-US" sz="1800" dirty="0" smtClean="0">
                <a:solidFill>
                  <a:schemeClr val="accent1"/>
                </a:solidFill>
              </a:rPr>
              <a:t>receive hi-Z </a:t>
            </a:r>
            <a:r>
              <a:rPr lang="en-US" sz="1800" dirty="0" smtClean="0">
                <a:solidFill>
                  <a:schemeClr val="accent1"/>
                </a:solidFill>
              </a:rPr>
              <a:t>during the first tester cycle.</a:t>
            </a:r>
          </a:p>
          <a:p>
            <a:pPr marL="0" indent="0">
              <a:buNone/>
            </a:pPr>
            <a:endParaRPr lang="en-US" sz="1800" dirty="0">
              <a:solidFill>
                <a:schemeClr val="accent1"/>
              </a:solidFill>
            </a:endParaRPr>
          </a:p>
          <a:p>
            <a:pPr marL="347663" indent="-173038">
              <a:spcBef>
                <a:spcPts val="0"/>
              </a:spcBef>
            </a:pPr>
            <a:r>
              <a:rPr lang="en-US" sz="1800" dirty="0" smtClean="0">
                <a:solidFill>
                  <a:schemeClr val="accent1"/>
                </a:solidFill>
              </a:rPr>
              <a:t>scan_map.txt (in vectors</a:t>
            </a:r>
            <a:r>
              <a:rPr lang="en-US" sz="1800" dirty="0">
                <a:solidFill>
                  <a:schemeClr val="accent1"/>
                </a:solidFill>
              </a:rPr>
              <a:t>/ </a:t>
            </a:r>
            <a:r>
              <a:rPr lang="en-US" sz="1800" dirty="0" smtClean="0">
                <a:solidFill>
                  <a:schemeClr val="accent1"/>
                </a:solidFill>
              </a:rPr>
              <a:t>directory) must </a:t>
            </a:r>
            <a:r>
              <a:rPr lang="en-US" sz="1800" dirty="0">
                <a:solidFill>
                  <a:schemeClr val="accent1"/>
                </a:solidFill>
              </a:rPr>
              <a:t>be </a:t>
            </a:r>
            <a:r>
              <a:rPr lang="en-US" sz="1800" dirty="0" smtClean="0">
                <a:solidFill>
                  <a:schemeClr val="accent1"/>
                </a:solidFill>
              </a:rPr>
              <a:t>manually updated with top cell scan pin names and number of chains </a:t>
            </a:r>
            <a:r>
              <a:rPr lang="en-US" sz="1800" dirty="0" smtClean="0">
                <a:solidFill>
                  <a:schemeClr val="accent1"/>
                </a:solidFill>
              </a:rPr>
              <a:t>in the </a:t>
            </a:r>
            <a:r>
              <a:rPr lang="en-US" sz="1800" dirty="0" smtClean="0">
                <a:solidFill>
                  <a:schemeClr val="accent1"/>
                </a:solidFill>
              </a:rPr>
              <a:t>design</a:t>
            </a:r>
            <a:r>
              <a:rPr lang="en-US" sz="1800" dirty="0">
                <a:solidFill>
                  <a:schemeClr val="accent1"/>
                </a:solidFill>
              </a:rPr>
              <a:t>:		</a:t>
            </a:r>
          </a:p>
          <a:p>
            <a:pPr marL="174625" indent="-174625">
              <a:spcBef>
                <a:spcPts val="0"/>
              </a:spcBef>
            </a:pPr>
            <a:endParaRPr lang="en-US" sz="1800" b="1" u="sng" dirty="0" smtClean="0">
              <a:solidFill>
                <a:schemeClr val="accent1"/>
              </a:solidFill>
            </a:endParaRPr>
          </a:p>
          <a:p>
            <a:pPr marL="0" indent="0">
              <a:spcBef>
                <a:spcPts val="0"/>
              </a:spcBef>
              <a:buNone/>
            </a:pPr>
            <a:r>
              <a:rPr lang="en-US" sz="1800" b="1" u="sng" dirty="0" smtClean="0">
                <a:solidFill>
                  <a:schemeClr val="accent1"/>
                </a:solidFill>
              </a:rPr>
              <a:t>Example   scv78565:</a:t>
            </a:r>
            <a:r>
              <a:rPr lang="en-US" sz="1800" dirty="0" smtClean="0">
                <a:solidFill>
                  <a:schemeClr val="accent1"/>
                </a:solidFill>
              </a:rPr>
              <a:t>  	                 </a:t>
            </a:r>
            <a:r>
              <a:rPr lang="en-US" sz="1800" dirty="0" err="1" smtClean="0">
                <a:solidFill>
                  <a:schemeClr val="accent1"/>
                </a:solidFill>
              </a:rPr>
              <a:t>nb_chain</a:t>
            </a:r>
            <a:r>
              <a:rPr lang="en-US" sz="1800" dirty="0">
                <a:solidFill>
                  <a:schemeClr val="accent1"/>
                </a:solidFill>
              </a:rPr>
              <a:t>	</a:t>
            </a:r>
            <a:r>
              <a:rPr lang="en-US" sz="1800" dirty="0" smtClean="0">
                <a:solidFill>
                  <a:schemeClr val="accent1"/>
                </a:solidFill>
              </a:rPr>
              <a:t>=1</a:t>
            </a:r>
            <a:endParaRPr lang="en-US" sz="1800" dirty="0">
              <a:solidFill>
                <a:schemeClr val="accent1"/>
              </a:solidFill>
            </a:endParaRPr>
          </a:p>
          <a:p>
            <a:pPr marL="0" indent="0">
              <a:buNone/>
            </a:pPr>
            <a:r>
              <a:rPr lang="en-US" sz="1800" dirty="0">
                <a:solidFill>
                  <a:schemeClr val="accent1"/>
                </a:solidFill>
              </a:rPr>
              <a:t>	</a:t>
            </a:r>
            <a:r>
              <a:rPr lang="en-US" sz="1800" dirty="0" smtClean="0">
                <a:solidFill>
                  <a:schemeClr val="accent1"/>
                </a:solidFill>
              </a:rPr>
              <a:t>	</a:t>
            </a:r>
            <a:r>
              <a:rPr lang="en-US" sz="1800" dirty="0" smtClean="0">
                <a:solidFill>
                  <a:schemeClr val="accent1"/>
                </a:solidFill>
              </a:rPr>
              <a:t>		</a:t>
            </a:r>
            <a:r>
              <a:rPr lang="en-US" sz="1800" dirty="0" err="1" smtClean="0">
                <a:solidFill>
                  <a:schemeClr val="accent1"/>
                </a:solidFill>
              </a:rPr>
              <a:t>scan_clk</a:t>
            </a:r>
            <a:r>
              <a:rPr lang="en-US" sz="1800" dirty="0" smtClean="0">
                <a:solidFill>
                  <a:schemeClr val="accent1"/>
                </a:solidFill>
              </a:rPr>
              <a:t>	</a:t>
            </a:r>
            <a:r>
              <a:rPr lang="en-US" sz="1800" dirty="0" smtClean="0">
                <a:solidFill>
                  <a:schemeClr val="accent1"/>
                </a:solidFill>
              </a:rPr>
              <a:t>	=  </a:t>
            </a:r>
            <a:r>
              <a:rPr lang="en-US" sz="1800" dirty="0" err="1" smtClean="0">
                <a:solidFill>
                  <a:schemeClr val="accent1"/>
                </a:solidFill>
              </a:rPr>
              <a:t>scan_clk</a:t>
            </a:r>
            <a:endParaRPr lang="en-US" sz="1800" dirty="0" smtClean="0">
              <a:solidFill>
                <a:schemeClr val="accent1"/>
              </a:solidFill>
            </a:endParaRPr>
          </a:p>
          <a:p>
            <a:pPr marL="0" indent="0">
              <a:buNone/>
            </a:pPr>
            <a:r>
              <a:rPr lang="en-US" sz="1800" dirty="0" smtClean="0">
                <a:solidFill>
                  <a:schemeClr val="accent1"/>
                </a:solidFill>
              </a:rPr>
              <a:t>		</a:t>
            </a:r>
            <a:r>
              <a:rPr lang="en-US" sz="1800" dirty="0">
                <a:solidFill>
                  <a:schemeClr val="accent1"/>
                </a:solidFill>
              </a:rPr>
              <a:t>	</a:t>
            </a:r>
            <a:r>
              <a:rPr lang="en-US" sz="1800" dirty="0" smtClean="0">
                <a:solidFill>
                  <a:schemeClr val="accent1"/>
                </a:solidFill>
              </a:rPr>
              <a:t>	scan_rstb 	</a:t>
            </a:r>
            <a:r>
              <a:rPr lang="en-US" sz="1800" dirty="0" smtClean="0">
                <a:solidFill>
                  <a:schemeClr val="accent1"/>
                </a:solidFill>
              </a:rPr>
              <a:t>=</a:t>
            </a:r>
            <a:r>
              <a:rPr lang="en-US" sz="1800" dirty="0">
                <a:solidFill>
                  <a:schemeClr val="accent1"/>
                </a:solidFill>
              </a:rPr>
              <a:t> </a:t>
            </a:r>
            <a:r>
              <a:rPr lang="en-US" sz="1800" dirty="0" err="1" smtClean="0">
                <a:solidFill>
                  <a:schemeClr val="accent1"/>
                </a:solidFill>
              </a:rPr>
              <a:t>scan_rstb</a:t>
            </a:r>
            <a:endParaRPr lang="en-US" sz="1800" dirty="0" smtClean="0">
              <a:solidFill>
                <a:schemeClr val="accent1"/>
              </a:solidFill>
            </a:endParaRPr>
          </a:p>
          <a:p>
            <a:pPr marL="0" indent="0">
              <a:buNone/>
            </a:pPr>
            <a:r>
              <a:rPr lang="en-US" sz="1800" dirty="0" smtClean="0">
                <a:solidFill>
                  <a:schemeClr val="accent1"/>
                </a:solidFill>
              </a:rPr>
              <a:t>		</a:t>
            </a:r>
            <a:r>
              <a:rPr lang="en-US" sz="1800" dirty="0">
                <a:solidFill>
                  <a:schemeClr val="accent1"/>
                </a:solidFill>
              </a:rPr>
              <a:t>	</a:t>
            </a:r>
            <a:r>
              <a:rPr lang="en-US" sz="1800" dirty="0" smtClean="0">
                <a:solidFill>
                  <a:schemeClr val="accent1"/>
                </a:solidFill>
              </a:rPr>
              <a:t>	scan_en	</a:t>
            </a:r>
            <a:r>
              <a:rPr lang="en-US" sz="1800" dirty="0" smtClean="0">
                <a:solidFill>
                  <a:schemeClr val="accent1"/>
                </a:solidFill>
              </a:rPr>
              <a:t>	= </a:t>
            </a:r>
            <a:r>
              <a:rPr lang="en-US" sz="1800" dirty="0" err="1" smtClean="0">
                <a:solidFill>
                  <a:schemeClr val="accent1"/>
                </a:solidFill>
              </a:rPr>
              <a:t>scan_en</a:t>
            </a:r>
            <a:endParaRPr lang="en-US" sz="1800" dirty="0" smtClean="0">
              <a:solidFill>
                <a:schemeClr val="accent1"/>
              </a:solidFill>
            </a:endParaRPr>
          </a:p>
          <a:p>
            <a:pPr marL="0" indent="0">
              <a:buNone/>
            </a:pPr>
            <a:r>
              <a:rPr lang="en-US" sz="1800" dirty="0">
                <a:solidFill>
                  <a:schemeClr val="accent1"/>
                </a:solidFill>
              </a:rPr>
              <a:t>	</a:t>
            </a:r>
            <a:r>
              <a:rPr lang="en-US" sz="1800" dirty="0" smtClean="0">
                <a:solidFill>
                  <a:schemeClr val="accent1"/>
                </a:solidFill>
              </a:rPr>
              <a:t>	</a:t>
            </a:r>
            <a:r>
              <a:rPr lang="en-US" sz="1800" dirty="0" smtClean="0">
                <a:solidFill>
                  <a:schemeClr val="accent1"/>
                </a:solidFill>
              </a:rPr>
              <a:t>		scan_in1</a:t>
            </a:r>
            <a:r>
              <a:rPr lang="en-US" sz="1800" dirty="0" smtClean="0">
                <a:solidFill>
                  <a:schemeClr val="accent1"/>
                </a:solidFill>
              </a:rPr>
              <a:t>	</a:t>
            </a:r>
            <a:r>
              <a:rPr lang="en-US" sz="1800" dirty="0" smtClean="0">
                <a:solidFill>
                  <a:schemeClr val="accent1"/>
                </a:solidFill>
              </a:rPr>
              <a:t>	= </a:t>
            </a:r>
            <a:r>
              <a:rPr lang="en-US" sz="1800" dirty="0" err="1" smtClean="0">
                <a:solidFill>
                  <a:schemeClr val="accent1"/>
                </a:solidFill>
              </a:rPr>
              <a:t>scan_in</a:t>
            </a:r>
            <a:endParaRPr lang="en-US" sz="1800" dirty="0" smtClean="0">
              <a:solidFill>
                <a:schemeClr val="accent1"/>
              </a:solidFill>
            </a:endParaRPr>
          </a:p>
          <a:p>
            <a:pPr marL="0" indent="0">
              <a:buNone/>
            </a:pPr>
            <a:r>
              <a:rPr lang="en-US" sz="1800" dirty="0" smtClean="0">
                <a:solidFill>
                  <a:schemeClr val="accent1"/>
                </a:solidFill>
              </a:rPr>
              <a:t>				scan_out1	= </a:t>
            </a:r>
            <a:r>
              <a:rPr lang="en-US" sz="1800" dirty="0" err="1" smtClean="0">
                <a:solidFill>
                  <a:schemeClr val="accent1"/>
                </a:solidFill>
              </a:rPr>
              <a:t>scan_out</a:t>
            </a:r>
            <a:endParaRPr lang="en-US" sz="1800" dirty="0" smtClean="0">
              <a:solidFill>
                <a:schemeClr val="accent1"/>
              </a:solidFill>
            </a:endParaRPr>
          </a:p>
          <a:p>
            <a:pPr marL="0" indent="0">
              <a:buNone/>
            </a:pPr>
            <a:endParaRPr lang="en-US" sz="1800" dirty="0" smtClean="0">
              <a:solidFill>
                <a:schemeClr val="accent1"/>
              </a:solidFill>
            </a:endParaRPr>
          </a:p>
          <a:p>
            <a:pPr marL="347663" indent="-173038">
              <a:spcBef>
                <a:spcPts val="0"/>
              </a:spcBef>
            </a:pPr>
            <a:r>
              <a:rPr lang="en-US" sz="1800" dirty="0" smtClean="0">
                <a:solidFill>
                  <a:schemeClr val="accent1"/>
                </a:solidFill>
              </a:rPr>
              <a:t>header.txt </a:t>
            </a:r>
            <a:r>
              <a:rPr lang="en-US" sz="1800" dirty="0">
                <a:solidFill>
                  <a:schemeClr val="accent1"/>
                </a:solidFill>
              </a:rPr>
              <a:t>(in vectors/ directory</a:t>
            </a:r>
            <a:r>
              <a:rPr lang="en-US" sz="1800" dirty="0" smtClean="0">
                <a:solidFill>
                  <a:schemeClr val="accent1"/>
                </a:solidFill>
              </a:rPr>
              <a:t>):</a:t>
            </a:r>
          </a:p>
          <a:p>
            <a:pPr lvl="1"/>
            <a:r>
              <a:rPr lang="en-US" sz="1800" dirty="0" smtClean="0">
                <a:solidFill>
                  <a:schemeClr val="accent1"/>
                </a:solidFill>
              </a:rPr>
              <a:t>Must be changed </a:t>
            </a:r>
            <a:r>
              <a:rPr lang="en-US" sz="1800" dirty="0">
                <a:solidFill>
                  <a:schemeClr val="accent1"/>
                </a:solidFill>
              </a:rPr>
              <a:t>only if multiple scan chains to </a:t>
            </a:r>
            <a:r>
              <a:rPr lang="en-US" sz="1800" dirty="0" smtClean="0">
                <a:solidFill>
                  <a:schemeClr val="accent1"/>
                </a:solidFill>
              </a:rPr>
              <a:t>add other scan_in/scan_out pins.</a:t>
            </a:r>
          </a:p>
          <a:p>
            <a:pPr lvl="1"/>
            <a:r>
              <a:rPr lang="en-US" sz="1800" dirty="0" smtClean="0">
                <a:solidFill>
                  <a:schemeClr val="accent1"/>
                </a:solidFill>
              </a:rPr>
              <a:t>Scan pins will be replaced by their </a:t>
            </a:r>
            <a:r>
              <a:rPr lang="en-US" sz="1800" dirty="0">
                <a:solidFill>
                  <a:schemeClr val="accent1"/>
                </a:solidFill>
              </a:rPr>
              <a:t>top cell </a:t>
            </a:r>
            <a:r>
              <a:rPr lang="en-US" sz="1800" dirty="0" smtClean="0">
                <a:solidFill>
                  <a:schemeClr val="accent1"/>
                </a:solidFill>
              </a:rPr>
              <a:t>names by </a:t>
            </a:r>
            <a:r>
              <a:rPr lang="en-US" sz="1800" i="1" dirty="0" smtClean="0">
                <a:solidFill>
                  <a:schemeClr val="accent1"/>
                </a:solidFill>
              </a:rPr>
              <a:t>gen_stil_4_eagle.pl</a:t>
            </a:r>
            <a:r>
              <a:rPr lang="en-US" sz="1800" b="1" dirty="0" smtClean="0">
                <a:solidFill>
                  <a:schemeClr val="accent1"/>
                </a:solidFill>
              </a:rPr>
              <a:t> </a:t>
            </a:r>
            <a:r>
              <a:rPr lang="en-US" sz="1800" dirty="0">
                <a:solidFill>
                  <a:schemeClr val="accent1"/>
                </a:solidFill>
              </a:rPr>
              <a:t>script.</a:t>
            </a:r>
          </a:p>
          <a:p>
            <a:pPr marL="0" indent="0">
              <a:buNone/>
            </a:pPr>
            <a:endParaRPr lang="en-US" sz="500" dirty="0" smtClean="0"/>
          </a:p>
          <a:p>
            <a:pPr marL="0" indent="0">
              <a:buNone/>
            </a:pPr>
            <a:endParaRPr lang="en-US" dirty="0"/>
          </a:p>
        </p:txBody>
      </p:sp>
    </p:spTree>
    <p:extLst>
      <p:ext uri="{BB962C8B-B14F-4D97-AF65-F5344CB8AC3E}">
        <p14:creationId xmlns:p14="http://schemas.microsoft.com/office/powerpoint/2010/main" val="846761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ATPG Patterns </a:t>
            </a:r>
            <a:r>
              <a:rPr lang="fr-FR" dirty="0" err="1"/>
              <a:t>generation</a:t>
            </a:r>
            <a:r>
              <a:rPr lang="fr-FR" dirty="0"/>
              <a:t> </a:t>
            </a:r>
            <a:r>
              <a:rPr lang="fr-FR" dirty="0" smtClean="0"/>
              <a:t>5</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119</a:t>
            </a:fld>
            <a:endParaRPr lang="en-US" dirty="0"/>
          </a:p>
        </p:txBody>
      </p:sp>
      <p:sp>
        <p:nvSpPr>
          <p:cNvPr id="6" name="Content Placeholder 2"/>
          <p:cNvSpPr>
            <a:spLocks noGrp="1"/>
          </p:cNvSpPr>
          <p:nvPr>
            <p:ph idx="1"/>
          </p:nvPr>
        </p:nvSpPr>
        <p:spPr>
          <a:xfrm>
            <a:off x="596042" y="815248"/>
            <a:ext cx="11313191" cy="5266063"/>
          </a:xfrm>
        </p:spPr>
        <p:txBody>
          <a:bodyPr>
            <a:normAutofit/>
          </a:bodyPr>
          <a:lstStyle/>
          <a:p>
            <a:pPr marL="0" indent="0">
              <a:buNone/>
            </a:pPr>
            <a:r>
              <a:rPr lang="en-US" sz="1800" dirty="0" smtClean="0">
                <a:solidFill>
                  <a:schemeClr val="accent1"/>
                </a:solidFill>
              </a:rPr>
              <a:t>The generate_patterns.sh script calling </a:t>
            </a:r>
            <a:r>
              <a:rPr lang="en-US" sz="1800" dirty="0">
                <a:solidFill>
                  <a:schemeClr val="accent1"/>
                </a:solidFill>
              </a:rPr>
              <a:t>generate_top_vectors.pl </a:t>
            </a:r>
            <a:r>
              <a:rPr lang="en-US" sz="1800" dirty="0" smtClean="0">
                <a:solidFill>
                  <a:schemeClr val="accent1"/>
                </a:solidFill>
              </a:rPr>
              <a:t>inside </a:t>
            </a:r>
            <a:r>
              <a:rPr lang="en-US" sz="1800" dirty="0" err="1" smtClean="0">
                <a:solidFill>
                  <a:schemeClr val="accent1"/>
                </a:solidFill>
              </a:rPr>
              <a:t>top_cell_sim</a:t>
            </a:r>
            <a:r>
              <a:rPr lang="en-US" sz="1800" dirty="0">
                <a:solidFill>
                  <a:schemeClr val="accent1"/>
                </a:solidFill>
              </a:rPr>
              <a:t>/ directory </a:t>
            </a:r>
            <a:r>
              <a:rPr lang="en-US" sz="1800" dirty="0" smtClean="0">
                <a:solidFill>
                  <a:schemeClr val="accent1"/>
                </a:solidFill>
              </a:rPr>
              <a:t>to modify the testbench files generated by Tessent in vectors/ directory </a:t>
            </a:r>
            <a:r>
              <a:rPr lang="en-US" sz="1800" dirty="0" smtClean="0">
                <a:solidFill>
                  <a:schemeClr val="accent1"/>
                </a:solidFill>
              </a:rPr>
              <a:t>:</a:t>
            </a:r>
          </a:p>
          <a:p>
            <a:pPr marL="0" indent="0">
              <a:buNone/>
            </a:pPr>
            <a:endParaRPr lang="en-US" sz="1000" dirty="0">
              <a:solidFill>
                <a:schemeClr val="accent1"/>
              </a:solidFill>
            </a:endParaRPr>
          </a:p>
          <a:p>
            <a:pPr marL="0" lvl="3" indent="0" defTabSz="117475">
              <a:buNone/>
            </a:pPr>
            <a:r>
              <a:rPr lang="en-US" dirty="0" smtClean="0">
                <a:solidFill>
                  <a:schemeClr val="accent1"/>
                </a:solidFill>
              </a:rPr>
              <a:t>usage</a:t>
            </a:r>
            <a:r>
              <a:rPr lang="en-US" dirty="0" smtClean="0">
                <a:solidFill>
                  <a:schemeClr val="accent1"/>
                </a:solidFill>
              </a:rPr>
              <a:t>: </a:t>
            </a:r>
            <a:r>
              <a:rPr lang="en-US" dirty="0" err="1" smtClean="0">
                <a:solidFill>
                  <a:schemeClr val="accent1"/>
                </a:solidFill>
              </a:rPr>
              <a:t>perl</a:t>
            </a:r>
            <a:r>
              <a:rPr lang="en-US" dirty="0" smtClean="0">
                <a:solidFill>
                  <a:schemeClr val="accent1"/>
                </a:solidFill>
              </a:rPr>
              <a:t> </a:t>
            </a:r>
            <a:r>
              <a:rPr lang="en-US" sz="1400" dirty="0">
                <a:solidFill>
                  <a:schemeClr val="accent1"/>
                </a:solidFill>
              </a:rPr>
              <a:t>$</a:t>
            </a:r>
            <a:r>
              <a:rPr lang="en-US" sz="1400" dirty="0" smtClean="0">
                <a:solidFill>
                  <a:schemeClr val="accent1"/>
                </a:solidFill>
              </a:rPr>
              <a:t>TOOLS_SCRIPT</a:t>
            </a:r>
            <a:r>
              <a:rPr lang="en-US" dirty="0" smtClean="0">
                <a:solidFill>
                  <a:schemeClr val="accent1"/>
                </a:solidFill>
              </a:rPr>
              <a:t>/scan/</a:t>
            </a:r>
            <a:r>
              <a:rPr lang="en-US" b="1" dirty="0" smtClean="0">
                <a:solidFill>
                  <a:schemeClr val="accent1"/>
                </a:solidFill>
              </a:rPr>
              <a:t>generate_top_vectors.pl</a:t>
            </a:r>
          </a:p>
          <a:p>
            <a:pPr marL="0" lvl="3" indent="1654175" defTabSz="117475">
              <a:buNone/>
            </a:pPr>
            <a:r>
              <a:rPr lang="en-US" dirty="0" smtClean="0">
                <a:solidFill>
                  <a:schemeClr val="accent1"/>
                </a:solidFill>
              </a:rPr>
              <a:t>   </a:t>
            </a:r>
            <a:r>
              <a:rPr lang="en-US" b="1" dirty="0" smtClean="0">
                <a:solidFill>
                  <a:schemeClr val="accent1"/>
                </a:solidFill>
              </a:rPr>
              <a:t>-</a:t>
            </a:r>
            <a:r>
              <a:rPr lang="en-US" b="1" dirty="0" err="1">
                <a:solidFill>
                  <a:schemeClr val="accent1"/>
                </a:solidFill>
              </a:rPr>
              <a:t>vec</a:t>
            </a:r>
            <a:r>
              <a:rPr lang="en-US" dirty="0">
                <a:solidFill>
                  <a:schemeClr val="accent1"/>
                </a:solidFill>
              </a:rPr>
              <a:t> </a:t>
            </a:r>
            <a:r>
              <a:rPr lang="en-US" dirty="0" smtClean="0">
                <a:solidFill>
                  <a:schemeClr val="accent1"/>
                </a:solidFill>
              </a:rPr>
              <a:t> &lt;</a:t>
            </a:r>
            <a:r>
              <a:rPr lang="en-US" dirty="0" err="1">
                <a:solidFill>
                  <a:schemeClr val="accent1"/>
                </a:solidFill>
              </a:rPr>
              <a:t>block_name</a:t>
            </a:r>
            <a:r>
              <a:rPr lang="en-US" dirty="0">
                <a:solidFill>
                  <a:schemeClr val="accent1"/>
                </a:solidFill>
              </a:rPr>
              <a:t>&gt;_</a:t>
            </a:r>
            <a:r>
              <a:rPr lang="en-US" dirty="0" err="1">
                <a:solidFill>
                  <a:schemeClr val="accent1"/>
                </a:solidFill>
              </a:rPr>
              <a:t>chain.v</a:t>
            </a:r>
            <a:r>
              <a:rPr lang="en-US" dirty="0">
                <a:solidFill>
                  <a:schemeClr val="accent1"/>
                </a:solidFill>
              </a:rPr>
              <a:t> </a:t>
            </a:r>
            <a:r>
              <a:rPr lang="en-US" dirty="0" smtClean="0">
                <a:solidFill>
                  <a:schemeClr val="accent1"/>
                </a:solidFill>
              </a:rPr>
              <a:t> | </a:t>
            </a:r>
            <a:r>
              <a:rPr lang="en-US" dirty="0" err="1" smtClean="0">
                <a:solidFill>
                  <a:schemeClr val="accent1"/>
                </a:solidFill>
              </a:rPr>
              <a:t>serial.v</a:t>
            </a:r>
            <a:r>
              <a:rPr lang="en-US" dirty="0" smtClean="0">
                <a:solidFill>
                  <a:schemeClr val="accent1"/>
                </a:solidFill>
              </a:rPr>
              <a:t>  | </a:t>
            </a:r>
            <a:r>
              <a:rPr lang="en-US" dirty="0" err="1" smtClean="0">
                <a:solidFill>
                  <a:schemeClr val="accent1"/>
                </a:solidFill>
              </a:rPr>
              <a:t>parallel.v</a:t>
            </a:r>
            <a:endParaRPr lang="en-US" dirty="0">
              <a:solidFill>
                <a:schemeClr val="accent1"/>
              </a:solidFill>
            </a:endParaRPr>
          </a:p>
          <a:p>
            <a:pPr marL="284163" lvl="3" indent="-284163">
              <a:spcBef>
                <a:spcPts val="0"/>
              </a:spcBef>
              <a:buNone/>
            </a:pPr>
            <a:r>
              <a:rPr lang="en-US" sz="1800" dirty="0" smtClean="0">
                <a:solidFill>
                  <a:schemeClr val="accent1"/>
                </a:solidFill>
              </a:rPr>
              <a:t>			</a:t>
            </a:r>
            <a:r>
              <a:rPr lang="en-US" b="1" dirty="0" smtClean="0">
                <a:solidFill>
                  <a:schemeClr val="accent1"/>
                </a:solidFill>
              </a:rPr>
              <a:t>-</a:t>
            </a:r>
            <a:r>
              <a:rPr lang="en-US" b="1" dirty="0">
                <a:solidFill>
                  <a:schemeClr val="accent1"/>
                </a:solidFill>
              </a:rPr>
              <a:t>map </a:t>
            </a:r>
            <a:r>
              <a:rPr lang="en-US" dirty="0" smtClean="0">
                <a:solidFill>
                  <a:schemeClr val="accent1"/>
                </a:solidFill>
              </a:rPr>
              <a:t>scan_map.txt</a:t>
            </a:r>
            <a:endParaRPr lang="en-US" dirty="0">
              <a:solidFill>
                <a:schemeClr val="accent1"/>
              </a:solidFill>
            </a:endParaRPr>
          </a:p>
          <a:p>
            <a:pPr marL="284163" lvl="3" indent="-284163">
              <a:spcBef>
                <a:spcPts val="0"/>
              </a:spcBef>
              <a:buNone/>
            </a:pPr>
            <a:r>
              <a:rPr lang="en-US" dirty="0" smtClean="0">
                <a:solidFill>
                  <a:schemeClr val="accent1"/>
                </a:solidFill>
              </a:rPr>
              <a:t>			</a:t>
            </a:r>
            <a:r>
              <a:rPr lang="en-US" b="1" dirty="0" smtClean="0">
                <a:solidFill>
                  <a:schemeClr val="accent1"/>
                </a:solidFill>
              </a:rPr>
              <a:t>-delay </a:t>
            </a:r>
            <a:r>
              <a:rPr lang="en-US" dirty="0">
                <a:solidFill>
                  <a:schemeClr val="accent1"/>
                </a:solidFill>
              </a:rPr>
              <a:t>&lt; in us</a:t>
            </a:r>
            <a:r>
              <a:rPr lang="en-US" dirty="0" smtClean="0">
                <a:solidFill>
                  <a:schemeClr val="accent1"/>
                </a:solidFill>
              </a:rPr>
              <a:t>&gt;</a:t>
            </a:r>
          </a:p>
          <a:p>
            <a:pPr marL="284163" lvl="3" indent="-284163">
              <a:spcBef>
                <a:spcPts val="0"/>
              </a:spcBef>
              <a:buNone/>
            </a:pPr>
            <a:r>
              <a:rPr lang="en-US" dirty="0">
                <a:solidFill>
                  <a:schemeClr val="accent1"/>
                </a:solidFill>
              </a:rPr>
              <a:t>	</a:t>
            </a:r>
            <a:r>
              <a:rPr lang="en-US" dirty="0" smtClean="0">
                <a:solidFill>
                  <a:schemeClr val="accent1"/>
                </a:solidFill>
              </a:rPr>
              <a:t>		</a:t>
            </a:r>
            <a:r>
              <a:rPr lang="en-US" dirty="0" smtClean="0">
                <a:solidFill>
                  <a:schemeClr val="accent1"/>
                </a:solidFill>
              </a:rPr>
              <a:t>-</a:t>
            </a:r>
            <a:r>
              <a:rPr lang="en-US" b="1" dirty="0" smtClean="0">
                <a:solidFill>
                  <a:schemeClr val="accent1"/>
                </a:solidFill>
              </a:rPr>
              <a:t>block</a:t>
            </a:r>
            <a:r>
              <a:rPr lang="en-US" dirty="0" smtClean="0">
                <a:solidFill>
                  <a:schemeClr val="accent1"/>
                </a:solidFill>
              </a:rPr>
              <a:t>  b1 –</a:t>
            </a:r>
            <a:r>
              <a:rPr lang="en-US" b="1" dirty="0" smtClean="0">
                <a:solidFill>
                  <a:schemeClr val="accent1"/>
                </a:solidFill>
              </a:rPr>
              <a:t>block</a:t>
            </a:r>
            <a:r>
              <a:rPr lang="en-US" dirty="0" smtClean="0">
                <a:solidFill>
                  <a:schemeClr val="accent1"/>
                </a:solidFill>
              </a:rPr>
              <a:t> b2 …. </a:t>
            </a:r>
            <a:r>
              <a:rPr lang="en-US" b="1" dirty="0" smtClean="0">
                <a:solidFill>
                  <a:schemeClr val="accent1"/>
                </a:solidFill>
              </a:rPr>
              <a:t>block</a:t>
            </a:r>
            <a:r>
              <a:rPr lang="en-US" dirty="0" smtClean="0">
                <a:solidFill>
                  <a:schemeClr val="accent1"/>
                </a:solidFill>
              </a:rPr>
              <a:t> N</a:t>
            </a:r>
          </a:p>
          <a:p>
            <a:pPr marL="284163" lvl="3" indent="-284163">
              <a:spcBef>
                <a:spcPts val="0"/>
              </a:spcBef>
              <a:buNone/>
            </a:pPr>
            <a:endParaRPr lang="en-US" dirty="0" smtClean="0">
              <a:solidFill>
                <a:schemeClr val="accent1"/>
              </a:solidFill>
            </a:endParaRPr>
          </a:p>
          <a:p>
            <a:pPr marL="284163" lvl="3" indent="-284163">
              <a:spcBef>
                <a:spcPts val="0"/>
              </a:spcBef>
              <a:buNone/>
            </a:pPr>
            <a:endParaRPr lang="en-US" sz="1000" dirty="0" smtClean="0">
              <a:solidFill>
                <a:schemeClr val="accent1"/>
              </a:solidFill>
            </a:endParaRPr>
          </a:p>
          <a:p>
            <a:pPr marL="0" indent="0">
              <a:spcBef>
                <a:spcPts val="0"/>
              </a:spcBef>
              <a:buNone/>
            </a:pPr>
            <a:r>
              <a:rPr lang="en-US" sz="1800" dirty="0" smtClean="0">
                <a:solidFill>
                  <a:schemeClr val="accent1"/>
                </a:solidFill>
              </a:rPr>
              <a:t>What the script does</a:t>
            </a:r>
            <a:r>
              <a:rPr lang="en-US" sz="1800" dirty="0" smtClean="0">
                <a:solidFill>
                  <a:schemeClr val="accent1"/>
                </a:solidFill>
              </a:rPr>
              <a:t>:  </a:t>
            </a:r>
          </a:p>
          <a:p>
            <a:pPr marL="0" indent="0">
              <a:spcBef>
                <a:spcPts val="0"/>
              </a:spcBef>
              <a:buNone/>
            </a:pPr>
            <a:endParaRPr lang="en-US" sz="1800" dirty="0">
              <a:solidFill>
                <a:schemeClr val="accent1"/>
              </a:solidFill>
            </a:endParaRPr>
          </a:p>
          <a:p>
            <a:pPr marL="0" indent="0">
              <a:spcBef>
                <a:spcPts val="0"/>
              </a:spcBef>
              <a:buNone/>
            </a:pPr>
            <a:r>
              <a:rPr lang="en-US" sz="1800" dirty="0" smtClean="0">
                <a:solidFill>
                  <a:schemeClr val="accent1"/>
                </a:solidFill>
              </a:rPr>
              <a:t>     Modify </a:t>
            </a:r>
            <a:r>
              <a:rPr lang="en-US" sz="1800" dirty="0" smtClean="0">
                <a:solidFill>
                  <a:schemeClr val="accent1"/>
                </a:solidFill>
              </a:rPr>
              <a:t>Tessent testbench file </a:t>
            </a:r>
            <a:r>
              <a:rPr lang="en-US" sz="1800" dirty="0" smtClean="0">
                <a:solidFill>
                  <a:schemeClr val="accent1"/>
                </a:solidFill>
              </a:rPr>
              <a:t>:</a:t>
            </a:r>
            <a:endParaRPr lang="en-US" sz="1800" dirty="0" smtClean="0">
              <a:solidFill>
                <a:schemeClr val="accent1"/>
              </a:solidFill>
            </a:endParaRPr>
          </a:p>
          <a:p>
            <a:pPr marL="398463" lvl="1" indent="-165100"/>
            <a:r>
              <a:rPr lang="en-US" sz="1400" dirty="0" smtClean="0">
                <a:solidFill>
                  <a:schemeClr val="accent1"/>
                </a:solidFill>
              </a:rPr>
              <a:t> - Remove </a:t>
            </a:r>
            <a:r>
              <a:rPr lang="en-US" sz="1400" dirty="0" err="1" smtClean="0">
                <a:solidFill>
                  <a:schemeClr val="accent1"/>
                </a:solidFill>
              </a:rPr>
              <a:t>atpg_wrapper</a:t>
            </a:r>
            <a:r>
              <a:rPr lang="en-US" sz="1400" dirty="0" smtClean="0">
                <a:solidFill>
                  <a:schemeClr val="accent1"/>
                </a:solidFill>
              </a:rPr>
              <a:t> instantiation and create scan pins inputs and outputs</a:t>
            </a:r>
          </a:p>
          <a:p>
            <a:pPr marL="398463" lvl="1" indent="-165100"/>
            <a:r>
              <a:rPr lang="en-US" sz="1400" dirty="0" smtClean="0">
                <a:solidFill>
                  <a:schemeClr val="accent1"/>
                </a:solidFill>
              </a:rPr>
              <a:t> - Change </a:t>
            </a:r>
            <a:r>
              <a:rPr lang="en-US" sz="1400" dirty="0" smtClean="0">
                <a:solidFill>
                  <a:schemeClr val="accent1"/>
                </a:solidFill>
              </a:rPr>
              <a:t>relative to absolute paths for called </a:t>
            </a:r>
            <a:r>
              <a:rPr lang="en-US" sz="1400" dirty="0" smtClean="0">
                <a:solidFill>
                  <a:schemeClr val="accent1"/>
                </a:solidFill>
              </a:rPr>
              <a:t>files, insert delay </a:t>
            </a:r>
            <a:r>
              <a:rPr lang="en-US" sz="1400" dirty="0" smtClean="0">
                <a:solidFill>
                  <a:schemeClr val="accent1"/>
                </a:solidFill>
              </a:rPr>
              <a:t>scan process execution from &lt;delay&gt; us</a:t>
            </a:r>
          </a:p>
          <a:p>
            <a:pPr marL="398463" lvl="1" indent="-165100"/>
            <a:r>
              <a:rPr lang="en-US" sz="1400" dirty="0" smtClean="0">
                <a:solidFill>
                  <a:schemeClr val="accent1"/>
                </a:solidFill>
              </a:rPr>
              <a:t>- Replace </a:t>
            </a:r>
            <a:r>
              <a:rPr lang="en-US" sz="1400" dirty="0" err="1" smtClean="0">
                <a:solidFill>
                  <a:schemeClr val="accent1"/>
                </a:solidFill>
              </a:rPr>
              <a:t>atpg_wrapper_inst</a:t>
            </a:r>
            <a:r>
              <a:rPr lang="en-US" sz="1400" dirty="0" smtClean="0">
                <a:solidFill>
                  <a:schemeClr val="accent1"/>
                </a:solidFill>
              </a:rPr>
              <a:t> by digital hierarchical path in top cell test bench</a:t>
            </a:r>
          </a:p>
          <a:p>
            <a:pPr marL="398463" lvl="1" indent="-165100"/>
            <a:r>
              <a:rPr lang="en-US" sz="1400" dirty="0" smtClean="0">
                <a:solidFill>
                  <a:schemeClr val="accent1"/>
                </a:solidFill>
              </a:rPr>
              <a:t>- Rename </a:t>
            </a:r>
            <a:r>
              <a:rPr lang="en-US" sz="1400" dirty="0" smtClean="0">
                <a:solidFill>
                  <a:schemeClr val="accent1"/>
                </a:solidFill>
              </a:rPr>
              <a:t>modules in </a:t>
            </a:r>
            <a:r>
              <a:rPr lang="en-US" sz="1400" dirty="0" err="1" smtClean="0">
                <a:solidFill>
                  <a:schemeClr val="accent1"/>
                </a:solidFill>
              </a:rPr>
              <a:t>atpg_shift_vectors</a:t>
            </a:r>
            <a:r>
              <a:rPr lang="en-US" sz="1400" dirty="0" smtClean="0">
                <a:solidFill>
                  <a:schemeClr val="accent1"/>
                </a:solidFill>
              </a:rPr>
              <a:t> </a:t>
            </a:r>
            <a:r>
              <a:rPr lang="en-US" sz="1400" dirty="0" err="1" smtClean="0">
                <a:solidFill>
                  <a:schemeClr val="accent1"/>
                </a:solidFill>
              </a:rPr>
              <a:t>atpg_capture_vectors</a:t>
            </a:r>
            <a:r>
              <a:rPr lang="en-US" sz="1400" dirty="0" smtClean="0">
                <a:solidFill>
                  <a:schemeClr val="accent1"/>
                </a:solidFill>
              </a:rPr>
              <a:t> </a:t>
            </a:r>
            <a:r>
              <a:rPr lang="en-US" sz="1400" dirty="0">
                <a:solidFill>
                  <a:schemeClr val="accent1"/>
                </a:solidFill>
              </a:rPr>
              <a:t>or </a:t>
            </a:r>
            <a:r>
              <a:rPr lang="en-US" sz="1400" dirty="0" err="1" smtClean="0">
                <a:solidFill>
                  <a:schemeClr val="accent1"/>
                </a:solidFill>
              </a:rPr>
              <a:t>atpg_parallel_vectors</a:t>
            </a:r>
            <a:r>
              <a:rPr lang="en-US" sz="1400" dirty="0" smtClean="0">
                <a:solidFill>
                  <a:schemeClr val="accent1"/>
                </a:solidFill>
              </a:rPr>
              <a:t> according to </a:t>
            </a:r>
            <a:r>
              <a:rPr lang="en-US" sz="1400" dirty="0" smtClean="0">
                <a:solidFill>
                  <a:schemeClr val="accent1"/>
                </a:solidFill>
              </a:rPr>
              <a:t>type</a:t>
            </a:r>
          </a:p>
          <a:p>
            <a:pPr marL="398463" lvl="1" indent="-165100"/>
            <a:r>
              <a:rPr lang="en-US" sz="1400" dirty="0" smtClean="0">
                <a:solidFill>
                  <a:schemeClr val="accent1"/>
                </a:solidFill>
              </a:rPr>
              <a:t>- Copy </a:t>
            </a:r>
            <a:r>
              <a:rPr lang="en-US" sz="1400" dirty="0" smtClean="0">
                <a:solidFill>
                  <a:schemeClr val="accent1"/>
                </a:solidFill>
              </a:rPr>
              <a:t>other files </a:t>
            </a:r>
            <a:r>
              <a:rPr lang="en-US" sz="1400" dirty="0">
                <a:solidFill>
                  <a:schemeClr val="accent1"/>
                </a:solidFill>
              </a:rPr>
              <a:t>from vectors/ </a:t>
            </a:r>
            <a:r>
              <a:rPr lang="en-US" sz="1400" dirty="0" smtClean="0">
                <a:solidFill>
                  <a:schemeClr val="accent1"/>
                </a:solidFill>
              </a:rPr>
              <a:t>directory</a:t>
            </a:r>
          </a:p>
          <a:p>
            <a:pPr marL="398463" lvl="1" indent="-165100"/>
            <a:r>
              <a:rPr lang="en-US" sz="1400" dirty="0" smtClean="0">
                <a:solidFill>
                  <a:schemeClr val="accent1"/>
                </a:solidFill>
              </a:rPr>
              <a:t>- Create </a:t>
            </a:r>
            <a:r>
              <a:rPr lang="en-US" sz="1400" dirty="0" err="1" smtClean="0">
                <a:solidFill>
                  <a:schemeClr val="accent1"/>
                </a:solidFill>
              </a:rPr>
              <a:t>testbenches</a:t>
            </a:r>
            <a:r>
              <a:rPr lang="en-US" sz="1400" dirty="0" smtClean="0">
                <a:solidFill>
                  <a:schemeClr val="accent1"/>
                </a:solidFill>
              </a:rPr>
              <a:t> in </a:t>
            </a:r>
            <a:r>
              <a:rPr lang="en-US" sz="1400" dirty="0" err="1" smtClean="0">
                <a:solidFill>
                  <a:schemeClr val="accent1"/>
                </a:solidFill>
              </a:rPr>
              <a:t>top_cell_sim</a:t>
            </a:r>
            <a:r>
              <a:rPr lang="en-US" sz="1400" dirty="0" smtClean="0">
                <a:solidFill>
                  <a:schemeClr val="accent1"/>
                </a:solidFill>
              </a:rPr>
              <a:t>/  for re-simulation including .</a:t>
            </a:r>
            <a:r>
              <a:rPr lang="en-US" sz="1400" dirty="0" err="1" smtClean="0">
                <a:solidFill>
                  <a:schemeClr val="accent1"/>
                </a:solidFill>
              </a:rPr>
              <a:t>trn</a:t>
            </a:r>
            <a:r>
              <a:rPr lang="en-US" sz="1400" dirty="0" smtClean="0">
                <a:solidFill>
                  <a:schemeClr val="accent1"/>
                </a:solidFill>
              </a:rPr>
              <a:t> </a:t>
            </a:r>
            <a:r>
              <a:rPr lang="en-US" sz="1400" dirty="0" smtClean="0">
                <a:solidFill>
                  <a:schemeClr val="accent1"/>
                </a:solidFill>
              </a:rPr>
              <a:t>logging</a:t>
            </a:r>
            <a:endParaRPr lang="en-US" sz="14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223528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Manufacturing</a:t>
            </a:r>
            <a:endParaRPr lang="en-US" dirty="0"/>
          </a:p>
        </p:txBody>
      </p:sp>
      <p:sp>
        <p:nvSpPr>
          <p:cNvPr id="3" name="Content Placeholder 2"/>
          <p:cNvSpPr>
            <a:spLocks noGrp="1"/>
          </p:cNvSpPr>
          <p:nvPr>
            <p:ph idx="1"/>
          </p:nvPr>
        </p:nvSpPr>
        <p:spPr/>
        <p:txBody>
          <a:bodyPr/>
          <a:lstStyle/>
          <a:p>
            <a:r>
              <a:rPr lang="fr-FR" dirty="0" err="1"/>
              <a:t>T</a:t>
            </a:r>
            <a:r>
              <a:rPr lang="fr-FR" dirty="0" err="1" smtClean="0"/>
              <a:t>esters</a:t>
            </a:r>
            <a:r>
              <a:rPr lang="fr-FR" dirty="0" smtClean="0"/>
              <a:t> (ATE) are </a:t>
            </a:r>
            <a:r>
              <a:rPr lang="fr-FR" dirty="0" err="1" smtClean="0"/>
              <a:t>very</a:t>
            </a:r>
            <a:r>
              <a:rPr lang="fr-FR" dirty="0" smtClean="0"/>
              <a:t> </a:t>
            </a:r>
            <a:r>
              <a:rPr lang="fr-FR" dirty="0" err="1" smtClean="0"/>
              <a:t>expensive</a:t>
            </a:r>
            <a:endParaRPr lang="fr-FR" dirty="0" smtClean="0"/>
          </a:p>
          <a:p>
            <a:endParaRPr lang="fr-FR" dirty="0"/>
          </a:p>
          <a:p>
            <a:r>
              <a:rPr lang="fr-FR" dirty="0" smtClean="0"/>
              <a:t>Time </a:t>
            </a:r>
            <a:r>
              <a:rPr lang="fr-FR" dirty="0" err="1" smtClean="0"/>
              <a:t>is</a:t>
            </a:r>
            <a:r>
              <a:rPr lang="fr-FR" dirty="0" smtClean="0"/>
              <a:t> money</a:t>
            </a:r>
          </a:p>
          <a:p>
            <a:endParaRPr lang="fr-FR" dirty="0"/>
          </a:p>
          <a:p>
            <a:pPr marL="457200" indent="-457200">
              <a:buFontTx/>
              <a:buChar char="-"/>
            </a:pPr>
            <a:r>
              <a:rPr lang="fr-FR" dirty="0" err="1" smtClean="0"/>
              <a:t>Minimize</a:t>
            </a:r>
            <a:r>
              <a:rPr lang="fr-FR" dirty="0" smtClean="0"/>
              <a:t> time on tester</a:t>
            </a:r>
          </a:p>
          <a:p>
            <a:pPr marL="457200" indent="-457200">
              <a:buFontTx/>
              <a:buChar char="-"/>
            </a:pPr>
            <a:r>
              <a:rPr lang="fr-FR" dirty="0" err="1" smtClean="0"/>
              <a:t>Careful</a:t>
            </a:r>
            <a:r>
              <a:rPr lang="fr-FR" dirty="0" smtClean="0"/>
              <a:t> </a:t>
            </a:r>
            <a:r>
              <a:rPr lang="fr-FR" dirty="0" err="1" smtClean="0"/>
              <a:t>selection</a:t>
            </a:r>
            <a:r>
              <a:rPr lang="fr-FR" dirty="0" smtClean="0"/>
              <a:t> of test</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12</a:t>
            </a:fld>
            <a:endParaRPr lang="en-US" dirty="0"/>
          </a:p>
        </p:txBody>
      </p:sp>
    </p:spTree>
    <p:extLst>
      <p:ext uri="{BB962C8B-B14F-4D97-AF65-F5344CB8AC3E}">
        <p14:creationId xmlns:p14="http://schemas.microsoft.com/office/powerpoint/2010/main" val="18895182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ATPG Patterns </a:t>
            </a:r>
            <a:r>
              <a:rPr lang="fr-FR" dirty="0" err="1"/>
              <a:t>generation</a:t>
            </a:r>
            <a:r>
              <a:rPr lang="fr-FR" dirty="0"/>
              <a:t> </a:t>
            </a:r>
            <a:r>
              <a:rPr lang="fr-FR" dirty="0" smtClean="0"/>
              <a:t>6</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120</a:t>
            </a:fld>
            <a:endParaRPr lang="en-US" dirty="0"/>
          </a:p>
        </p:txBody>
      </p:sp>
      <p:sp>
        <p:nvSpPr>
          <p:cNvPr id="6" name="Content Placeholder 3"/>
          <p:cNvSpPr txBox="1">
            <a:spLocks noGrp="1"/>
          </p:cNvSpPr>
          <p:nvPr>
            <p:ph idx="1"/>
          </p:nvPr>
        </p:nvSpPr>
        <p:spPr>
          <a:xfrm>
            <a:off x="1219157" y="1358951"/>
            <a:ext cx="3531742" cy="3046988"/>
          </a:xfrm>
          <a:prstGeom prst="rect">
            <a:avLst/>
          </a:prstGeom>
          <a:noFill/>
        </p:spPr>
        <p:txBody>
          <a:bodyPr wrap="square" rtlCol="0">
            <a:spAutoFit/>
          </a:bodyPr>
          <a:lstStyle/>
          <a:p>
            <a:pPr marL="0" indent="0">
              <a:spcBef>
                <a:spcPts val="0"/>
              </a:spcBef>
              <a:buNone/>
            </a:pPr>
            <a:r>
              <a:rPr lang="en-US" sz="1400" dirty="0"/>
              <a:t>under vectors</a:t>
            </a:r>
            <a:r>
              <a:rPr lang="en-US" sz="1400" dirty="0" smtClean="0"/>
              <a:t>/</a:t>
            </a:r>
          </a:p>
          <a:p>
            <a:pPr marL="457200" lvl="1" indent="0">
              <a:spcBef>
                <a:spcPts val="0"/>
              </a:spcBef>
              <a:buNone/>
            </a:pPr>
            <a:r>
              <a:rPr lang="en-US" sz="1200" dirty="0" smtClean="0"/>
              <a:t>&lt;</a:t>
            </a:r>
            <a:r>
              <a:rPr lang="en-US" sz="1200" dirty="0" err="1"/>
              <a:t>block_name</a:t>
            </a:r>
            <a:r>
              <a:rPr lang="en-US" sz="1200" dirty="0"/>
              <a:t>&gt;_</a:t>
            </a:r>
            <a:r>
              <a:rPr lang="en-US" sz="1200" dirty="0" err="1" smtClean="0"/>
              <a:t>chain.v</a:t>
            </a:r>
            <a:endParaRPr lang="en-US" sz="1200" dirty="0" smtClean="0"/>
          </a:p>
          <a:p>
            <a:pPr marL="457200" lvl="1" indent="0">
              <a:spcBef>
                <a:spcPts val="0"/>
              </a:spcBef>
              <a:buNone/>
            </a:pPr>
            <a:r>
              <a:rPr lang="en-US" sz="1200" dirty="0" smtClean="0"/>
              <a:t>&lt;</a:t>
            </a:r>
            <a:r>
              <a:rPr lang="en-US" sz="1200" dirty="0" err="1" smtClean="0"/>
              <a:t>block_name</a:t>
            </a:r>
            <a:r>
              <a:rPr lang="en-US" sz="1200" dirty="0"/>
              <a:t>&gt;_</a:t>
            </a:r>
            <a:r>
              <a:rPr lang="en-US" sz="1200" dirty="0" smtClean="0"/>
              <a:t>chain.v.0.vec</a:t>
            </a:r>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chain.v.cfg</a:t>
            </a:r>
            <a:endParaRPr lang="en-US" sz="1200" dirty="0"/>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chain.v.po_name</a:t>
            </a:r>
            <a:endParaRPr lang="en-US" sz="1200" dirty="0" smtClean="0"/>
          </a:p>
          <a:p>
            <a:pPr marL="457200" lvl="1" indent="0">
              <a:spcBef>
                <a:spcPts val="0"/>
              </a:spcBef>
              <a:buNone/>
            </a:pPr>
            <a:endParaRPr lang="en-US" sz="500" dirty="0"/>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serial.v</a:t>
            </a:r>
            <a:endParaRPr lang="en-US" sz="1200" dirty="0" smtClean="0"/>
          </a:p>
          <a:p>
            <a:pPr marL="457200" lvl="1" indent="0">
              <a:spcBef>
                <a:spcPts val="0"/>
              </a:spcBef>
              <a:buNone/>
            </a:pPr>
            <a:r>
              <a:rPr lang="en-US" sz="1200" dirty="0" smtClean="0"/>
              <a:t>&lt;</a:t>
            </a:r>
            <a:r>
              <a:rPr lang="en-US" sz="1200" dirty="0" err="1" smtClean="0"/>
              <a:t>block_name</a:t>
            </a:r>
            <a:r>
              <a:rPr lang="en-US" sz="1200" dirty="0"/>
              <a:t>&gt;_</a:t>
            </a:r>
            <a:r>
              <a:rPr lang="en-US" sz="1200" dirty="0" smtClean="0"/>
              <a:t>serial.v.0.vec</a:t>
            </a:r>
          </a:p>
          <a:p>
            <a:pPr marL="457200" lvl="1" indent="0">
              <a:spcBef>
                <a:spcPts val="0"/>
              </a:spcBef>
              <a:buNone/>
            </a:pPr>
            <a:r>
              <a:rPr lang="en-US" sz="1200" dirty="0" smtClean="0"/>
              <a:t>&lt;</a:t>
            </a:r>
            <a:r>
              <a:rPr lang="en-US" sz="1200" dirty="0" err="1" smtClean="0"/>
              <a:t>block_name</a:t>
            </a:r>
            <a:r>
              <a:rPr lang="en-US" sz="1200" dirty="0"/>
              <a:t>&gt;_</a:t>
            </a:r>
            <a:r>
              <a:rPr lang="en-US" sz="1200" dirty="0" err="1" smtClean="0"/>
              <a:t>serial.v.cfg</a:t>
            </a:r>
            <a:endParaRPr lang="en-US" sz="1200" dirty="0" smtClean="0"/>
          </a:p>
          <a:p>
            <a:pPr marL="457200" lvl="1" indent="0">
              <a:spcBef>
                <a:spcPts val="0"/>
              </a:spcBef>
              <a:buNone/>
            </a:pPr>
            <a:r>
              <a:rPr lang="en-US" sz="1200" dirty="0" smtClean="0"/>
              <a:t>&lt;</a:t>
            </a:r>
            <a:r>
              <a:rPr lang="en-US" sz="1200" dirty="0" err="1" smtClean="0"/>
              <a:t>block_name</a:t>
            </a:r>
            <a:r>
              <a:rPr lang="en-US" sz="1200" dirty="0"/>
              <a:t>&gt;_</a:t>
            </a:r>
            <a:r>
              <a:rPr lang="en-US" sz="1200" dirty="0" smtClean="0"/>
              <a:t>serial.v.po.name</a:t>
            </a:r>
          </a:p>
          <a:p>
            <a:pPr marL="457200" lvl="1" indent="0">
              <a:spcBef>
                <a:spcPts val="0"/>
              </a:spcBef>
              <a:buNone/>
            </a:pPr>
            <a:endParaRPr lang="en-US" sz="500" dirty="0"/>
          </a:p>
          <a:p>
            <a:pPr marL="457200" lvl="1" indent="0">
              <a:spcBef>
                <a:spcPts val="0"/>
              </a:spcBef>
              <a:buNone/>
            </a:pPr>
            <a:r>
              <a:rPr lang="en-US" sz="1200" dirty="0"/>
              <a:t>&lt;</a:t>
            </a:r>
            <a:r>
              <a:rPr lang="en-US" sz="1200" dirty="0" err="1"/>
              <a:t>block_name</a:t>
            </a:r>
            <a:r>
              <a:rPr lang="en-US" sz="1200" dirty="0" smtClean="0"/>
              <a:t>&gt;_</a:t>
            </a:r>
            <a:r>
              <a:rPr lang="en-US" sz="1200" dirty="0" err="1" smtClean="0"/>
              <a:t>parallel.v</a:t>
            </a:r>
            <a:endParaRPr lang="en-US" sz="1200" dirty="0"/>
          </a:p>
          <a:p>
            <a:pPr marL="457200" lvl="1" indent="0">
              <a:spcBef>
                <a:spcPts val="0"/>
              </a:spcBef>
              <a:buNone/>
            </a:pPr>
            <a:r>
              <a:rPr lang="en-US" sz="1200" dirty="0"/>
              <a:t>&lt;</a:t>
            </a:r>
            <a:r>
              <a:rPr lang="en-US" sz="1200" dirty="0" err="1"/>
              <a:t>block_name</a:t>
            </a:r>
            <a:r>
              <a:rPr lang="en-US" sz="1200" dirty="0" smtClean="0"/>
              <a:t>&gt;_parallel.v.0.vec</a:t>
            </a:r>
            <a:endParaRPr lang="en-US" sz="1200" dirty="0"/>
          </a:p>
          <a:p>
            <a:pPr marL="457200" lvl="1" indent="0">
              <a:spcBef>
                <a:spcPts val="0"/>
              </a:spcBef>
              <a:buNone/>
            </a:pPr>
            <a:r>
              <a:rPr lang="en-US" sz="1200" dirty="0"/>
              <a:t>&lt;</a:t>
            </a:r>
            <a:r>
              <a:rPr lang="en-US" sz="1200" dirty="0" err="1"/>
              <a:t>block_name</a:t>
            </a:r>
            <a:r>
              <a:rPr lang="en-US" sz="1200" dirty="0" smtClean="0"/>
              <a:t>&gt;_</a:t>
            </a:r>
            <a:r>
              <a:rPr lang="en-US" sz="1200" dirty="0" err="1" smtClean="0"/>
              <a:t>parallel.v.cfg</a:t>
            </a:r>
            <a:endParaRPr lang="en-US" sz="1200" dirty="0"/>
          </a:p>
          <a:p>
            <a:pPr marL="457200" lvl="1" indent="0">
              <a:spcBef>
                <a:spcPts val="0"/>
              </a:spcBef>
              <a:buNone/>
            </a:pPr>
            <a:r>
              <a:rPr lang="en-US" sz="1200" dirty="0"/>
              <a:t>&lt;</a:t>
            </a:r>
            <a:r>
              <a:rPr lang="en-US" sz="1200" dirty="0" err="1"/>
              <a:t>block_name</a:t>
            </a:r>
            <a:r>
              <a:rPr lang="en-US" sz="1200" dirty="0" smtClean="0"/>
              <a:t>&gt;_parallel.v.po.name</a:t>
            </a:r>
            <a:endParaRPr lang="en-US" sz="1200" dirty="0"/>
          </a:p>
          <a:p>
            <a:pPr marL="457200" lvl="1" indent="0">
              <a:spcBef>
                <a:spcPts val="0"/>
              </a:spcBef>
              <a:buNone/>
            </a:pPr>
            <a:r>
              <a:rPr lang="en-US" sz="1200" dirty="0"/>
              <a:t>&lt;</a:t>
            </a:r>
            <a:r>
              <a:rPr lang="en-US" sz="1200" dirty="0" err="1"/>
              <a:t>block_name</a:t>
            </a:r>
            <a:r>
              <a:rPr lang="en-US" sz="1200" dirty="0"/>
              <a:t>&gt;_</a:t>
            </a:r>
            <a:r>
              <a:rPr lang="en-US" sz="1200" dirty="0" smtClean="0"/>
              <a:t>parallel.v.chain.name</a:t>
            </a:r>
            <a:endParaRPr lang="en-US" sz="1200" dirty="0"/>
          </a:p>
          <a:p>
            <a:pPr marL="457200" lvl="1" indent="0">
              <a:spcBef>
                <a:spcPts val="0"/>
              </a:spcBef>
              <a:buNone/>
            </a:pPr>
            <a:endParaRPr lang="en-US" sz="1200" dirty="0"/>
          </a:p>
        </p:txBody>
      </p:sp>
      <p:sp>
        <p:nvSpPr>
          <p:cNvPr id="7" name="TextBox 6"/>
          <p:cNvSpPr txBox="1"/>
          <p:nvPr/>
        </p:nvSpPr>
        <p:spPr>
          <a:xfrm>
            <a:off x="4645462" y="1327115"/>
            <a:ext cx="4112828" cy="3600986"/>
          </a:xfrm>
          <a:prstGeom prst="rect">
            <a:avLst/>
          </a:prstGeom>
          <a:noFill/>
        </p:spPr>
        <p:txBody>
          <a:bodyPr wrap="square" rtlCol="0">
            <a:spAutoFit/>
          </a:bodyPr>
          <a:lstStyle/>
          <a:p>
            <a:pPr>
              <a:spcBef>
                <a:spcPts val="0"/>
              </a:spcBef>
              <a:spcAft>
                <a:spcPts val="0"/>
              </a:spcAft>
            </a:pPr>
            <a:r>
              <a:rPr lang="en-US" sz="1400" dirty="0"/>
              <a:t>under </a:t>
            </a:r>
            <a:r>
              <a:rPr lang="en-US" sz="1400" dirty="0" err="1" smtClean="0"/>
              <a:t>topcell_sim</a:t>
            </a:r>
            <a:r>
              <a:rPr lang="en-US" sz="1400" dirty="0" smtClean="0"/>
              <a:t>/</a:t>
            </a:r>
          </a:p>
          <a:p>
            <a:pPr lvl="1">
              <a:spcBef>
                <a:spcPts val="0"/>
              </a:spcBef>
              <a:spcAft>
                <a:spcPts val="0"/>
              </a:spcAft>
            </a:pPr>
            <a:r>
              <a:rPr lang="en-US" sz="1200" b="1" dirty="0" smtClean="0"/>
              <a:t>atpg_</a:t>
            </a:r>
            <a:r>
              <a:rPr lang="en-US" sz="1200" dirty="0"/>
              <a:t> </a:t>
            </a:r>
            <a:r>
              <a:rPr lang="en-US" sz="1200" b="1" dirty="0"/>
              <a:t>&lt;</a:t>
            </a:r>
            <a:r>
              <a:rPr lang="en-US" sz="1200" b="1" dirty="0" err="1"/>
              <a:t>block_name</a:t>
            </a:r>
            <a:r>
              <a:rPr lang="en-US" sz="1200" b="1" dirty="0"/>
              <a:t>&gt;_ </a:t>
            </a:r>
            <a:r>
              <a:rPr lang="en-US" sz="1200" b="1" dirty="0" err="1" smtClean="0"/>
              <a:t>shift_vectors.v</a:t>
            </a:r>
            <a:endParaRPr lang="en-US" sz="1200" b="1" dirty="0" smtClean="0"/>
          </a:p>
          <a:p>
            <a:pPr lvl="1">
              <a:spcBef>
                <a:spcPts val="0"/>
              </a:spcBef>
              <a:spcAft>
                <a:spcPts val="0"/>
              </a:spcAft>
            </a:pPr>
            <a:r>
              <a:rPr lang="en-US" sz="1200" dirty="0" smtClean="0"/>
              <a:t>&lt;</a:t>
            </a:r>
            <a:r>
              <a:rPr lang="en-US" sz="1200" dirty="0" err="1" smtClean="0"/>
              <a:t>block_name</a:t>
            </a:r>
            <a:r>
              <a:rPr lang="en-US" sz="1200" dirty="0"/>
              <a:t>&gt;_</a:t>
            </a:r>
            <a:r>
              <a:rPr lang="en-US" sz="1200" dirty="0" smtClean="0"/>
              <a:t>chain.v.0.vec</a:t>
            </a:r>
          </a:p>
          <a:p>
            <a:pPr lvl="1">
              <a:spcBef>
                <a:spcPts val="0"/>
              </a:spcBef>
              <a:spcAft>
                <a:spcPts val="0"/>
              </a:spcAft>
            </a:pPr>
            <a:r>
              <a:rPr lang="en-US" sz="1200" dirty="0" smtClean="0"/>
              <a:t>&lt;</a:t>
            </a:r>
            <a:r>
              <a:rPr lang="en-US" sz="1200" dirty="0" err="1" smtClean="0"/>
              <a:t>block_name</a:t>
            </a:r>
            <a:r>
              <a:rPr lang="en-US" sz="1200" dirty="0"/>
              <a:t>&gt;_</a:t>
            </a:r>
            <a:r>
              <a:rPr lang="en-US" sz="1200" dirty="0" err="1" smtClean="0"/>
              <a:t>chain.v.cfg</a:t>
            </a:r>
            <a:endParaRPr lang="en-US" sz="1200" dirty="0"/>
          </a:p>
          <a:p>
            <a:pPr lvl="1">
              <a:spcBef>
                <a:spcPts val="0"/>
              </a:spcBef>
              <a:spcAft>
                <a:spcPts val="0"/>
              </a:spcAft>
            </a:pPr>
            <a:r>
              <a:rPr lang="en-US" sz="1200" dirty="0" smtClean="0"/>
              <a:t>&lt;</a:t>
            </a:r>
            <a:r>
              <a:rPr lang="en-US" sz="1200" dirty="0" err="1" smtClean="0"/>
              <a:t>block_name</a:t>
            </a:r>
            <a:r>
              <a:rPr lang="en-US" sz="1200" dirty="0"/>
              <a:t>&gt;_</a:t>
            </a:r>
            <a:r>
              <a:rPr lang="en-US" sz="1200" dirty="0" err="1" smtClean="0"/>
              <a:t>chain.v.po_name</a:t>
            </a:r>
            <a:endParaRPr lang="en-US" sz="1200" dirty="0" smtClean="0"/>
          </a:p>
          <a:p>
            <a:pPr lvl="1">
              <a:spcBef>
                <a:spcPts val="0"/>
              </a:spcBef>
              <a:spcAft>
                <a:spcPts val="0"/>
              </a:spcAft>
            </a:pPr>
            <a:r>
              <a:rPr lang="en-US" sz="1200" dirty="0" err="1"/>
              <a:t>t</a:t>
            </a:r>
            <a:r>
              <a:rPr lang="en-US" sz="1200" dirty="0" err="1" smtClean="0"/>
              <a:t>b_scan_shift.v</a:t>
            </a:r>
            <a:endParaRPr lang="en-US" sz="1200" dirty="0" smtClean="0"/>
          </a:p>
          <a:p>
            <a:pPr lvl="1">
              <a:spcBef>
                <a:spcPts val="0"/>
              </a:spcBef>
              <a:spcAft>
                <a:spcPts val="0"/>
              </a:spcAft>
            </a:pPr>
            <a:endParaRPr lang="en-US" sz="500" dirty="0"/>
          </a:p>
          <a:p>
            <a:pPr lvl="1">
              <a:spcBef>
                <a:spcPts val="0"/>
              </a:spcBef>
              <a:spcAft>
                <a:spcPts val="0"/>
              </a:spcAft>
            </a:pPr>
            <a:r>
              <a:rPr lang="en-US" sz="1200" b="1" dirty="0" smtClean="0"/>
              <a:t>atpg_</a:t>
            </a:r>
            <a:r>
              <a:rPr lang="en-US" sz="1200" b="1" dirty="0"/>
              <a:t> &lt;</a:t>
            </a:r>
            <a:r>
              <a:rPr lang="en-US" sz="1200" b="1" dirty="0" err="1"/>
              <a:t>block_name</a:t>
            </a:r>
            <a:r>
              <a:rPr lang="en-US" sz="1200" b="1" dirty="0"/>
              <a:t>&gt;_ </a:t>
            </a:r>
            <a:r>
              <a:rPr lang="en-US" sz="1200" b="1" dirty="0" err="1" smtClean="0"/>
              <a:t>capture_vectors.v</a:t>
            </a:r>
            <a:endParaRPr lang="en-US" sz="1200" b="1" dirty="0" smtClean="0"/>
          </a:p>
          <a:p>
            <a:pPr lvl="1">
              <a:spcBef>
                <a:spcPts val="0"/>
              </a:spcBef>
              <a:spcAft>
                <a:spcPts val="0"/>
              </a:spcAft>
            </a:pPr>
            <a:r>
              <a:rPr lang="en-US" sz="1200" dirty="0" smtClean="0"/>
              <a:t>&lt;</a:t>
            </a:r>
            <a:r>
              <a:rPr lang="en-US" sz="1200" dirty="0" err="1" smtClean="0"/>
              <a:t>block_name</a:t>
            </a:r>
            <a:r>
              <a:rPr lang="en-US" sz="1200" dirty="0"/>
              <a:t>&gt;_</a:t>
            </a:r>
            <a:r>
              <a:rPr lang="en-US" sz="1200" dirty="0" smtClean="0"/>
              <a:t>serial.v.0.vec</a:t>
            </a:r>
          </a:p>
          <a:p>
            <a:pPr lvl="1">
              <a:spcBef>
                <a:spcPts val="0"/>
              </a:spcBef>
              <a:spcAft>
                <a:spcPts val="0"/>
              </a:spcAft>
            </a:pPr>
            <a:r>
              <a:rPr lang="en-US" sz="1200" dirty="0" smtClean="0"/>
              <a:t>&lt;</a:t>
            </a:r>
            <a:r>
              <a:rPr lang="en-US" sz="1200" dirty="0" err="1" smtClean="0"/>
              <a:t>block_name</a:t>
            </a:r>
            <a:r>
              <a:rPr lang="en-US" sz="1200" dirty="0"/>
              <a:t>&gt;_</a:t>
            </a:r>
            <a:r>
              <a:rPr lang="en-US" sz="1200" dirty="0" err="1" smtClean="0"/>
              <a:t>serial.v.cfg</a:t>
            </a:r>
            <a:endParaRPr lang="en-US" sz="1200" dirty="0" smtClean="0"/>
          </a:p>
          <a:p>
            <a:pPr lvl="1">
              <a:spcBef>
                <a:spcPts val="0"/>
              </a:spcBef>
              <a:spcAft>
                <a:spcPts val="0"/>
              </a:spcAft>
            </a:pPr>
            <a:r>
              <a:rPr lang="en-US" sz="1200" dirty="0" smtClean="0"/>
              <a:t>&lt;</a:t>
            </a:r>
            <a:r>
              <a:rPr lang="en-US" sz="1200" dirty="0" err="1" smtClean="0"/>
              <a:t>block_name</a:t>
            </a:r>
            <a:r>
              <a:rPr lang="en-US" sz="1200" dirty="0"/>
              <a:t>&gt;_</a:t>
            </a:r>
            <a:r>
              <a:rPr lang="en-US" sz="1200" dirty="0" smtClean="0"/>
              <a:t>serial.v.po.name</a:t>
            </a:r>
          </a:p>
          <a:p>
            <a:pPr lvl="1">
              <a:spcBef>
                <a:spcPts val="0"/>
              </a:spcBef>
              <a:spcAft>
                <a:spcPts val="0"/>
              </a:spcAft>
            </a:pPr>
            <a:r>
              <a:rPr lang="en-US" sz="1200" dirty="0" err="1" smtClean="0"/>
              <a:t>tb_scan_capture.v</a:t>
            </a:r>
            <a:endParaRPr lang="en-US" sz="1200" dirty="0" smtClean="0"/>
          </a:p>
          <a:p>
            <a:pPr lvl="1">
              <a:spcBef>
                <a:spcPts val="0"/>
              </a:spcBef>
              <a:spcAft>
                <a:spcPts val="0"/>
              </a:spcAft>
            </a:pPr>
            <a:endParaRPr lang="en-US" sz="500" dirty="0" smtClean="0"/>
          </a:p>
          <a:p>
            <a:pPr lvl="1">
              <a:spcBef>
                <a:spcPts val="0"/>
              </a:spcBef>
              <a:spcAft>
                <a:spcPts val="0"/>
              </a:spcAft>
            </a:pPr>
            <a:r>
              <a:rPr lang="en-US" sz="1200" b="1" dirty="0"/>
              <a:t>atpg_ &lt;</a:t>
            </a:r>
            <a:r>
              <a:rPr lang="en-US" sz="1200" b="1" dirty="0" err="1"/>
              <a:t>block_name</a:t>
            </a:r>
            <a:r>
              <a:rPr lang="en-US" sz="1200" b="1" dirty="0"/>
              <a:t>&gt;_ </a:t>
            </a:r>
            <a:r>
              <a:rPr lang="en-US" sz="1200" b="1" dirty="0" err="1" smtClean="0"/>
              <a:t>parallel_vectors.v</a:t>
            </a:r>
            <a:endParaRPr lang="en-US" sz="1200" b="1" dirty="0"/>
          </a:p>
          <a:p>
            <a:pPr lvl="1">
              <a:spcBef>
                <a:spcPts val="0"/>
              </a:spcBef>
              <a:spcAft>
                <a:spcPts val="0"/>
              </a:spcAft>
            </a:pPr>
            <a:r>
              <a:rPr lang="en-US" sz="1200" dirty="0"/>
              <a:t>&lt;</a:t>
            </a:r>
            <a:r>
              <a:rPr lang="en-US" sz="1200" dirty="0" err="1"/>
              <a:t>block_name</a:t>
            </a:r>
            <a:r>
              <a:rPr lang="en-US" sz="1200" dirty="0" smtClean="0"/>
              <a:t>&gt;_parallel.v.0.vec</a:t>
            </a:r>
            <a:endParaRPr lang="en-US" sz="1200" dirty="0"/>
          </a:p>
          <a:p>
            <a:pPr lvl="1">
              <a:spcBef>
                <a:spcPts val="0"/>
              </a:spcBef>
              <a:spcAft>
                <a:spcPts val="0"/>
              </a:spcAft>
            </a:pPr>
            <a:r>
              <a:rPr lang="en-US" sz="1200" dirty="0"/>
              <a:t>&lt;</a:t>
            </a:r>
            <a:r>
              <a:rPr lang="en-US" sz="1200" dirty="0" err="1"/>
              <a:t>block_name</a:t>
            </a:r>
            <a:r>
              <a:rPr lang="en-US" sz="1200" dirty="0" smtClean="0"/>
              <a:t>&gt;_</a:t>
            </a:r>
            <a:r>
              <a:rPr lang="en-US" sz="1200" dirty="0" err="1" smtClean="0"/>
              <a:t>parallel.v.cfg</a:t>
            </a:r>
            <a:endParaRPr lang="en-US" sz="1200" dirty="0"/>
          </a:p>
          <a:p>
            <a:pPr lvl="1">
              <a:spcBef>
                <a:spcPts val="0"/>
              </a:spcBef>
              <a:spcAft>
                <a:spcPts val="0"/>
              </a:spcAft>
            </a:pPr>
            <a:r>
              <a:rPr lang="en-US" sz="1200" dirty="0"/>
              <a:t>&lt;</a:t>
            </a:r>
            <a:r>
              <a:rPr lang="en-US" sz="1200" dirty="0" err="1"/>
              <a:t>block_name</a:t>
            </a:r>
            <a:r>
              <a:rPr lang="en-US" sz="1200" dirty="0" smtClean="0"/>
              <a:t>&gt;_parallel.v.po.name</a:t>
            </a:r>
          </a:p>
          <a:p>
            <a:pPr lvl="1">
              <a:spcBef>
                <a:spcPts val="0"/>
              </a:spcBef>
              <a:spcAft>
                <a:spcPts val="0"/>
              </a:spcAft>
            </a:pPr>
            <a:r>
              <a:rPr lang="en-US" sz="1200" dirty="0"/>
              <a:t>&lt;</a:t>
            </a:r>
            <a:r>
              <a:rPr lang="en-US" sz="1200" dirty="0" err="1"/>
              <a:t>block_name</a:t>
            </a:r>
            <a:r>
              <a:rPr lang="en-US" sz="1200" dirty="0"/>
              <a:t>&gt;_</a:t>
            </a:r>
            <a:r>
              <a:rPr lang="en-US" sz="1200" dirty="0" smtClean="0"/>
              <a:t>parallel.v.chain.name</a:t>
            </a:r>
            <a:endParaRPr lang="en-US" sz="1200" dirty="0"/>
          </a:p>
          <a:p>
            <a:pPr lvl="1">
              <a:spcBef>
                <a:spcPts val="0"/>
              </a:spcBef>
              <a:spcAft>
                <a:spcPts val="0"/>
              </a:spcAft>
            </a:pPr>
            <a:r>
              <a:rPr lang="en-US" sz="1200" dirty="0" err="1" smtClean="0"/>
              <a:t>tb_scan_parallel.v</a:t>
            </a:r>
            <a:endParaRPr lang="en-US" sz="1200" dirty="0"/>
          </a:p>
          <a:p>
            <a:pPr lvl="1">
              <a:spcBef>
                <a:spcPts val="0"/>
              </a:spcBef>
              <a:spcAft>
                <a:spcPts val="0"/>
              </a:spcAft>
            </a:pPr>
            <a:endParaRPr lang="en-US" sz="1200" dirty="0"/>
          </a:p>
        </p:txBody>
      </p:sp>
      <p:sp>
        <p:nvSpPr>
          <p:cNvPr id="8" name="TextBox 7"/>
          <p:cNvSpPr txBox="1"/>
          <p:nvPr/>
        </p:nvSpPr>
        <p:spPr>
          <a:xfrm>
            <a:off x="898560" y="939896"/>
            <a:ext cx="3501280" cy="400110"/>
          </a:xfrm>
          <a:prstGeom prst="rect">
            <a:avLst/>
          </a:prstGeom>
          <a:noFill/>
        </p:spPr>
        <p:txBody>
          <a:bodyPr wrap="none" rtlCol="0">
            <a:spAutoFit/>
          </a:bodyPr>
          <a:lstStyle/>
          <a:p>
            <a:r>
              <a:rPr lang="en-US" sz="2000" dirty="0" smtClean="0"/>
              <a:t>Here are the files generated: </a:t>
            </a:r>
            <a:endParaRPr lang="en-US" sz="2000" dirty="0"/>
          </a:p>
        </p:txBody>
      </p:sp>
      <p:sp>
        <p:nvSpPr>
          <p:cNvPr id="9" name="TextBox 8"/>
          <p:cNvSpPr txBox="1"/>
          <p:nvPr/>
        </p:nvSpPr>
        <p:spPr>
          <a:xfrm>
            <a:off x="308006" y="4894935"/>
            <a:ext cx="11564504" cy="1200329"/>
          </a:xfrm>
          <a:prstGeom prst="rect">
            <a:avLst/>
          </a:prstGeom>
          <a:noFill/>
        </p:spPr>
        <p:txBody>
          <a:bodyPr wrap="square" rtlCol="0">
            <a:spAutoFit/>
          </a:bodyPr>
          <a:lstStyle/>
          <a:p>
            <a:r>
              <a:rPr lang="en-US" sz="1800" dirty="0" smtClean="0"/>
              <a:t>New modules atpg</a:t>
            </a:r>
            <a:r>
              <a:rPr lang="en-US" sz="1800" dirty="0"/>
              <a:t>_&lt;</a:t>
            </a:r>
            <a:r>
              <a:rPr lang="en-US" sz="1800" dirty="0" err="1"/>
              <a:t>block_name</a:t>
            </a:r>
            <a:r>
              <a:rPr lang="en-US" sz="1800" dirty="0" smtClean="0"/>
              <a:t>&gt;_[shift | capture | parallel]_vectors can be imported </a:t>
            </a:r>
            <a:r>
              <a:rPr lang="en-US" sz="1800" dirty="0"/>
              <a:t>in cadence as </a:t>
            </a:r>
            <a:r>
              <a:rPr lang="en-US" sz="1800" dirty="0" smtClean="0"/>
              <a:t>functional </a:t>
            </a:r>
            <a:r>
              <a:rPr lang="en-US" sz="1800" dirty="0"/>
              <a:t>views </a:t>
            </a:r>
            <a:r>
              <a:rPr lang="en-US" sz="1800" dirty="0" smtClean="0"/>
              <a:t>through </a:t>
            </a:r>
            <a:r>
              <a:rPr lang="en-US" sz="1800" dirty="0" err="1" smtClean="0"/>
              <a:t>verilogin</a:t>
            </a:r>
            <a:r>
              <a:rPr lang="en-US" sz="1800" dirty="0" smtClean="0"/>
              <a:t>.</a:t>
            </a:r>
          </a:p>
          <a:p>
            <a:r>
              <a:rPr lang="en-US" sz="1800" dirty="0" smtClean="0"/>
              <a:t>Other files (.0.vec, .</a:t>
            </a:r>
            <a:r>
              <a:rPr lang="en-US" sz="1800" dirty="0" err="1" smtClean="0"/>
              <a:t>cfg</a:t>
            </a:r>
            <a:r>
              <a:rPr lang="en-US" sz="1800" dirty="0" smtClean="0"/>
              <a:t>, .po.name , .chain.name) will be directly accessed by people in charge of top cell simulation. </a:t>
            </a:r>
          </a:p>
          <a:p>
            <a:r>
              <a:rPr lang="en-US" sz="1800" dirty="0" smtClean="0"/>
              <a:t>   </a:t>
            </a:r>
            <a:endParaRPr lang="en-US" sz="1800" dirty="0"/>
          </a:p>
        </p:txBody>
      </p:sp>
    </p:spTree>
    <p:extLst>
      <p:ext uri="{BB962C8B-B14F-4D97-AF65-F5344CB8AC3E}">
        <p14:creationId xmlns:p14="http://schemas.microsoft.com/office/powerpoint/2010/main" val="5428669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2160" y="1298046"/>
            <a:ext cx="4961905" cy="4238096"/>
          </a:xfrm>
        </p:spPr>
      </p:pic>
      <p:sp>
        <p:nvSpPr>
          <p:cNvPr id="4" name="Date Placeholder 3"/>
          <p:cNvSpPr>
            <a:spLocks noGrp="1"/>
          </p:cNvSpPr>
          <p:nvPr>
            <p:ph type="dt" sz="half" idx="10"/>
          </p:nvPr>
        </p:nvSpPr>
        <p:spPr/>
        <p:txBody>
          <a:bodyPr/>
          <a:lstStyle/>
          <a:p>
            <a:fld id="{6680A3A9-611D-47F4-A5A3-9DC50DC5D702}" type="datetime1">
              <a:rPr lang="en-US" smtClean="0"/>
              <a:t>7/23/2018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121</a:t>
            </a:fld>
            <a:endParaRPr lang="en-US" dirty="0"/>
          </a:p>
        </p:txBody>
      </p:sp>
    </p:spTree>
    <p:extLst>
      <p:ext uri="{BB962C8B-B14F-4D97-AF65-F5344CB8AC3E}">
        <p14:creationId xmlns:p14="http://schemas.microsoft.com/office/powerpoint/2010/main" val="6782218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endParaRPr lang="fr-FR" sz="4800" dirty="0" smtClean="0"/>
          </a:p>
          <a:p>
            <a:pPr algn="ctr"/>
            <a:endParaRPr lang="fr-FR" sz="4800" dirty="0"/>
          </a:p>
          <a:p>
            <a:pPr algn="ctr"/>
            <a:r>
              <a:rPr lang="fr-FR" sz="4800" dirty="0" smtClean="0"/>
              <a:t>ATPG </a:t>
            </a:r>
            <a:r>
              <a:rPr lang="fr-FR" sz="4800" dirty="0" err="1" smtClean="0"/>
              <a:t>with</a:t>
            </a:r>
            <a:r>
              <a:rPr lang="fr-FR" sz="4800" dirty="0" smtClean="0"/>
              <a:t> </a:t>
            </a:r>
            <a:r>
              <a:rPr lang="fr-FR" sz="4800" dirty="0"/>
              <a:t>ITC </a:t>
            </a:r>
            <a:r>
              <a:rPr lang="fr-FR" sz="4800" dirty="0" err="1"/>
              <a:t>loop</a:t>
            </a:r>
            <a:r>
              <a:rPr lang="fr-FR" sz="4800" dirty="0"/>
              <a:t> </a:t>
            </a:r>
            <a:r>
              <a:rPr lang="fr-FR" sz="4800" dirty="0" smtClean="0"/>
              <a:t>back</a:t>
            </a:r>
            <a:endParaRPr lang="en-US" sz="4800"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122</a:t>
            </a:fld>
            <a:endParaRPr lang="en-US" dirty="0"/>
          </a:p>
        </p:txBody>
      </p:sp>
    </p:spTree>
    <p:extLst>
      <p:ext uri="{BB962C8B-B14F-4D97-AF65-F5344CB8AC3E}">
        <p14:creationId xmlns:p14="http://schemas.microsoft.com/office/powerpoint/2010/main" val="20382363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Netlist</a:t>
            </a:r>
            <a:r>
              <a:rPr lang="fr-FR" dirty="0" smtClean="0"/>
              <a:t> of the design: </a:t>
            </a:r>
            <a:r>
              <a:rPr lang="fr-FR" dirty="0" err="1" smtClean="0"/>
              <a:t>step</a:t>
            </a:r>
            <a:r>
              <a:rPr lang="fr-FR" dirty="0" smtClean="0"/>
              <a:t> 1</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123</a:t>
            </a:fld>
            <a:endParaRPr lang="en-US" dirty="0"/>
          </a:p>
        </p:txBody>
      </p:sp>
      <p:sp>
        <p:nvSpPr>
          <p:cNvPr id="7" name="Content Placeholder 6"/>
          <p:cNvSpPr>
            <a:spLocks noGrp="1"/>
          </p:cNvSpPr>
          <p:nvPr>
            <p:ph idx="1"/>
          </p:nvPr>
        </p:nvSpPr>
        <p:spPr/>
        <p:txBody>
          <a:bodyPr/>
          <a:lstStyle/>
          <a:p>
            <a:r>
              <a:rPr lang="fr-FR" dirty="0" err="1" smtClean="0"/>
              <a:t>Generate</a:t>
            </a:r>
            <a:r>
              <a:rPr lang="fr-FR" dirty="0" smtClean="0"/>
              <a:t> CDL </a:t>
            </a:r>
            <a:r>
              <a:rPr lang="fr-FR" dirty="0" err="1" smtClean="0"/>
              <a:t>netlist</a:t>
            </a:r>
            <a:r>
              <a:rPr lang="fr-FR" dirty="0" smtClean="0"/>
              <a:t> of the </a:t>
            </a:r>
            <a:r>
              <a:rPr lang="fr-FR" dirty="0" err="1" smtClean="0"/>
              <a:t>Topcell</a:t>
            </a:r>
            <a:r>
              <a:rPr lang="fr-FR" dirty="0" smtClean="0"/>
              <a:t> </a:t>
            </a:r>
            <a:endParaRPr lang="en-US" dirty="0"/>
          </a:p>
        </p:txBody>
      </p:sp>
      <p:pic>
        <p:nvPicPr>
          <p:cNvPr id="8" name="Picture"/>
          <p:cNvPicPr/>
          <p:nvPr/>
        </p:nvPicPr>
        <p:blipFill>
          <a:blip r:embed="rId2"/>
          <a:stretch>
            <a:fillRect/>
          </a:stretch>
        </p:blipFill>
        <p:spPr bwMode="auto">
          <a:xfrm>
            <a:off x="914399" y="1771649"/>
            <a:ext cx="4756785" cy="4244024"/>
          </a:xfrm>
          <a:prstGeom prst="rect">
            <a:avLst/>
          </a:prstGeom>
          <a:noFill/>
          <a:ln w="9525">
            <a:noFill/>
            <a:miter lim="800000"/>
            <a:headEnd/>
            <a:tailEnd/>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335" y="2145954"/>
            <a:ext cx="2864963" cy="3495414"/>
          </a:xfrm>
          <a:prstGeom prst="rect">
            <a:avLst/>
          </a:prstGeom>
        </p:spPr>
      </p:pic>
    </p:spTree>
    <p:extLst>
      <p:ext uri="{BB962C8B-B14F-4D97-AF65-F5344CB8AC3E}">
        <p14:creationId xmlns:p14="http://schemas.microsoft.com/office/powerpoint/2010/main" val="2457061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smtClean="0"/>
              <a:t>Apply</a:t>
            </a:r>
            <a:r>
              <a:rPr lang="fr-FR" dirty="0" smtClean="0"/>
              <a:t> patch </a:t>
            </a:r>
            <a:r>
              <a:rPr lang="fr-FR" dirty="0"/>
              <a:t>: </a:t>
            </a:r>
            <a:r>
              <a:rPr lang="fr-FR" dirty="0" err="1"/>
              <a:t>step</a:t>
            </a:r>
            <a:r>
              <a:rPr lang="fr-FR" dirty="0"/>
              <a:t> </a:t>
            </a:r>
            <a:r>
              <a:rPr lang="fr-FR" dirty="0" smtClean="0"/>
              <a:t>2</a:t>
            </a:r>
            <a:endParaRPr lang="en-US" dirty="0"/>
          </a:p>
        </p:txBody>
      </p:sp>
      <p:sp>
        <p:nvSpPr>
          <p:cNvPr id="3" name="Content Placeholder 2"/>
          <p:cNvSpPr>
            <a:spLocks noGrp="1"/>
          </p:cNvSpPr>
          <p:nvPr>
            <p:ph idx="1"/>
          </p:nvPr>
        </p:nvSpPr>
        <p:spPr/>
        <p:txBody>
          <a:bodyPr>
            <a:normAutofit/>
          </a:bodyPr>
          <a:lstStyle/>
          <a:p>
            <a:r>
              <a:rPr lang="fr-FR" dirty="0"/>
              <a:t>In </a:t>
            </a:r>
            <a:r>
              <a:rPr lang="fr-FR" dirty="0" err="1"/>
              <a:t>itc</a:t>
            </a:r>
            <a:r>
              <a:rPr lang="fr-FR" dirty="0"/>
              <a:t> directory:</a:t>
            </a:r>
          </a:p>
          <a:p>
            <a:endParaRPr lang="fr-FR" dirty="0"/>
          </a:p>
          <a:p>
            <a:r>
              <a:rPr lang="fr-FR" dirty="0" err="1"/>
              <a:t>Apply</a:t>
            </a:r>
            <a:r>
              <a:rPr lang="fr-FR" dirty="0"/>
              <a:t> patch.pl to CDL </a:t>
            </a:r>
            <a:r>
              <a:rPr lang="fr-FR" dirty="0" err="1"/>
              <a:t>netlist</a:t>
            </a:r>
            <a:r>
              <a:rPr lang="fr-FR" dirty="0"/>
              <a:t> to </a:t>
            </a:r>
            <a:r>
              <a:rPr lang="fr-FR" dirty="0" err="1"/>
              <a:t>create</a:t>
            </a:r>
            <a:r>
              <a:rPr lang="fr-FR" dirty="0"/>
              <a:t> a </a:t>
            </a:r>
            <a:r>
              <a:rPr lang="fr-FR" dirty="0" err="1"/>
              <a:t>modified</a:t>
            </a:r>
            <a:r>
              <a:rPr lang="fr-FR" dirty="0"/>
              <a:t> </a:t>
            </a:r>
            <a:r>
              <a:rPr lang="fr-FR" dirty="0" err="1"/>
              <a:t>netlist.cdl</a:t>
            </a:r>
            <a:endParaRPr lang="fr-FR" dirty="0"/>
          </a:p>
          <a:p>
            <a:r>
              <a:rPr lang="en-US" dirty="0"/>
              <a:t>This script identify digital libraries and </a:t>
            </a:r>
            <a:r>
              <a:rPr lang="en-US" dirty="0" smtClean="0"/>
              <a:t>cells (TLS works with multiple dig blocks and Brno use only one)</a:t>
            </a:r>
            <a:endParaRPr lang="fr-FR" dirty="0"/>
          </a:p>
          <a:p>
            <a:endParaRPr lang="en-US" dirty="0" smtClean="0"/>
          </a:p>
          <a:p>
            <a:endParaRPr lang="fr-FR" dirty="0" smtClean="0"/>
          </a:p>
          <a:p>
            <a:endParaRPr lang="fr-FR" dirty="0" smtClean="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124</a:t>
            </a:fld>
            <a:endParaRPr lang="en-US" dirty="0"/>
          </a:p>
        </p:txBody>
      </p:sp>
    </p:spTree>
    <p:extLst>
      <p:ext uri="{BB962C8B-B14F-4D97-AF65-F5344CB8AC3E}">
        <p14:creationId xmlns:p14="http://schemas.microsoft.com/office/powerpoint/2010/main" val="7920981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Interconnectes </a:t>
            </a:r>
            <a:r>
              <a:rPr lang="fr-FR" dirty="0" smtClean="0"/>
              <a:t>extraction: step3 </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125</a:t>
            </a:fld>
            <a:endParaRPr lang="en-US" dirty="0"/>
          </a:p>
        </p:txBody>
      </p:sp>
      <p:sp>
        <p:nvSpPr>
          <p:cNvPr id="7" name="Content Placeholder 6"/>
          <p:cNvSpPr>
            <a:spLocks noGrp="1"/>
          </p:cNvSpPr>
          <p:nvPr>
            <p:ph idx="1"/>
          </p:nvPr>
        </p:nvSpPr>
        <p:spPr>
          <a:xfrm>
            <a:off x="596043" y="1002535"/>
            <a:ext cx="10515600" cy="5056741"/>
          </a:xfrm>
        </p:spPr>
        <p:txBody>
          <a:bodyPr>
            <a:normAutofit fontScale="77500" lnSpcReduction="20000"/>
          </a:bodyPr>
          <a:lstStyle/>
          <a:p>
            <a:r>
              <a:rPr lang="en-US" dirty="0"/>
              <a:t>We need to extract the connectivity (interconnects) between the ITC cells placed inside analogs macro blocks and the </a:t>
            </a:r>
            <a:r>
              <a:rPr lang="en-US" dirty="0" err="1"/>
              <a:t>topdig</a:t>
            </a:r>
            <a:r>
              <a:rPr lang="en-US" dirty="0"/>
              <a:t> </a:t>
            </a:r>
            <a:r>
              <a:rPr lang="en-US" dirty="0" smtClean="0"/>
              <a:t>cell</a:t>
            </a:r>
          </a:p>
          <a:p>
            <a:endParaRPr lang="fr-FR" dirty="0" smtClean="0"/>
          </a:p>
          <a:p>
            <a:r>
              <a:rPr lang="fr-FR" dirty="0" smtClean="0"/>
              <a:t>./cdl_itc.pl -cmd</a:t>
            </a:r>
          </a:p>
          <a:p>
            <a:endParaRPr lang="fr-FR" dirty="0"/>
          </a:p>
          <a:p>
            <a:endParaRPr lang="fr-FR" dirty="0" smtClean="0"/>
          </a:p>
          <a:p>
            <a:endParaRPr lang="fr-FR" dirty="0"/>
          </a:p>
          <a:p>
            <a:endParaRPr lang="fr-FR" dirty="0" smtClean="0">
              <a:solidFill>
                <a:srgbClr val="FF0000"/>
              </a:solidFill>
            </a:endParaRPr>
          </a:p>
          <a:p>
            <a:endParaRPr lang="en-US" dirty="0" smtClean="0"/>
          </a:p>
          <a:p>
            <a:r>
              <a:rPr lang="en-US" dirty="0" smtClean="0"/>
              <a:t>Before </a:t>
            </a:r>
            <a:r>
              <a:rPr lang="en-US" dirty="0"/>
              <a:t>going to the next step, check the files no_itc_port.txt and results.txt to make sure the </a:t>
            </a:r>
            <a:r>
              <a:rPr lang="en-US" dirty="0" smtClean="0"/>
              <a:t>consistency </a:t>
            </a:r>
            <a:r>
              <a:rPr lang="en-US" dirty="0"/>
              <a:t>of the nets will be tested</a:t>
            </a:r>
            <a:r>
              <a:rPr lang="en-US" dirty="0" smtClean="0"/>
              <a:t>.</a:t>
            </a:r>
          </a:p>
          <a:p>
            <a:endParaRPr lang="fr-FR" dirty="0">
              <a:solidFill>
                <a:srgbClr val="FF0000"/>
              </a:solidFill>
            </a:endParaRPr>
          </a:p>
          <a:p>
            <a:r>
              <a:rPr lang="en-US" dirty="0" smtClean="0"/>
              <a:t>results.txt : List of warning</a:t>
            </a:r>
          </a:p>
          <a:p>
            <a:r>
              <a:rPr lang="en-US" dirty="0" smtClean="0"/>
              <a:t>no_itc_port.txt : List </a:t>
            </a:r>
            <a:r>
              <a:rPr lang="en-US" dirty="0"/>
              <a:t>of nets that will not be </a:t>
            </a:r>
            <a:r>
              <a:rPr lang="en-US" dirty="0" smtClean="0"/>
              <a:t>tested , may be </a:t>
            </a:r>
            <a:r>
              <a:rPr lang="en-US" dirty="0" err="1" smtClean="0"/>
              <a:t>forgottent</a:t>
            </a:r>
            <a:r>
              <a:rPr lang="en-US" dirty="0" smtClean="0"/>
              <a:t> ?</a:t>
            </a:r>
            <a:endParaRPr lang="fr-FR" dirty="0">
              <a:solidFill>
                <a:srgbClr val="FF0000"/>
              </a:solidFill>
            </a:endParaRPr>
          </a:p>
          <a:p>
            <a:endParaRPr lang="fr-FR" dirty="0">
              <a:solidFill>
                <a:srgbClr val="FF0000"/>
              </a:solidFill>
            </a:endParaRPr>
          </a:p>
          <a:p>
            <a:endParaRPr lang="fr-FR" dirty="0"/>
          </a:p>
          <a:p>
            <a:endParaRPr lang="fr-FR"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684" y="2051023"/>
            <a:ext cx="5876191" cy="1895238"/>
          </a:xfrm>
          <a:prstGeom prst="rect">
            <a:avLst/>
          </a:prstGeom>
        </p:spPr>
      </p:pic>
      <p:sp>
        <p:nvSpPr>
          <p:cNvPr id="9" name="Right Brace 8"/>
          <p:cNvSpPr/>
          <p:nvPr/>
        </p:nvSpPr>
        <p:spPr>
          <a:xfrm>
            <a:off x="10196110" y="1941023"/>
            <a:ext cx="253388" cy="2115238"/>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0" name="TextBox 9"/>
          <p:cNvSpPr txBox="1"/>
          <p:nvPr/>
        </p:nvSpPr>
        <p:spPr>
          <a:xfrm>
            <a:off x="10697379" y="2813976"/>
            <a:ext cx="1306512" cy="369332"/>
          </a:xfrm>
          <a:prstGeom prst="rect">
            <a:avLst/>
          </a:prstGeom>
          <a:noFill/>
        </p:spPr>
        <p:txBody>
          <a:bodyPr wrap="none" rtlCol="0">
            <a:spAutoFit/>
          </a:bodyPr>
          <a:lstStyle/>
          <a:p>
            <a:r>
              <a:rPr lang="fr-FR" dirty="0" smtClean="0"/>
              <a:t>Output files</a:t>
            </a:r>
            <a:endParaRPr lang="en-US" dirty="0"/>
          </a:p>
        </p:txBody>
      </p:sp>
    </p:spTree>
    <p:extLst>
      <p:ext uri="{BB962C8B-B14F-4D97-AF65-F5344CB8AC3E}">
        <p14:creationId xmlns:p14="http://schemas.microsoft.com/office/powerpoint/2010/main" val="38277414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lpbk_saf_all_tessent.tcl</a:t>
            </a:r>
            <a:r>
              <a:rPr lang="fr-FR" dirty="0" smtClean="0"/>
              <a:t> : </a:t>
            </a:r>
            <a:r>
              <a:rPr lang="fr-FR" dirty="0" err="1" smtClean="0"/>
              <a:t>faults</a:t>
            </a:r>
            <a:r>
              <a:rPr lang="fr-FR" dirty="0" smtClean="0"/>
              <a:t> descriptions</a:t>
            </a:r>
          </a:p>
          <a:p>
            <a:endParaRPr lang="fr-FR" dirty="0"/>
          </a:p>
          <a:p>
            <a:r>
              <a:rPr lang="fr-FR" dirty="0" err="1" smtClean="0"/>
              <a:t>Ipbk_saf_cov_tessent.tcl</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126</a:t>
            </a:fld>
            <a:endParaRPr lang="en-US" dirty="0"/>
          </a:p>
        </p:txBody>
      </p:sp>
    </p:spTree>
    <p:extLst>
      <p:ext uri="{BB962C8B-B14F-4D97-AF65-F5344CB8AC3E}">
        <p14:creationId xmlns:p14="http://schemas.microsoft.com/office/powerpoint/2010/main" val="34901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Replace instance </a:t>
            </a:r>
            <a:r>
              <a:rPr lang="fr-FR" dirty="0" err="1" smtClean="0"/>
              <a:t>name</a:t>
            </a:r>
            <a:r>
              <a:rPr lang="fr-FR" dirty="0" smtClean="0"/>
              <a:t>: step4 </a:t>
            </a:r>
            <a:endParaRPr lang="en-US" dirty="0"/>
          </a:p>
        </p:txBody>
      </p:sp>
      <p:sp>
        <p:nvSpPr>
          <p:cNvPr id="3" name="Content Placeholder 2"/>
          <p:cNvSpPr>
            <a:spLocks noGrp="1"/>
          </p:cNvSpPr>
          <p:nvPr>
            <p:ph idx="1"/>
          </p:nvPr>
        </p:nvSpPr>
        <p:spPr/>
        <p:txBody>
          <a:bodyPr/>
          <a:lstStyle/>
          <a:p>
            <a:r>
              <a:rPr lang="fr-FR" dirty="0" err="1"/>
              <a:t>Build</a:t>
            </a:r>
            <a:r>
              <a:rPr lang="fr-FR" dirty="0"/>
              <a:t> excuded_ports.txt file</a:t>
            </a:r>
            <a:endParaRPr lang="en-US" dirty="0"/>
          </a:p>
          <a:p>
            <a:endParaRPr lang="fr-FR" dirty="0" smtClean="0">
              <a:solidFill>
                <a:srgbClr val="FF0000"/>
              </a:solidFill>
            </a:endParaRPr>
          </a:p>
          <a:p>
            <a:r>
              <a:rPr lang="fr-FR" dirty="0" err="1" smtClean="0">
                <a:solidFill>
                  <a:srgbClr val="FF0000"/>
                </a:solidFill>
              </a:rPr>
              <a:t>Grep</a:t>
            </a:r>
            <a:r>
              <a:rPr lang="fr-FR" dirty="0" smtClean="0">
                <a:solidFill>
                  <a:srgbClr val="FF0000"/>
                </a:solidFill>
              </a:rPr>
              <a:t> command </a:t>
            </a:r>
            <a:r>
              <a:rPr lang="fr-FR" dirty="0" err="1" smtClean="0">
                <a:solidFill>
                  <a:srgbClr val="FF0000"/>
                </a:solidFill>
              </a:rPr>
              <a:t>contains</a:t>
            </a:r>
            <a:r>
              <a:rPr lang="fr-FR" dirty="0" smtClean="0">
                <a:solidFill>
                  <a:srgbClr val="FF0000"/>
                </a:solidFill>
              </a:rPr>
              <a:t> </a:t>
            </a:r>
            <a:r>
              <a:rPr lang="fr-FR" dirty="0" err="1" smtClean="0">
                <a:solidFill>
                  <a:srgbClr val="FF0000"/>
                </a:solidFill>
              </a:rPr>
              <a:t>regular</a:t>
            </a:r>
            <a:r>
              <a:rPr lang="fr-FR" dirty="0" smtClean="0">
                <a:solidFill>
                  <a:srgbClr val="FF0000"/>
                </a:solidFill>
              </a:rPr>
              <a:t> expression to change </a:t>
            </a:r>
            <a:endParaRPr lang="fr-FR" dirty="0">
              <a:solidFill>
                <a:srgbClr val="FF0000"/>
              </a:solidFill>
            </a:endParaRPr>
          </a:p>
          <a:p>
            <a:endParaRPr lang="fr-FR" dirty="0" smtClean="0"/>
          </a:p>
          <a:p>
            <a:endParaRPr lang="fr-FR"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127</a:t>
            </a:fld>
            <a:endParaRPr lang="en-US" dirty="0"/>
          </a:p>
        </p:txBody>
      </p:sp>
    </p:spTree>
    <p:extLst>
      <p:ext uri="{BB962C8B-B14F-4D97-AF65-F5344CB8AC3E}">
        <p14:creationId xmlns:p14="http://schemas.microsoft.com/office/powerpoint/2010/main" val="1435274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Extract</a:t>
            </a:r>
            <a:r>
              <a:rPr lang="fr-FR" dirty="0" smtClean="0"/>
              <a:t> </a:t>
            </a:r>
            <a:r>
              <a:rPr lang="fr-FR" dirty="0" err="1" smtClean="0"/>
              <a:t>cell</a:t>
            </a:r>
            <a:r>
              <a:rPr lang="fr-FR" dirty="0" smtClean="0"/>
              <a:t> pins and nets </a:t>
            </a:r>
            <a:r>
              <a:rPr lang="fr-FR" dirty="0" err="1" smtClean="0"/>
              <a:t>connect</a:t>
            </a:r>
            <a:r>
              <a:rPr lang="fr-FR" dirty="0" smtClean="0"/>
              <a:t> to : </a:t>
            </a:r>
            <a:r>
              <a:rPr lang="fr-FR" dirty="0" err="1" smtClean="0"/>
              <a:t>step</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128</a:t>
            </a:fld>
            <a:endParaRPr lang="en-US" dirty="0"/>
          </a:p>
        </p:txBody>
      </p:sp>
    </p:spTree>
    <p:extLst>
      <p:ext uri="{BB962C8B-B14F-4D97-AF65-F5344CB8AC3E}">
        <p14:creationId xmlns:p14="http://schemas.microsoft.com/office/powerpoint/2010/main" val="7188644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Extract</a:t>
            </a:r>
            <a:r>
              <a:rPr lang="fr-FR" dirty="0" smtClean="0"/>
              <a:t> </a:t>
            </a:r>
            <a:r>
              <a:rPr lang="fr-FR" dirty="0" err="1" smtClean="0"/>
              <a:t>bidge</a:t>
            </a:r>
            <a:r>
              <a:rPr lang="fr-FR" dirty="0" smtClean="0"/>
              <a:t> pairs </a:t>
            </a:r>
            <a:r>
              <a:rPr lang="fr-FR" dirty="0" err="1" smtClean="0"/>
              <a:t>from</a:t>
            </a:r>
            <a:r>
              <a:rPr lang="fr-FR" dirty="0" smtClean="0"/>
              <a:t> calibre DB</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2636" y="2855189"/>
            <a:ext cx="5980953" cy="1123810"/>
          </a:xfrm>
        </p:spPr>
      </p:pic>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129</a:t>
            </a:fld>
            <a:endParaRPr lang="en-US" dirty="0"/>
          </a:p>
        </p:txBody>
      </p:sp>
    </p:spTree>
    <p:extLst>
      <p:ext uri="{BB962C8B-B14F-4D97-AF65-F5344CB8AC3E}">
        <p14:creationId xmlns:p14="http://schemas.microsoft.com/office/powerpoint/2010/main" val="247760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b="1" dirty="0">
                <a:latin typeface="Book Antiqua" pitchFamily="18" charset="0"/>
              </a:rPr>
              <a:t>Exhaustive test is impossible or unpractical</a:t>
            </a:r>
            <a:r>
              <a:rPr lang="en-US" altLang="en-US" sz="4800" b="1" dirty="0">
                <a:solidFill>
                  <a:srgbClr val="0000B6"/>
                </a:solidFill>
                <a:latin typeface="Book Antiqua" pitchFamily="18" charset="0"/>
              </a:rPr>
              <a:t> </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13</a:t>
            </a:fld>
            <a:endParaRPr lang="en-US" dirty="0"/>
          </a:p>
        </p:txBody>
      </p:sp>
    </p:spTree>
    <p:extLst>
      <p:ext uri="{BB962C8B-B14F-4D97-AF65-F5344CB8AC3E}">
        <p14:creationId xmlns:p14="http://schemas.microsoft.com/office/powerpoint/2010/main" val="793019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Tetramax</a:t>
            </a:r>
            <a:r>
              <a:rPr lang="fr-FR" dirty="0" smtClean="0"/>
              <a:t> </a:t>
            </a:r>
            <a:r>
              <a:rPr lang="fr-FR" dirty="0" err="1" smtClean="0"/>
              <a:t>faults</a:t>
            </a:r>
            <a:r>
              <a:rPr lang="fr-FR" dirty="0" smtClean="0"/>
              <a:t> </a:t>
            </a:r>
            <a:r>
              <a:rPr lang="fr-FR" dirty="0" err="1" smtClean="0"/>
              <a:t>list</a:t>
            </a:r>
            <a:r>
              <a:rPr lang="fr-FR" dirty="0" smtClean="0"/>
              <a:t> </a:t>
            </a:r>
            <a:r>
              <a:rPr lang="fr-FR" dirty="0" err="1" smtClean="0"/>
              <a:t>generation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3113" y="3102808"/>
            <a:ext cx="6000000" cy="628571"/>
          </a:xfrm>
        </p:spPr>
      </p:pic>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130</a:t>
            </a:fld>
            <a:endParaRPr lang="en-US" dirty="0"/>
          </a:p>
        </p:txBody>
      </p:sp>
    </p:spTree>
    <p:extLst>
      <p:ext uri="{BB962C8B-B14F-4D97-AF65-F5344CB8AC3E}">
        <p14:creationId xmlns:p14="http://schemas.microsoft.com/office/powerpoint/2010/main" val="35078476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ATPG </a:t>
            </a:r>
            <a:r>
              <a:rPr lang="fr-FR" dirty="0" err="1" smtClean="0"/>
              <a:t>generation</a:t>
            </a:r>
            <a:endParaRPr lang="en-US" dirty="0"/>
          </a:p>
        </p:txBody>
      </p:sp>
      <p:sp>
        <p:nvSpPr>
          <p:cNvPr id="3" name="Content Placeholder 2"/>
          <p:cNvSpPr>
            <a:spLocks noGrp="1"/>
          </p:cNvSpPr>
          <p:nvPr>
            <p:ph idx="1"/>
          </p:nvPr>
        </p:nvSpPr>
        <p:spPr/>
        <p:txBody>
          <a:bodyPr/>
          <a:lstStyle/>
          <a:p>
            <a:r>
              <a:rPr lang="fr-FR" dirty="0" err="1" smtClean="0"/>
              <a:t>Step</a:t>
            </a:r>
            <a:r>
              <a:rPr lang="fr-FR" dirty="0" smtClean="0"/>
              <a:t> 1:Execute </a:t>
            </a:r>
            <a:r>
              <a:rPr lang="fr-FR" dirty="0" err="1" smtClean="0"/>
              <a:t>Tessent</a:t>
            </a:r>
            <a:r>
              <a:rPr lang="fr-FR" dirty="0" smtClean="0"/>
              <a:t> cmd to </a:t>
            </a:r>
            <a:r>
              <a:rPr lang="fr-FR" dirty="0" err="1" smtClean="0"/>
              <a:t>launch</a:t>
            </a:r>
            <a:r>
              <a:rPr lang="fr-FR" dirty="0" smtClean="0"/>
              <a:t> </a:t>
            </a:r>
            <a:r>
              <a:rPr lang="fr-FR" dirty="0" err="1" smtClean="0"/>
              <a:t>vectors</a:t>
            </a:r>
            <a:r>
              <a:rPr lang="fr-FR" dirty="0" smtClean="0"/>
              <a:t> </a:t>
            </a:r>
            <a:r>
              <a:rPr lang="fr-FR" dirty="0" err="1" smtClean="0"/>
              <a:t>generation</a:t>
            </a:r>
            <a:r>
              <a:rPr lang="fr-FR" dirty="0" smtClean="0"/>
              <a:t> in </a:t>
            </a:r>
            <a:r>
              <a:rPr lang="fr-FR" dirty="0" err="1" smtClean="0"/>
              <a:t>Tessent</a:t>
            </a:r>
            <a:r>
              <a:rPr lang="fr-FR" dirty="0" smtClean="0"/>
              <a:t> directory</a:t>
            </a:r>
          </a:p>
          <a:p>
            <a:endParaRPr lang="fr-FR" dirty="0" smtClean="0"/>
          </a:p>
          <a:p>
            <a:r>
              <a:rPr lang="fr-FR" dirty="0" err="1" smtClean="0"/>
              <a:t>Created</a:t>
            </a:r>
            <a:r>
              <a:rPr lang="fr-FR" dirty="0" smtClean="0"/>
              <a:t> file </a:t>
            </a:r>
            <a:r>
              <a:rPr lang="fr-FR" dirty="0" err="1" smtClean="0"/>
              <a:t>inside</a:t>
            </a:r>
            <a:r>
              <a:rPr lang="fr-FR" dirty="0" smtClean="0"/>
              <a:t>/</a:t>
            </a:r>
            <a:r>
              <a:rPr lang="fr-FR" dirty="0" err="1" smtClean="0"/>
              <a:t>vectors</a:t>
            </a:r>
            <a:endParaRPr lang="fr-FR" dirty="0" smtClean="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630" y="2189936"/>
            <a:ext cx="4771429" cy="3704762"/>
          </a:xfrm>
          <a:prstGeom prst="rect">
            <a:avLst/>
          </a:prstGeom>
        </p:spPr>
      </p:pic>
    </p:spTree>
    <p:extLst>
      <p:ext uri="{BB962C8B-B14F-4D97-AF65-F5344CB8AC3E}">
        <p14:creationId xmlns:p14="http://schemas.microsoft.com/office/powerpoint/2010/main" val="28874966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Step</a:t>
            </a:r>
            <a:r>
              <a:rPr lang="fr-FR" dirty="0" smtClean="0"/>
              <a:t> 2: </a:t>
            </a:r>
            <a:r>
              <a:rPr lang="fr-FR" dirty="0" err="1" smtClean="0"/>
              <a:t>Execute</a:t>
            </a:r>
            <a:r>
              <a:rPr lang="fr-FR" dirty="0" smtClean="0"/>
              <a:t> generate_top_vectors.pl to </a:t>
            </a:r>
            <a:r>
              <a:rPr lang="fr-FR" dirty="0" err="1" smtClean="0"/>
              <a:t>modify</a:t>
            </a:r>
            <a:r>
              <a:rPr lang="fr-FR" dirty="0" smtClean="0"/>
              <a:t> </a:t>
            </a:r>
            <a:r>
              <a:rPr lang="fr-FR" dirty="0" err="1" smtClean="0"/>
              <a:t>vectors</a:t>
            </a:r>
            <a:r>
              <a:rPr lang="fr-FR" dirty="0" smtClean="0"/>
              <a:t> </a:t>
            </a:r>
            <a:r>
              <a:rPr lang="fr-FR" dirty="0" err="1" smtClean="0"/>
              <a:t>generated</a:t>
            </a:r>
            <a:r>
              <a:rPr lang="fr-FR" dirty="0" smtClean="0"/>
              <a:t> by </a:t>
            </a:r>
            <a:r>
              <a:rPr lang="fr-FR" dirty="0" err="1" smtClean="0"/>
              <a:t>Tessent</a:t>
            </a:r>
            <a:r>
              <a:rPr lang="fr-FR" dirty="0" smtClean="0"/>
              <a:t> and </a:t>
            </a:r>
            <a:r>
              <a:rPr lang="fr-FR" dirty="0" err="1" smtClean="0"/>
              <a:t>stored</a:t>
            </a:r>
            <a:r>
              <a:rPr lang="fr-FR" dirty="0" smtClean="0"/>
              <a:t> in /</a:t>
            </a:r>
            <a:r>
              <a:rPr lang="fr-FR" dirty="0" err="1" smtClean="0"/>
              <a:t>vectors</a:t>
            </a:r>
            <a:endParaRPr lang="fr-FR" dirty="0" smtClean="0"/>
          </a:p>
          <a:p>
            <a:endParaRPr lang="fr-FR" dirty="0" smtClean="0"/>
          </a:p>
          <a:p>
            <a:r>
              <a:rPr lang="fr-FR" dirty="0" smtClean="0"/>
              <a:t>/</a:t>
            </a:r>
            <a:r>
              <a:rPr lang="fr-FR" dirty="0" err="1" smtClean="0"/>
              <a:t>top_cell_sim</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57" y="2759072"/>
            <a:ext cx="4714286" cy="3057143"/>
          </a:xfrm>
          <a:prstGeom prst="rect">
            <a:avLst/>
          </a:prstGeom>
        </p:spPr>
      </p:pic>
    </p:spTree>
    <p:extLst>
      <p:ext uri="{BB962C8B-B14F-4D97-AF65-F5344CB8AC3E}">
        <p14:creationId xmlns:p14="http://schemas.microsoft.com/office/powerpoint/2010/main" val="27773340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Step3 : </a:t>
            </a:r>
            <a:r>
              <a:rPr lang="fr-FR" dirty="0" err="1" smtClean="0"/>
              <a:t>It’s</a:t>
            </a:r>
            <a:r>
              <a:rPr lang="fr-FR" dirty="0" smtClean="0"/>
              <a:t> </a:t>
            </a:r>
            <a:r>
              <a:rPr lang="fr-FR" dirty="0" err="1" smtClean="0"/>
              <a:t>necessary</a:t>
            </a:r>
            <a:r>
              <a:rPr lang="fr-FR" dirty="0" smtClean="0"/>
              <a:t> to </a:t>
            </a:r>
            <a:r>
              <a:rPr lang="fr-FR" dirty="0" err="1" smtClean="0"/>
              <a:t>simulate</a:t>
            </a:r>
            <a:r>
              <a:rPr lang="fr-FR" dirty="0" smtClean="0"/>
              <a:t> </a:t>
            </a:r>
            <a:r>
              <a:rPr lang="fr-FR" dirty="0" err="1" smtClean="0"/>
              <a:t>generated</a:t>
            </a:r>
            <a:r>
              <a:rPr lang="fr-FR" dirty="0" smtClean="0"/>
              <a:t> </a:t>
            </a:r>
            <a:r>
              <a:rPr lang="fr-FR" dirty="0" err="1" smtClean="0"/>
              <a:t>vectors</a:t>
            </a:r>
            <a:r>
              <a:rPr lang="fr-FR" dirty="0" smtClean="0"/>
              <a:t> (to check </a:t>
            </a:r>
            <a:r>
              <a:rPr lang="fr-FR" dirty="0" err="1" smtClean="0"/>
              <a:t>generation</a:t>
            </a:r>
            <a:r>
              <a:rPr lang="fr-FR" dirty="0" smtClean="0"/>
              <a:t>) </a:t>
            </a:r>
            <a:r>
              <a:rPr lang="fr-FR" dirty="0" err="1" smtClean="0"/>
              <a:t>before</a:t>
            </a:r>
            <a:r>
              <a:rPr lang="fr-FR" dirty="0" smtClean="0"/>
              <a:t> to </a:t>
            </a:r>
            <a:r>
              <a:rPr lang="fr-FR" dirty="0" err="1" smtClean="0"/>
              <a:t>send</a:t>
            </a:r>
            <a:r>
              <a:rPr lang="fr-FR" dirty="0" smtClean="0"/>
              <a:t> </a:t>
            </a:r>
            <a:r>
              <a:rPr lang="fr-FR" dirty="0" err="1" smtClean="0"/>
              <a:t>it</a:t>
            </a:r>
            <a:r>
              <a:rPr lang="fr-FR" dirty="0" smtClean="0"/>
              <a:t> to test team.</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133</a:t>
            </a:fld>
            <a:endParaRPr lang="en-US" dirty="0"/>
          </a:p>
        </p:txBody>
      </p:sp>
    </p:spTree>
    <p:extLst>
      <p:ext uri="{BB962C8B-B14F-4D97-AF65-F5344CB8AC3E}">
        <p14:creationId xmlns:p14="http://schemas.microsoft.com/office/powerpoint/2010/main" val="41241162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will create an ATPG box that </a:t>
            </a:r>
            <a:r>
              <a:rPr lang="en-US" dirty="0" smtClean="0"/>
              <a:t>can </a:t>
            </a:r>
            <a:r>
              <a:rPr lang="en-US" dirty="0"/>
              <a:t>be used by the verification team to simulate the behavior of the scan on the </a:t>
            </a:r>
            <a:r>
              <a:rPr lang="en-US" dirty="0" err="1" smtClean="0"/>
              <a:t>topcell</a:t>
            </a:r>
            <a:r>
              <a:rPr lang="en-US" dirty="0" smtClean="0"/>
              <a:t>.</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7/19/2018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169" y="2151388"/>
            <a:ext cx="4622375" cy="3871060"/>
          </a:xfrm>
          <a:prstGeom prst="rect">
            <a:avLst/>
          </a:prstGeom>
        </p:spPr>
      </p:pic>
    </p:spTree>
    <p:extLst>
      <p:ext uri="{BB962C8B-B14F-4D97-AF65-F5344CB8AC3E}">
        <p14:creationId xmlns:p14="http://schemas.microsoft.com/office/powerpoint/2010/main" val="14894938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135</a:t>
            </a:fld>
            <a:endParaRPr lang="en-US" dirty="0"/>
          </a:p>
        </p:txBody>
      </p:sp>
      <p:sp>
        <p:nvSpPr>
          <p:cNvPr id="12" name="Content Placeholder 2"/>
          <p:cNvSpPr txBox="1">
            <a:spLocks/>
          </p:cNvSpPr>
          <p:nvPr/>
        </p:nvSpPr>
        <p:spPr>
          <a:xfrm>
            <a:off x="909976" y="4091457"/>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217262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136</a:t>
            </a:fld>
            <a:endParaRPr lang="en-US" dirty="0"/>
          </a:p>
        </p:txBody>
      </p:sp>
      <p:sp>
        <p:nvSpPr>
          <p:cNvPr id="45" name="Content Placeholder 2"/>
          <p:cNvSpPr txBox="1">
            <a:spLocks/>
          </p:cNvSpPr>
          <p:nvPr/>
        </p:nvSpPr>
        <p:spPr>
          <a:xfrm>
            <a:off x="909976" y="4091457"/>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C598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4B94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4848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81" name="Group 80"/>
          <p:cNvGrpSpPr/>
          <p:nvPr/>
        </p:nvGrpSpPr>
        <p:grpSpPr>
          <a:xfrm>
            <a:off x="2879333" y="1761228"/>
            <a:ext cx="6127549" cy="3760470"/>
            <a:chOff x="2937389" y="1877340"/>
            <a:chExt cx="6127549" cy="3760470"/>
          </a:xfrm>
        </p:grpSpPr>
        <p:sp>
          <p:nvSpPr>
            <p:cNvPr id="7" name="Rectangle 6"/>
            <p:cNvSpPr/>
            <p:nvPr/>
          </p:nvSpPr>
          <p:spPr bwMode="auto">
            <a:xfrm>
              <a:off x="2971858" y="1877340"/>
              <a:ext cx="5367795" cy="3760470"/>
            </a:xfrm>
            <a:prstGeom prst="rect">
              <a:avLst/>
            </a:prstGeom>
            <a:solidFill>
              <a:srgbClr val="F0F5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8" name="Rectangle 7"/>
            <p:cNvSpPr/>
            <p:nvPr/>
          </p:nvSpPr>
          <p:spPr bwMode="auto">
            <a:xfrm>
              <a:off x="2938993" y="2122585"/>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9" name="Rectangle 8"/>
            <p:cNvSpPr/>
            <p:nvPr/>
          </p:nvSpPr>
          <p:spPr bwMode="auto">
            <a:xfrm>
              <a:off x="2937389" y="2330867"/>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0" name="Rectangle 9"/>
            <p:cNvSpPr/>
            <p:nvPr/>
          </p:nvSpPr>
          <p:spPr bwMode="auto">
            <a:xfrm>
              <a:off x="2937389" y="2538016"/>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1" name="Rectangle 10"/>
            <p:cNvSpPr/>
            <p:nvPr/>
          </p:nvSpPr>
          <p:spPr bwMode="auto">
            <a:xfrm>
              <a:off x="2937389" y="2733452"/>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2" name="Rectangle 11"/>
            <p:cNvSpPr/>
            <p:nvPr/>
          </p:nvSpPr>
          <p:spPr bwMode="auto">
            <a:xfrm>
              <a:off x="8293419" y="5253179"/>
              <a:ext cx="92468" cy="9760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cxnSp>
          <p:nvCxnSpPr>
            <p:cNvPr id="14" name="Straight Connector 13"/>
            <p:cNvCxnSpPr/>
            <p:nvPr/>
          </p:nvCxnSpPr>
          <p:spPr bwMode="auto">
            <a:xfrm flipV="1">
              <a:off x="3031461" y="2179716"/>
              <a:ext cx="1590133"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3029751" y="2383486"/>
              <a:ext cx="15918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3028041" y="2587256"/>
              <a:ext cx="159355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3026331" y="2791026"/>
              <a:ext cx="15952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a:stCxn id="12" idx="1"/>
            </p:cNvCxnSpPr>
            <p:nvPr/>
          </p:nvCxnSpPr>
          <p:spPr bwMode="auto">
            <a:xfrm flipH="1" flipV="1">
              <a:off x="4399752" y="5291873"/>
              <a:ext cx="3893667" cy="101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p:nvSpPr>
          <p:spPr>
            <a:xfrm>
              <a:off x="3335615" y="1927414"/>
              <a:ext cx="1068513" cy="276999"/>
            </a:xfrm>
            <a:prstGeom prst="rect">
              <a:avLst/>
            </a:prstGeom>
            <a:noFill/>
          </p:spPr>
          <p:txBody>
            <a:bodyPr wrap="square" rtlCol="0">
              <a:spAutoFit/>
            </a:bodyPr>
            <a:lstStyle/>
            <a:p>
              <a:r>
                <a:rPr lang="fr-FR" sz="1200" dirty="0"/>
                <a:t>s</a:t>
              </a:r>
              <a:r>
                <a:rPr lang="fr-FR" sz="1200" dirty="0" smtClean="0"/>
                <a:t>can_in</a:t>
              </a:r>
              <a:endParaRPr lang="en-US" sz="1200" dirty="0"/>
            </a:p>
          </p:txBody>
        </p:sp>
        <p:sp>
          <p:nvSpPr>
            <p:cNvPr id="20" name="TextBox 19"/>
            <p:cNvSpPr txBox="1"/>
            <p:nvPr/>
          </p:nvSpPr>
          <p:spPr>
            <a:xfrm>
              <a:off x="3335615" y="2133945"/>
              <a:ext cx="1068513" cy="276999"/>
            </a:xfrm>
            <a:prstGeom prst="rect">
              <a:avLst/>
            </a:prstGeom>
            <a:noFill/>
          </p:spPr>
          <p:txBody>
            <a:bodyPr wrap="square" rtlCol="0">
              <a:spAutoFit/>
            </a:bodyPr>
            <a:lstStyle/>
            <a:p>
              <a:r>
                <a:rPr lang="fr-FR" sz="1200" dirty="0" smtClean="0"/>
                <a:t>scan_clk</a:t>
              </a:r>
              <a:endParaRPr lang="en-US" sz="1200" dirty="0"/>
            </a:p>
          </p:txBody>
        </p:sp>
        <p:sp>
          <p:nvSpPr>
            <p:cNvPr id="21" name="TextBox 20"/>
            <p:cNvSpPr txBox="1"/>
            <p:nvPr/>
          </p:nvSpPr>
          <p:spPr>
            <a:xfrm>
              <a:off x="3345889" y="2349699"/>
              <a:ext cx="1068513" cy="276999"/>
            </a:xfrm>
            <a:prstGeom prst="rect">
              <a:avLst/>
            </a:prstGeom>
            <a:noFill/>
          </p:spPr>
          <p:txBody>
            <a:bodyPr wrap="square" rtlCol="0">
              <a:spAutoFit/>
            </a:bodyPr>
            <a:lstStyle/>
            <a:p>
              <a:r>
                <a:rPr lang="fr-FR" sz="1200" dirty="0" smtClean="0"/>
                <a:t>scan_rstb</a:t>
              </a:r>
              <a:endParaRPr lang="en-US" sz="1200" dirty="0"/>
            </a:p>
          </p:txBody>
        </p:sp>
        <p:sp>
          <p:nvSpPr>
            <p:cNvPr id="22" name="TextBox 21"/>
            <p:cNvSpPr txBox="1"/>
            <p:nvPr/>
          </p:nvSpPr>
          <p:spPr>
            <a:xfrm>
              <a:off x="3344179" y="2553469"/>
              <a:ext cx="1068513" cy="276999"/>
            </a:xfrm>
            <a:prstGeom prst="rect">
              <a:avLst/>
            </a:prstGeom>
            <a:noFill/>
          </p:spPr>
          <p:txBody>
            <a:bodyPr wrap="square" rtlCol="0">
              <a:spAutoFit/>
            </a:bodyPr>
            <a:lstStyle/>
            <a:p>
              <a:r>
                <a:rPr lang="fr-FR" sz="1200" dirty="0" smtClean="0"/>
                <a:t>scan_en</a:t>
              </a:r>
              <a:endParaRPr lang="en-US" sz="1200" dirty="0"/>
            </a:p>
          </p:txBody>
        </p:sp>
        <p:sp>
          <p:nvSpPr>
            <p:cNvPr id="23" name="TextBox 22"/>
            <p:cNvSpPr txBox="1"/>
            <p:nvPr/>
          </p:nvSpPr>
          <p:spPr>
            <a:xfrm>
              <a:off x="7319834" y="5055226"/>
              <a:ext cx="830471" cy="276999"/>
            </a:xfrm>
            <a:prstGeom prst="rect">
              <a:avLst/>
            </a:prstGeom>
            <a:noFill/>
          </p:spPr>
          <p:txBody>
            <a:bodyPr wrap="square" rtlCol="0">
              <a:spAutoFit/>
            </a:bodyPr>
            <a:lstStyle/>
            <a:p>
              <a:r>
                <a:rPr lang="fr-FR" sz="1200" dirty="0" smtClean="0"/>
                <a:t>scan_out</a:t>
              </a:r>
              <a:endParaRPr lang="en-US" sz="1200" dirty="0"/>
            </a:p>
          </p:txBody>
        </p:sp>
        <p:sp>
          <p:nvSpPr>
            <p:cNvPr id="33" name="TextBox 32"/>
            <p:cNvSpPr txBox="1"/>
            <p:nvPr/>
          </p:nvSpPr>
          <p:spPr>
            <a:xfrm>
              <a:off x="6335863" y="1949077"/>
              <a:ext cx="2729075" cy="369332"/>
            </a:xfrm>
            <a:prstGeom prst="rect">
              <a:avLst/>
            </a:prstGeom>
            <a:noFill/>
          </p:spPr>
          <p:txBody>
            <a:bodyPr wrap="square" rtlCol="0">
              <a:spAutoFit/>
            </a:bodyPr>
            <a:lstStyle/>
            <a:p>
              <a:r>
                <a:rPr lang="fr-FR" sz="1800" b="1" dirty="0" err="1" smtClean="0"/>
                <a:t>tb_scan_xxx.v</a:t>
              </a:r>
              <a:endParaRPr lang="en-US" sz="2000" b="1" dirty="0"/>
            </a:p>
          </p:txBody>
        </p:sp>
        <p:sp>
          <p:nvSpPr>
            <p:cNvPr id="51" name="Rectangle 50"/>
            <p:cNvSpPr/>
            <p:nvPr/>
          </p:nvSpPr>
          <p:spPr bwMode="auto">
            <a:xfrm>
              <a:off x="3508389" y="3452953"/>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atpg_vectors.v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69" name="Rectangle 68"/>
            <p:cNvSpPr/>
            <p:nvPr/>
          </p:nvSpPr>
          <p:spPr bwMode="auto">
            <a:xfrm>
              <a:off x="5963342" y="3462132"/>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atpg_wrapper.v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71" name="Right Arrow 70"/>
            <p:cNvSpPr/>
            <p:nvPr/>
          </p:nvSpPr>
          <p:spPr>
            <a:xfrm>
              <a:off x="5385655" y="3948647"/>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5400000">
              <a:off x="6599079" y="2950135"/>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bwMode="auto">
            <a:xfrm>
              <a:off x="6827627" y="4884586"/>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Straight Connector 76"/>
            <p:cNvCxnSpPr/>
            <p:nvPr/>
          </p:nvCxnSpPr>
          <p:spPr bwMode="auto">
            <a:xfrm>
              <a:off x="4402629" y="4889333"/>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8" name="Right Arrow 77"/>
            <p:cNvSpPr/>
            <p:nvPr/>
          </p:nvSpPr>
          <p:spPr>
            <a:xfrm rot="5400000">
              <a:off x="4141629" y="2950135"/>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8951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ATPG_wrapper</a:t>
            </a:r>
            <a:r>
              <a:rPr lang="fr-FR" dirty="0"/>
              <a:t> </a:t>
            </a:r>
            <a:r>
              <a:rPr lang="fr-FR" dirty="0" err="1"/>
              <a:t>from</a:t>
            </a:r>
            <a:r>
              <a:rPr lang="fr-FR" dirty="0"/>
              <a:t> ITC</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137</a:t>
            </a:fld>
            <a:endParaRPr lang="en-US" dirty="0"/>
          </a:p>
        </p:txBody>
      </p:sp>
      <p:grpSp>
        <p:nvGrpSpPr>
          <p:cNvPr id="53" name="Group 52"/>
          <p:cNvGrpSpPr/>
          <p:nvPr/>
        </p:nvGrpSpPr>
        <p:grpSpPr>
          <a:xfrm>
            <a:off x="2241967" y="1583428"/>
            <a:ext cx="7835346" cy="3760470"/>
            <a:chOff x="2241967" y="1583428"/>
            <a:chExt cx="7835346" cy="3760470"/>
          </a:xfrm>
        </p:grpSpPr>
        <p:sp>
          <p:nvSpPr>
            <p:cNvPr id="7" name="Rectangle 6"/>
            <p:cNvSpPr/>
            <p:nvPr/>
          </p:nvSpPr>
          <p:spPr bwMode="auto">
            <a:xfrm>
              <a:off x="2276436" y="1583428"/>
              <a:ext cx="7735148" cy="3760470"/>
            </a:xfrm>
            <a:prstGeom prst="rect">
              <a:avLst/>
            </a:prstGeom>
            <a:solidFill>
              <a:srgbClr val="F0F5F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8" name="Rectangle 7"/>
            <p:cNvSpPr/>
            <p:nvPr/>
          </p:nvSpPr>
          <p:spPr bwMode="auto">
            <a:xfrm>
              <a:off x="2243571" y="1828673"/>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9" name="Rectangle 8"/>
            <p:cNvSpPr/>
            <p:nvPr/>
          </p:nvSpPr>
          <p:spPr bwMode="auto">
            <a:xfrm>
              <a:off x="2241967" y="2036955"/>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0" name="Rectangle 9"/>
            <p:cNvSpPr/>
            <p:nvPr/>
          </p:nvSpPr>
          <p:spPr bwMode="auto">
            <a:xfrm>
              <a:off x="2241967" y="2244104"/>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1" name="Rectangle 10"/>
            <p:cNvSpPr/>
            <p:nvPr/>
          </p:nvSpPr>
          <p:spPr bwMode="auto">
            <a:xfrm>
              <a:off x="2241967" y="2439540"/>
              <a:ext cx="92468" cy="937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sp>
          <p:nvSpPr>
            <p:cNvPr id="12" name="Rectangle 11"/>
            <p:cNvSpPr/>
            <p:nvPr/>
          </p:nvSpPr>
          <p:spPr bwMode="auto">
            <a:xfrm>
              <a:off x="9934439" y="4938053"/>
              <a:ext cx="142874" cy="1175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Adobe 명조 Std Acro M" charset="0"/>
                <a:cs typeface="Adobe 명조 Std Acro M" charset="0"/>
              </a:endParaRPr>
            </a:p>
          </p:txBody>
        </p:sp>
        <p:cxnSp>
          <p:nvCxnSpPr>
            <p:cNvPr id="13" name="Straight Connector 12"/>
            <p:cNvCxnSpPr/>
            <p:nvPr/>
          </p:nvCxnSpPr>
          <p:spPr bwMode="auto">
            <a:xfrm flipV="1">
              <a:off x="2336039" y="1885804"/>
              <a:ext cx="1590133"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2334329" y="2089574"/>
              <a:ext cx="15918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2332619" y="2293344"/>
              <a:ext cx="159355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2330909" y="2497114"/>
              <a:ext cx="15952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2640193" y="1633502"/>
              <a:ext cx="1068513" cy="276999"/>
            </a:xfrm>
            <a:prstGeom prst="rect">
              <a:avLst/>
            </a:prstGeom>
            <a:noFill/>
          </p:spPr>
          <p:txBody>
            <a:bodyPr wrap="square" rtlCol="0">
              <a:spAutoFit/>
            </a:bodyPr>
            <a:lstStyle/>
            <a:p>
              <a:r>
                <a:rPr lang="fr-FR" sz="1200" dirty="0"/>
                <a:t>s</a:t>
              </a:r>
              <a:r>
                <a:rPr lang="fr-FR" sz="1200" dirty="0" smtClean="0"/>
                <a:t>can_in</a:t>
              </a:r>
              <a:endParaRPr lang="en-US" sz="1200" dirty="0"/>
            </a:p>
          </p:txBody>
        </p:sp>
        <p:sp>
          <p:nvSpPr>
            <p:cNvPr id="19" name="TextBox 18"/>
            <p:cNvSpPr txBox="1"/>
            <p:nvPr/>
          </p:nvSpPr>
          <p:spPr>
            <a:xfrm>
              <a:off x="2640193" y="1840033"/>
              <a:ext cx="1068513" cy="276999"/>
            </a:xfrm>
            <a:prstGeom prst="rect">
              <a:avLst/>
            </a:prstGeom>
            <a:noFill/>
          </p:spPr>
          <p:txBody>
            <a:bodyPr wrap="square" rtlCol="0">
              <a:spAutoFit/>
            </a:bodyPr>
            <a:lstStyle/>
            <a:p>
              <a:r>
                <a:rPr lang="fr-FR" sz="1200" dirty="0" smtClean="0"/>
                <a:t>scan_clk</a:t>
              </a:r>
              <a:endParaRPr lang="en-US" sz="1200" dirty="0"/>
            </a:p>
          </p:txBody>
        </p:sp>
        <p:sp>
          <p:nvSpPr>
            <p:cNvPr id="20" name="TextBox 19"/>
            <p:cNvSpPr txBox="1"/>
            <p:nvPr/>
          </p:nvSpPr>
          <p:spPr>
            <a:xfrm>
              <a:off x="2650467" y="2055787"/>
              <a:ext cx="1068513" cy="276999"/>
            </a:xfrm>
            <a:prstGeom prst="rect">
              <a:avLst/>
            </a:prstGeom>
            <a:noFill/>
          </p:spPr>
          <p:txBody>
            <a:bodyPr wrap="square" rtlCol="0">
              <a:spAutoFit/>
            </a:bodyPr>
            <a:lstStyle/>
            <a:p>
              <a:r>
                <a:rPr lang="fr-FR" sz="1200" dirty="0" smtClean="0"/>
                <a:t>scan_rstb</a:t>
              </a:r>
              <a:endParaRPr lang="en-US" sz="1200" dirty="0"/>
            </a:p>
          </p:txBody>
        </p:sp>
        <p:sp>
          <p:nvSpPr>
            <p:cNvPr id="21" name="TextBox 20"/>
            <p:cNvSpPr txBox="1"/>
            <p:nvPr/>
          </p:nvSpPr>
          <p:spPr>
            <a:xfrm>
              <a:off x="2648757" y="2259557"/>
              <a:ext cx="1068513" cy="276999"/>
            </a:xfrm>
            <a:prstGeom prst="rect">
              <a:avLst/>
            </a:prstGeom>
            <a:noFill/>
          </p:spPr>
          <p:txBody>
            <a:bodyPr wrap="square" rtlCol="0">
              <a:spAutoFit/>
            </a:bodyPr>
            <a:lstStyle/>
            <a:p>
              <a:r>
                <a:rPr lang="fr-FR" sz="1200" dirty="0" smtClean="0"/>
                <a:t>scan_en</a:t>
              </a:r>
              <a:endParaRPr lang="en-US" sz="1200" dirty="0"/>
            </a:p>
          </p:txBody>
        </p:sp>
        <p:sp>
          <p:nvSpPr>
            <p:cNvPr id="22" name="TextBox 21"/>
            <p:cNvSpPr txBox="1"/>
            <p:nvPr/>
          </p:nvSpPr>
          <p:spPr>
            <a:xfrm>
              <a:off x="9024712" y="4727729"/>
              <a:ext cx="830471" cy="276999"/>
            </a:xfrm>
            <a:prstGeom prst="rect">
              <a:avLst/>
            </a:prstGeom>
            <a:noFill/>
          </p:spPr>
          <p:txBody>
            <a:bodyPr wrap="square" rtlCol="0">
              <a:spAutoFit/>
            </a:bodyPr>
            <a:lstStyle/>
            <a:p>
              <a:r>
                <a:rPr lang="fr-FR" sz="1200" dirty="0" smtClean="0"/>
                <a:t>scan_out</a:t>
              </a:r>
              <a:endParaRPr lang="en-US" sz="1200" dirty="0"/>
            </a:p>
          </p:txBody>
        </p:sp>
        <p:sp>
          <p:nvSpPr>
            <p:cNvPr id="23" name="TextBox 22"/>
            <p:cNvSpPr txBox="1"/>
            <p:nvPr/>
          </p:nvSpPr>
          <p:spPr>
            <a:xfrm>
              <a:off x="8075409" y="1633502"/>
              <a:ext cx="1707575" cy="369332"/>
            </a:xfrm>
            <a:prstGeom prst="rect">
              <a:avLst/>
            </a:prstGeom>
            <a:noFill/>
          </p:spPr>
          <p:txBody>
            <a:bodyPr wrap="square" rtlCol="0">
              <a:spAutoFit/>
            </a:bodyPr>
            <a:lstStyle/>
            <a:p>
              <a:r>
                <a:rPr lang="fr-FR" sz="1800" b="1" dirty="0" err="1" smtClean="0"/>
                <a:t>atpg_wrapper.v</a:t>
              </a:r>
              <a:endParaRPr lang="en-US" sz="2000" b="1" dirty="0"/>
            </a:p>
          </p:txBody>
        </p:sp>
        <p:sp>
          <p:nvSpPr>
            <p:cNvPr id="24" name="Rectangle 23"/>
            <p:cNvSpPr/>
            <p:nvPr/>
          </p:nvSpPr>
          <p:spPr bwMode="auto">
            <a:xfrm>
              <a:off x="2812967" y="3159041"/>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600" b="1" dirty="0" err="1" smtClean="0">
                  <a:solidFill>
                    <a:srgbClr val="000000"/>
                  </a:solidFill>
                  <a:latin typeface="Arial" charset="0"/>
                  <a:ea typeface="Adobe 명조 Std Acro M" charset="0"/>
                  <a:cs typeface="Adobe 명조 Std Acro M" charset="0"/>
                </a:rPr>
                <a:t>Switcher</a:t>
              </a: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_dig.v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25" name="Rectangle 24"/>
            <p:cNvSpPr/>
            <p:nvPr/>
          </p:nvSpPr>
          <p:spPr bwMode="auto">
            <a:xfrm>
              <a:off x="5267920" y="3168220"/>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Top_dig.v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27" name="Right Arrow 26"/>
            <p:cNvSpPr/>
            <p:nvPr/>
          </p:nvSpPr>
          <p:spPr>
            <a:xfrm rot="5400000">
              <a:off x="5903657" y="2656223"/>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bwMode="auto">
            <a:xfrm>
              <a:off x="8637332" y="4590674"/>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a:off x="3707207" y="4595421"/>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Right Arrow 29"/>
            <p:cNvSpPr/>
            <p:nvPr/>
          </p:nvSpPr>
          <p:spPr>
            <a:xfrm rot="5400000">
              <a:off x="3446207" y="2656223"/>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auto">
            <a:xfrm>
              <a:off x="7725370" y="3177745"/>
              <a:ext cx="1823926" cy="142071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000000"/>
                  </a:solidFill>
                  <a:effectLst/>
                  <a:latin typeface="Arial" charset="0"/>
                  <a:ea typeface="Adobe 명조 Std Acro M" charset="0"/>
                  <a:cs typeface="Adobe 명조 Std Acro M" charset="0"/>
                </a:rPr>
                <a:t>Analog_top.v</a:t>
              </a:r>
              <a:endParaRPr kumimoji="0" lang="en-US" sz="1600" b="1" i="0" u="none" strike="noStrike" cap="none" normalizeH="0" baseline="0" dirty="0">
                <a:ln>
                  <a:noFill/>
                </a:ln>
                <a:solidFill>
                  <a:srgbClr val="000000"/>
                </a:solidFill>
                <a:effectLst/>
                <a:latin typeface="Arial" charset="0"/>
                <a:ea typeface="Adobe 명조 Std Acro M" charset="0"/>
                <a:cs typeface="Adobe 명조 Std Acro M" charset="0"/>
              </a:endParaRPr>
            </a:p>
          </p:txBody>
        </p:sp>
        <p:sp>
          <p:nvSpPr>
            <p:cNvPr id="32" name="Right Arrow 31"/>
            <p:cNvSpPr/>
            <p:nvPr/>
          </p:nvSpPr>
          <p:spPr>
            <a:xfrm rot="5400000">
              <a:off x="8094407" y="2665748"/>
              <a:ext cx="552450" cy="447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a:off x="7077356" y="3680582"/>
              <a:ext cx="657225" cy="4150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4629431" y="3709157"/>
              <a:ext cx="657225" cy="4150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3707207" y="5004728"/>
              <a:ext cx="6298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6179882" y="4579759"/>
              <a:ext cx="1" cy="406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3" name="Group 42"/>
            <p:cNvGrpSpPr/>
            <p:nvPr/>
          </p:nvGrpSpPr>
          <p:grpSpPr>
            <a:xfrm rot="16200000">
              <a:off x="6717312" y="2846787"/>
              <a:ext cx="278457" cy="340552"/>
              <a:chOff x="8264028" y="2876765"/>
              <a:chExt cx="316521" cy="1066791"/>
            </a:xfrm>
          </p:grpSpPr>
          <p:cxnSp>
            <p:nvCxnSpPr>
              <p:cNvPr id="44" name="Straight Connector 43"/>
              <p:cNvCxnSpPr/>
              <p:nvPr/>
            </p:nvCxnSpPr>
            <p:spPr bwMode="auto">
              <a:xfrm>
                <a:off x="8266797" y="39435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p:cNvCxnSpPr/>
              <p:nvPr/>
            </p:nvCxnSpPr>
            <p:spPr bwMode="auto">
              <a:xfrm>
                <a:off x="8264028" y="37911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Connector 45"/>
              <p:cNvCxnSpPr/>
              <p:nvPr/>
            </p:nvCxnSpPr>
            <p:spPr bwMode="auto">
              <a:xfrm>
                <a:off x="8265500" y="31815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p:nvPr/>
            </p:nvCxnSpPr>
            <p:spPr bwMode="auto">
              <a:xfrm>
                <a:off x="8265500" y="3030868"/>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p:nvPr/>
            </p:nvCxnSpPr>
            <p:spPr bwMode="auto">
              <a:xfrm>
                <a:off x="8266797" y="2876765"/>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p:cNvCxnSpPr/>
              <p:nvPr/>
            </p:nvCxnSpPr>
            <p:spPr bwMode="auto">
              <a:xfrm>
                <a:off x="8265500" y="3327107"/>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Connector 49"/>
              <p:cNvCxnSpPr/>
              <p:nvPr/>
            </p:nvCxnSpPr>
            <p:spPr bwMode="auto">
              <a:xfrm>
                <a:off x="8270211" y="3479507"/>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a:off x="8270211" y="3638756"/>
                <a:ext cx="31033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2" name="TextBox 51"/>
            <p:cNvSpPr txBox="1"/>
            <p:nvPr/>
          </p:nvSpPr>
          <p:spPr>
            <a:xfrm>
              <a:off x="6507750" y="2542848"/>
              <a:ext cx="1038134" cy="276999"/>
            </a:xfrm>
            <a:prstGeom prst="rect">
              <a:avLst/>
            </a:prstGeom>
            <a:noFill/>
          </p:spPr>
          <p:txBody>
            <a:bodyPr wrap="square" rtlCol="0">
              <a:spAutoFit/>
            </a:bodyPr>
            <a:lstStyle/>
            <a:p>
              <a:r>
                <a:rPr lang="fr-FR" sz="1200" b="1" dirty="0" smtClean="0"/>
                <a:t>Hard </a:t>
              </a:r>
              <a:r>
                <a:rPr lang="fr-FR" sz="1200" b="1" dirty="0" err="1" smtClean="0"/>
                <a:t>coded</a:t>
              </a:r>
              <a:endParaRPr lang="en-US" sz="1200" b="1" dirty="0"/>
            </a:p>
          </p:txBody>
        </p:sp>
      </p:grpSp>
    </p:spTree>
    <p:extLst>
      <p:ext uri="{BB962C8B-B14F-4D97-AF65-F5344CB8AC3E}">
        <p14:creationId xmlns:p14="http://schemas.microsoft.com/office/powerpoint/2010/main" val="8371002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138</a:t>
            </a:fld>
            <a:endParaRPr lang="en-US" dirty="0"/>
          </a:p>
        </p:txBody>
      </p:sp>
    </p:spTree>
    <p:extLst>
      <p:ext uri="{BB962C8B-B14F-4D97-AF65-F5344CB8AC3E}">
        <p14:creationId xmlns:p14="http://schemas.microsoft.com/office/powerpoint/2010/main" val="8273692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139</a:t>
            </a:fld>
            <a:endParaRPr lang="en-US" dirty="0"/>
          </a:p>
        </p:txBody>
      </p:sp>
    </p:spTree>
    <p:extLst>
      <p:ext uri="{BB962C8B-B14F-4D97-AF65-F5344CB8AC3E}">
        <p14:creationId xmlns:p14="http://schemas.microsoft.com/office/powerpoint/2010/main" val="273260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to test digital blocks ?</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14</a:t>
            </a:fld>
            <a:endParaRPr lang="en-US" dirty="0"/>
          </a:p>
        </p:txBody>
      </p:sp>
      <p:sp>
        <p:nvSpPr>
          <p:cNvPr id="6" name="Rectangle 4"/>
          <p:cNvSpPr>
            <a:spLocks noChangeArrowheads="1"/>
          </p:cNvSpPr>
          <p:nvPr/>
        </p:nvSpPr>
        <p:spPr bwMode="auto">
          <a:xfrm>
            <a:off x="4996598" y="1903843"/>
            <a:ext cx="1859755" cy="12779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Circuit </a:t>
            </a:r>
            <a:r>
              <a:rPr kumimoji="0" lang="en-US" altLang="zh-TW" sz="2000" dirty="0" smtClean="0">
                <a:latin typeface="Tahoma" pitchFamily="34" charset="0"/>
              </a:rPr>
              <a:t>under </a:t>
            </a:r>
            <a:endParaRPr kumimoji="0" lang="en-US" altLang="zh-TW" sz="2000" dirty="0">
              <a:latin typeface="Tahoma" pitchFamily="34" charset="0"/>
            </a:endParaRPr>
          </a:p>
          <a:p>
            <a:r>
              <a:rPr kumimoji="0" lang="en-US" altLang="zh-TW" sz="2000" dirty="0" smtClean="0">
                <a:latin typeface="Tahoma" pitchFamily="34" charset="0"/>
              </a:rPr>
              <a:t>       Test</a:t>
            </a:r>
            <a:endParaRPr kumimoji="0" lang="en-US" altLang="zh-TW" sz="2000" dirty="0">
              <a:latin typeface="Tahoma" pitchFamily="34" charset="0"/>
            </a:endParaRPr>
          </a:p>
          <a:p>
            <a:r>
              <a:rPr kumimoji="0" lang="en-US" altLang="zh-TW" sz="2000" dirty="0" smtClean="0">
                <a:solidFill>
                  <a:srgbClr val="FF0000"/>
                </a:solidFill>
                <a:latin typeface="Tahoma" pitchFamily="34" charset="0"/>
              </a:rPr>
              <a:t>      </a:t>
            </a:r>
            <a:r>
              <a:rPr kumimoji="0" lang="en-US" altLang="zh-TW" sz="2000" b="1" dirty="0" smtClean="0">
                <a:latin typeface="Tahoma" pitchFamily="34" charset="0"/>
              </a:rPr>
              <a:t>(CUT)</a:t>
            </a:r>
            <a:endParaRPr kumimoji="0" lang="en-US" altLang="zh-TW" sz="2000" b="1" dirty="0">
              <a:latin typeface="Tahoma" pitchFamily="34" charset="0"/>
            </a:endParaRPr>
          </a:p>
        </p:txBody>
      </p:sp>
      <p:sp>
        <p:nvSpPr>
          <p:cNvPr id="7" name="AutoShape 5"/>
          <p:cNvSpPr>
            <a:spLocks noChangeArrowheads="1"/>
          </p:cNvSpPr>
          <p:nvPr/>
        </p:nvSpPr>
        <p:spPr bwMode="auto">
          <a:xfrm>
            <a:off x="6856353" y="2230868"/>
            <a:ext cx="731837" cy="573087"/>
          </a:xfrm>
          <a:prstGeom prst="rightArrow">
            <a:avLst>
              <a:gd name="adj1" fmla="val 41139"/>
              <a:gd name="adj2" fmla="val 35236"/>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endParaRPr lang="zh-TW" altLang="en-US"/>
          </a:p>
        </p:txBody>
      </p:sp>
      <p:sp>
        <p:nvSpPr>
          <p:cNvPr id="8" name="Rectangle 6"/>
          <p:cNvSpPr>
            <a:spLocks noChangeArrowheads="1"/>
          </p:cNvSpPr>
          <p:nvPr/>
        </p:nvSpPr>
        <p:spPr bwMode="auto">
          <a:xfrm>
            <a:off x="3601185" y="1941943"/>
            <a:ext cx="663575" cy="1223962"/>
          </a:xfrm>
          <a:prstGeom prst="rect">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1600">
                <a:latin typeface="Tahoma" pitchFamily="34" charset="0"/>
              </a:rPr>
              <a:t>-1011</a:t>
            </a:r>
          </a:p>
          <a:p>
            <a:r>
              <a:rPr kumimoji="0" lang="en-US" altLang="zh-TW" sz="1600">
                <a:latin typeface="Tahoma" pitchFamily="34" charset="0"/>
              </a:rPr>
              <a:t>11-00</a:t>
            </a:r>
          </a:p>
          <a:p>
            <a:r>
              <a:rPr kumimoji="0" lang="en-US" altLang="zh-TW" sz="1600">
                <a:latin typeface="Tahoma" pitchFamily="34" charset="0"/>
              </a:rPr>
              <a:t>-0-1-</a:t>
            </a:r>
          </a:p>
          <a:p>
            <a:r>
              <a:rPr kumimoji="0" lang="en-US" altLang="zh-TW" sz="1600">
                <a:latin typeface="Tahoma" pitchFamily="34" charset="0"/>
              </a:rPr>
              <a:t>01--0</a:t>
            </a:r>
          </a:p>
          <a:p>
            <a:r>
              <a:rPr kumimoji="0" lang="en-US" altLang="zh-TW" sz="1600">
                <a:latin typeface="Tahoma" pitchFamily="34" charset="0"/>
              </a:rPr>
              <a:t>0-101</a:t>
            </a:r>
          </a:p>
        </p:txBody>
      </p:sp>
      <p:sp>
        <p:nvSpPr>
          <p:cNvPr id="9" name="Rectangle 7"/>
          <p:cNvSpPr>
            <a:spLocks noChangeArrowheads="1"/>
          </p:cNvSpPr>
          <p:nvPr/>
        </p:nvSpPr>
        <p:spPr bwMode="auto">
          <a:xfrm>
            <a:off x="7566760" y="1941943"/>
            <a:ext cx="663575" cy="1223962"/>
          </a:xfrm>
          <a:prstGeom prst="rect">
            <a:avLst/>
          </a:prstGeom>
          <a:solidFill>
            <a:srgbClr val="CC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1600" dirty="0">
                <a:latin typeface="Tahoma" pitchFamily="34" charset="0"/>
              </a:rPr>
              <a:t>1-001</a:t>
            </a:r>
          </a:p>
          <a:p>
            <a:r>
              <a:rPr kumimoji="0" lang="en-US" altLang="zh-TW" sz="1600" dirty="0">
                <a:latin typeface="Tahoma" pitchFamily="34" charset="0"/>
              </a:rPr>
              <a:t>0011-</a:t>
            </a:r>
          </a:p>
          <a:p>
            <a:r>
              <a:rPr kumimoji="0" lang="en-US" altLang="zh-TW" sz="1600" dirty="0">
                <a:latin typeface="Tahoma" pitchFamily="34" charset="0"/>
              </a:rPr>
              <a:t>-1101</a:t>
            </a:r>
          </a:p>
          <a:p>
            <a:r>
              <a:rPr kumimoji="0" lang="en-US" altLang="zh-TW" sz="1600" dirty="0">
                <a:latin typeface="Tahoma" pitchFamily="34" charset="0"/>
              </a:rPr>
              <a:t>1001-</a:t>
            </a:r>
          </a:p>
          <a:p>
            <a:r>
              <a:rPr kumimoji="0" lang="en-US" altLang="zh-TW" sz="1600" dirty="0">
                <a:latin typeface="Tahoma" pitchFamily="34" charset="0"/>
              </a:rPr>
              <a:t>01-11</a:t>
            </a:r>
          </a:p>
        </p:txBody>
      </p:sp>
      <p:sp>
        <p:nvSpPr>
          <p:cNvPr id="10" name="Rectangle 8"/>
          <p:cNvSpPr>
            <a:spLocks noChangeArrowheads="1"/>
          </p:cNvSpPr>
          <p:nvPr/>
        </p:nvSpPr>
        <p:spPr bwMode="auto">
          <a:xfrm>
            <a:off x="4996598" y="3526268"/>
            <a:ext cx="1859755" cy="64928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smtClean="0">
                <a:latin typeface="Tahoma" pitchFamily="34" charset="0"/>
              </a:rPr>
              <a:t>  Comparator</a:t>
            </a:r>
            <a:endParaRPr kumimoji="0" lang="en-US" altLang="zh-TW" sz="2000" dirty="0">
              <a:latin typeface="Tahoma" pitchFamily="34" charset="0"/>
            </a:endParaRPr>
          </a:p>
        </p:txBody>
      </p:sp>
      <p:sp>
        <p:nvSpPr>
          <p:cNvPr id="11" name="AutoShape 9"/>
          <p:cNvSpPr>
            <a:spLocks noChangeArrowheads="1"/>
          </p:cNvSpPr>
          <p:nvPr/>
        </p:nvSpPr>
        <p:spPr bwMode="auto">
          <a:xfrm rot="16200000" flipH="1">
            <a:off x="6967474" y="3069862"/>
            <a:ext cx="936625" cy="1128712"/>
          </a:xfrm>
          <a:custGeom>
            <a:avLst/>
            <a:gdLst>
              <a:gd name="T0" fmla="*/ 1294016696 w 21600"/>
              <a:gd name="T1" fmla="*/ 0 h 21600"/>
              <a:gd name="T2" fmla="*/ 826831090 w 21600"/>
              <a:gd name="T3" fmla="*/ 1027353709 h 21600"/>
              <a:gd name="T4" fmla="*/ 0 w 21600"/>
              <a:gd name="T5" fmla="*/ 2147483647 h 21600"/>
              <a:gd name="T6" fmla="*/ 735757871 w 21600"/>
              <a:gd name="T7" fmla="*/ 2147483647 h 21600"/>
              <a:gd name="T8" fmla="*/ 1471515742 w 21600"/>
              <a:gd name="T9" fmla="*/ 2147483647 h 21600"/>
              <a:gd name="T10" fmla="*/ 1761122862 w 21600"/>
              <a:gd name="T11" fmla="*/ 1027353709 h 21600"/>
              <a:gd name="T12" fmla="*/ 17694720 60000 65536"/>
              <a:gd name="T13" fmla="*/ 11796480 60000 65536"/>
              <a:gd name="T14" fmla="*/ 11796480 60000 65536"/>
              <a:gd name="T15" fmla="*/ 5898240 60000 65536"/>
              <a:gd name="T16" fmla="*/ 0 60000 65536"/>
              <a:gd name="T17" fmla="*/ 0 60000 65536"/>
              <a:gd name="T18" fmla="*/ 0 w 21600"/>
              <a:gd name="T19" fmla="*/ 16388 h 21600"/>
              <a:gd name="T20" fmla="*/ 1804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71" y="0"/>
                </a:moveTo>
                <a:lnTo>
                  <a:pt x="10141" y="7200"/>
                </a:lnTo>
                <a:lnTo>
                  <a:pt x="13693" y="7200"/>
                </a:lnTo>
                <a:lnTo>
                  <a:pt x="13693" y="16388"/>
                </a:lnTo>
                <a:lnTo>
                  <a:pt x="0" y="16388"/>
                </a:lnTo>
                <a:lnTo>
                  <a:pt x="0" y="21600"/>
                </a:lnTo>
                <a:lnTo>
                  <a:pt x="18048" y="21600"/>
                </a:lnTo>
                <a:lnTo>
                  <a:pt x="18048" y="7200"/>
                </a:lnTo>
                <a:lnTo>
                  <a:pt x="21600" y="7200"/>
                </a:lnTo>
                <a:close/>
              </a:path>
            </a:pathLst>
          </a:cu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utoShape 10"/>
          <p:cNvSpPr>
            <a:spLocks noChangeArrowheads="1"/>
          </p:cNvSpPr>
          <p:nvPr/>
        </p:nvSpPr>
        <p:spPr bwMode="auto">
          <a:xfrm>
            <a:off x="4264760" y="2302305"/>
            <a:ext cx="731838" cy="573088"/>
          </a:xfrm>
          <a:prstGeom prst="rightArrow">
            <a:avLst>
              <a:gd name="adj1" fmla="val 41139"/>
              <a:gd name="adj2" fmla="val 35236"/>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endParaRPr lang="zh-TW" altLang="en-US"/>
          </a:p>
        </p:txBody>
      </p:sp>
      <p:sp>
        <p:nvSpPr>
          <p:cNvPr id="13" name="AutoShape 11"/>
          <p:cNvSpPr>
            <a:spLocks noChangeArrowheads="1"/>
          </p:cNvSpPr>
          <p:nvPr/>
        </p:nvSpPr>
        <p:spPr bwMode="auto">
          <a:xfrm>
            <a:off x="4252066" y="3589767"/>
            <a:ext cx="730250" cy="573087"/>
          </a:xfrm>
          <a:prstGeom prst="rightArrow">
            <a:avLst>
              <a:gd name="adj1" fmla="val 41139"/>
              <a:gd name="adj2" fmla="val 35160"/>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endParaRPr lang="zh-TW" altLang="en-US"/>
          </a:p>
        </p:txBody>
      </p:sp>
      <p:sp>
        <p:nvSpPr>
          <p:cNvPr id="14" name="Rectangle 12"/>
          <p:cNvSpPr>
            <a:spLocks noChangeArrowheads="1"/>
          </p:cNvSpPr>
          <p:nvPr/>
        </p:nvSpPr>
        <p:spPr bwMode="auto">
          <a:xfrm>
            <a:off x="2870935" y="3454830"/>
            <a:ext cx="13271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Stored</a:t>
            </a:r>
          </a:p>
          <a:p>
            <a:r>
              <a:rPr kumimoji="0" lang="en-US" altLang="zh-TW" sz="2000" dirty="0">
                <a:latin typeface="Tahoma" pitchFamily="34" charset="0"/>
              </a:rPr>
              <a:t>Correct</a:t>
            </a:r>
          </a:p>
          <a:p>
            <a:r>
              <a:rPr kumimoji="0" lang="en-US" altLang="zh-TW" sz="2000" dirty="0">
                <a:latin typeface="Tahoma" pitchFamily="34" charset="0"/>
              </a:rPr>
              <a:t>Response</a:t>
            </a:r>
          </a:p>
        </p:txBody>
      </p:sp>
      <p:cxnSp>
        <p:nvCxnSpPr>
          <p:cNvPr id="15" name="AutoShape 14"/>
          <p:cNvCxnSpPr>
            <a:cxnSpLocks noChangeShapeType="1"/>
          </p:cNvCxnSpPr>
          <p:nvPr/>
        </p:nvCxnSpPr>
        <p:spPr bwMode="auto">
          <a:xfrm>
            <a:off x="5887185" y="4178079"/>
            <a:ext cx="0" cy="464852"/>
          </a:xfrm>
          <a:prstGeom prst="straightConnector1">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3069373" y="1510143"/>
            <a:ext cx="15922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Input Patterns</a:t>
            </a:r>
          </a:p>
        </p:txBody>
      </p:sp>
      <p:sp>
        <p:nvSpPr>
          <p:cNvPr id="17" name="Rectangle 16"/>
          <p:cNvSpPr>
            <a:spLocks noChangeArrowheads="1"/>
          </p:cNvSpPr>
          <p:nvPr/>
        </p:nvSpPr>
        <p:spPr bwMode="auto">
          <a:xfrm>
            <a:off x="6909535" y="1526018"/>
            <a:ext cx="1866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en-US" altLang="zh-TW" sz="2000" dirty="0">
                <a:latin typeface="Tahoma" pitchFamily="34" charset="0"/>
              </a:rPr>
              <a:t>Output Response</a:t>
            </a:r>
          </a:p>
        </p:txBody>
      </p:sp>
      <p:sp>
        <p:nvSpPr>
          <p:cNvPr id="21" name="Rectangle 12"/>
          <p:cNvSpPr>
            <a:spLocks noChangeArrowheads="1"/>
          </p:cNvSpPr>
          <p:nvPr/>
        </p:nvSpPr>
        <p:spPr bwMode="auto">
          <a:xfrm>
            <a:off x="5246137" y="4593250"/>
            <a:ext cx="1327150" cy="50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kumimoji="1" sz="3600">
                <a:solidFill>
                  <a:schemeClr val="tx1"/>
                </a:solidFill>
                <a:latin typeface="Arial" pitchFamily="34" charset="0"/>
                <a:ea typeface="PMingLiU" pitchFamily="18" charset="-120"/>
              </a:defRPr>
            </a:lvl1pPr>
            <a:lvl2pPr marL="742950" indent="-285750">
              <a:defRPr kumimoji="1" sz="3600">
                <a:solidFill>
                  <a:schemeClr val="tx1"/>
                </a:solidFill>
                <a:latin typeface="Arial" pitchFamily="34" charset="0"/>
                <a:ea typeface="PMingLiU" pitchFamily="18" charset="-120"/>
              </a:defRPr>
            </a:lvl2pPr>
            <a:lvl3pPr marL="1143000" indent="-228600">
              <a:defRPr kumimoji="1" sz="3600">
                <a:solidFill>
                  <a:schemeClr val="tx1"/>
                </a:solidFill>
                <a:latin typeface="Arial" pitchFamily="34" charset="0"/>
                <a:ea typeface="PMingLiU" pitchFamily="18" charset="-120"/>
              </a:defRPr>
            </a:lvl3pPr>
            <a:lvl4pPr marL="1600200" indent="-228600">
              <a:defRPr kumimoji="1" sz="3600">
                <a:solidFill>
                  <a:schemeClr val="tx1"/>
                </a:solidFill>
                <a:latin typeface="Arial" pitchFamily="34" charset="0"/>
                <a:ea typeface="PMingLiU" pitchFamily="18" charset="-120"/>
              </a:defRPr>
            </a:lvl4pPr>
            <a:lvl5pPr marL="2057400" indent="-228600">
              <a:defRPr kumimoji="1" sz="3600">
                <a:solidFill>
                  <a:schemeClr val="tx1"/>
                </a:solidFill>
                <a:latin typeface="Arial" pitchFamily="34" charset="0"/>
                <a:ea typeface="PMingLiU" pitchFamily="18" charset="-120"/>
              </a:defRPr>
            </a:lvl5pPr>
            <a:lvl6pPr marL="25146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6pPr>
            <a:lvl7pPr marL="29718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7pPr>
            <a:lvl8pPr marL="34290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8pPr>
            <a:lvl9pPr marL="3886200" indent="-228600" algn="ctr" eaLnBrk="0" fontAlgn="base" hangingPunct="0">
              <a:spcBef>
                <a:spcPct val="0"/>
              </a:spcBef>
              <a:spcAft>
                <a:spcPct val="0"/>
              </a:spcAft>
              <a:defRPr kumimoji="1" sz="3600">
                <a:solidFill>
                  <a:schemeClr val="tx1"/>
                </a:solidFill>
                <a:latin typeface="Arial" pitchFamily="34" charset="0"/>
                <a:ea typeface="PMingLiU" pitchFamily="18" charset="-120"/>
              </a:defRPr>
            </a:lvl9pPr>
          </a:lstStyle>
          <a:p>
            <a:r>
              <a:rPr kumimoji="0" lang="fr-FR" altLang="zh-TW" sz="2000" dirty="0" smtClean="0">
                <a:latin typeface="Tahoma" pitchFamily="34" charset="0"/>
              </a:rPr>
              <a:t>Test </a:t>
            </a:r>
            <a:r>
              <a:rPr kumimoji="0" lang="fr-FR" altLang="zh-TW" sz="2000" dirty="0" err="1" smtClean="0">
                <a:latin typeface="Tahoma" pitchFamily="34" charset="0"/>
              </a:rPr>
              <a:t>result</a:t>
            </a:r>
            <a:endParaRPr kumimoji="0" lang="en-US" altLang="zh-TW" sz="2000" dirty="0">
              <a:latin typeface="Tahoma" pitchFamily="34" charset="0"/>
            </a:endParaRPr>
          </a:p>
        </p:txBody>
      </p:sp>
      <p:sp>
        <p:nvSpPr>
          <p:cNvPr id="3" name="Content Placeholder 2"/>
          <p:cNvSpPr>
            <a:spLocks noGrp="1"/>
          </p:cNvSpPr>
          <p:nvPr>
            <p:ph idx="1"/>
          </p:nvPr>
        </p:nvSpPr>
        <p:spPr/>
        <p:txBody>
          <a:bodyPr/>
          <a:lstStyle/>
          <a:p>
            <a:endParaRPr lang="en-US" dirty="0"/>
          </a:p>
        </p:txBody>
      </p:sp>
      <p:sp>
        <p:nvSpPr>
          <p:cNvPr id="18" name="TextBox 17"/>
          <p:cNvSpPr txBox="1"/>
          <p:nvPr/>
        </p:nvSpPr>
        <p:spPr>
          <a:xfrm>
            <a:off x="3534510" y="5216765"/>
            <a:ext cx="5162242" cy="646331"/>
          </a:xfrm>
          <a:prstGeom prst="rect">
            <a:avLst/>
          </a:prstGeom>
          <a:noFill/>
        </p:spPr>
        <p:txBody>
          <a:bodyPr wrap="square" rtlCol="0">
            <a:spAutoFit/>
          </a:bodyPr>
          <a:lstStyle/>
          <a:p>
            <a:r>
              <a:rPr lang="en-US" dirty="0" smtClean="0"/>
              <a:t>The </a:t>
            </a:r>
            <a:r>
              <a:rPr lang="en-US" dirty="0"/>
              <a:t>stimuli </a:t>
            </a:r>
            <a:r>
              <a:rPr lang="en-US" dirty="0" smtClean="0"/>
              <a:t>are called test patterns or test </a:t>
            </a:r>
            <a:r>
              <a:rPr lang="en-US" dirty="0"/>
              <a:t>vectors</a:t>
            </a:r>
          </a:p>
          <a:p>
            <a:endParaRPr lang="en-US" dirty="0"/>
          </a:p>
        </p:txBody>
      </p:sp>
    </p:spTree>
    <p:extLst>
      <p:ext uri="{BB962C8B-B14F-4D97-AF65-F5344CB8AC3E}">
        <p14:creationId xmlns:p14="http://schemas.microsoft.com/office/powerpoint/2010/main" val="30453275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Tessent</a:t>
            </a:r>
            <a:r>
              <a:rPr lang="fr-FR" dirty="0" smtClean="0"/>
              <a:t> suite </a:t>
            </a:r>
            <a:r>
              <a:rPr lang="fr-FR" dirty="0" err="1" smtClean="0"/>
              <a:t>is</a:t>
            </a:r>
            <a:r>
              <a:rPr lang="fr-FR" dirty="0" smtClean="0"/>
              <a:t> set of DFT </a:t>
            </a:r>
            <a:r>
              <a:rPr lang="fr-FR" dirty="0" err="1" smtClean="0"/>
              <a:t>tools</a:t>
            </a:r>
            <a:r>
              <a:rPr lang="fr-FR" dirty="0" smtClean="0"/>
              <a:t> </a:t>
            </a:r>
            <a:r>
              <a:rPr lang="fr-FR" dirty="0" err="1" smtClean="0"/>
              <a:t>from</a:t>
            </a:r>
            <a:r>
              <a:rPr lang="fr-FR" dirty="0" smtClean="0"/>
              <a:t> Mentor Graphics</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140</a:t>
            </a:fld>
            <a:endParaRPr lang="en-US" dirty="0"/>
          </a:p>
        </p:txBody>
      </p:sp>
    </p:spTree>
    <p:extLst>
      <p:ext uri="{BB962C8B-B14F-4D97-AF65-F5344CB8AC3E}">
        <p14:creationId xmlns:p14="http://schemas.microsoft.com/office/powerpoint/2010/main" val="32928746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ATPG ?</a:t>
            </a:r>
            <a:endParaRPr lang="en-US" dirty="0"/>
          </a:p>
        </p:txBody>
      </p:sp>
      <p:sp>
        <p:nvSpPr>
          <p:cNvPr id="3" name="Content Placeholder 2"/>
          <p:cNvSpPr>
            <a:spLocks noGrp="1"/>
          </p:cNvSpPr>
          <p:nvPr>
            <p:ph idx="1"/>
          </p:nvPr>
        </p:nvSpPr>
        <p:spPr/>
        <p:txBody>
          <a:bodyPr/>
          <a:lstStyle/>
          <a:p>
            <a:r>
              <a:rPr lang="fr-FR" dirty="0" err="1" smtClean="0"/>
              <a:t>Automatic</a:t>
            </a:r>
            <a:r>
              <a:rPr lang="fr-FR" dirty="0" smtClean="0"/>
              <a:t> Test pattern </a:t>
            </a:r>
            <a:r>
              <a:rPr lang="fr-FR" dirty="0" err="1" smtClean="0"/>
              <a:t>generation</a:t>
            </a:r>
            <a:r>
              <a:rPr lang="fr-FR" dirty="0" smtClean="0"/>
              <a:t> </a:t>
            </a:r>
            <a:r>
              <a:rPr lang="fr-FR" dirty="0" err="1" smtClean="0"/>
              <a:t>tools</a:t>
            </a:r>
            <a:r>
              <a:rPr lang="fr-FR" dirty="0" smtClean="0"/>
              <a:t> are </a:t>
            </a:r>
            <a:r>
              <a:rPr lang="fr-FR" dirty="0" err="1" smtClean="0"/>
              <a:t>used</a:t>
            </a:r>
            <a:r>
              <a:rPr lang="fr-FR" dirty="0" smtClean="0"/>
              <a:t> at the end of the design </a:t>
            </a:r>
            <a:r>
              <a:rPr lang="fr-FR" dirty="0" err="1" smtClean="0"/>
              <a:t>process</a:t>
            </a:r>
            <a:r>
              <a:rPr lang="fr-FR" dirty="0" smtClean="0"/>
              <a:t> to </a:t>
            </a:r>
            <a:r>
              <a:rPr lang="fr-FR" dirty="0" err="1" smtClean="0"/>
              <a:t>generate</a:t>
            </a:r>
            <a:r>
              <a:rPr lang="fr-FR" dirty="0" smtClean="0"/>
              <a:t> a set of </a:t>
            </a:r>
            <a:r>
              <a:rPr lang="fr-FR" dirty="0" err="1" smtClean="0"/>
              <a:t>vectors</a:t>
            </a:r>
            <a:r>
              <a:rPr lang="fr-FR" dirty="0" smtClean="0"/>
              <a:t> </a:t>
            </a:r>
            <a:r>
              <a:rPr lang="fr-FR" dirty="0" err="1" smtClean="0"/>
              <a:t>that</a:t>
            </a:r>
            <a:r>
              <a:rPr lang="fr-FR" dirty="0" smtClean="0"/>
              <a:t> </a:t>
            </a:r>
            <a:r>
              <a:rPr lang="fr-FR" dirty="0" err="1" smtClean="0"/>
              <a:t>will</a:t>
            </a:r>
            <a:r>
              <a:rPr lang="fr-FR" dirty="0" smtClean="0"/>
              <a:t> </a:t>
            </a:r>
            <a:r>
              <a:rPr lang="fr-FR" dirty="0" err="1" smtClean="0"/>
              <a:t>be</a:t>
            </a:r>
            <a:r>
              <a:rPr lang="fr-FR" dirty="0" smtClean="0"/>
              <a:t> test the </a:t>
            </a:r>
            <a:r>
              <a:rPr lang="fr-FR" dirty="0" err="1" smtClean="0"/>
              <a:t>device</a:t>
            </a:r>
            <a:endParaRPr lang="fr-FR" dirty="0" smtClean="0"/>
          </a:p>
          <a:p>
            <a:endParaRPr lang="fr-FR" dirty="0"/>
          </a:p>
          <a:p>
            <a:r>
              <a:rPr lang="fr-FR" dirty="0" err="1" smtClean="0"/>
              <a:t>It’s</a:t>
            </a:r>
            <a:r>
              <a:rPr lang="fr-FR" dirty="0" smtClean="0"/>
              <a:t> to check </a:t>
            </a:r>
            <a:r>
              <a:rPr lang="fr-FR" dirty="0" err="1" smtClean="0"/>
              <a:t>manufacturing</a:t>
            </a:r>
            <a:r>
              <a:rPr lang="fr-FR" dirty="0" smtClean="0"/>
              <a:t> </a:t>
            </a:r>
            <a:r>
              <a:rPr lang="fr-FR" dirty="0" err="1" smtClean="0"/>
              <a:t>error</a:t>
            </a:r>
            <a:endParaRPr lang="fr-FR" dirty="0" smtClean="0"/>
          </a:p>
          <a:p>
            <a:r>
              <a:rPr lang="en-US" dirty="0" smtClean="0"/>
              <a:t>Generates efficient scan patterns </a:t>
            </a:r>
            <a:r>
              <a:rPr lang="en-US" dirty="0"/>
              <a:t>that can be used to find manufacturing defects in the real silicon. It also produces a fault coverage report that tells you how good your test it, and which nets are and are not covered by the test pattern.</a:t>
            </a:r>
            <a:br>
              <a:rPr lang="en-US" dirty="0"/>
            </a:b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141</a:t>
            </a:fld>
            <a:endParaRPr lang="en-US" dirty="0"/>
          </a:p>
        </p:txBody>
      </p:sp>
    </p:spTree>
    <p:extLst>
      <p:ext uri="{BB962C8B-B14F-4D97-AF65-F5344CB8AC3E}">
        <p14:creationId xmlns:p14="http://schemas.microsoft.com/office/powerpoint/2010/main" val="36101444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ATPG </a:t>
            </a:r>
            <a:r>
              <a:rPr lang="fr-FR" dirty="0" err="1" smtClean="0"/>
              <a:t>alogorithms</a:t>
            </a:r>
            <a:r>
              <a:rPr lang="fr-FR" dirty="0" smtClean="0"/>
              <a:t> </a:t>
            </a:r>
            <a:r>
              <a:rPr lang="fr-FR" dirty="0" err="1" smtClean="0"/>
              <a:t>will</a:t>
            </a:r>
            <a:r>
              <a:rPr lang="fr-FR" dirty="0" smtClean="0"/>
              <a:t> go </a:t>
            </a:r>
            <a:r>
              <a:rPr lang="fr-FR" dirty="0" err="1" smtClean="0"/>
              <a:t>trought</a:t>
            </a:r>
            <a:r>
              <a:rPr lang="fr-FR" dirty="0" smtClean="0"/>
              <a:t> </a:t>
            </a:r>
            <a:r>
              <a:rPr lang="fr-FR" dirty="0" err="1" smtClean="0"/>
              <a:t>each</a:t>
            </a:r>
            <a:r>
              <a:rPr lang="fr-FR" dirty="0" smtClean="0"/>
              <a:t> net of the design and </a:t>
            </a:r>
            <a:r>
              <a:rPr lang="fr-FR" dirty="0" err="1" smtClean="0"/>
              <a:t>apply</a:t>
            </a:r>
            <a:r>
              <a:rPr lang="fr-FR" dirty="0" smtClean="0"/>
              <a:t> </a:t>
            </a:r>
            <a:r>
              <a:rPr lang="fr-FR" dirty="0" err="1" smtClean="0"/>
              <a:t>fault</a:t>
            </a:r>
            <a:r>
              <a:rPr lang="fr-FR" dirty="0" smtClean="0"/>
              <a:t> model to come up </a:t>
            </a:r>
            <a:r>
              <a:rPr lang="fr-FR" dirty="0" err="1" smtClean="0"/>
              <a:t>with</a:t>
            </a:r>
            <a:r>
              <a:rPr lang="fr-FR" dirty="0" smtClean="0"/>
              <a:t> a test </a:t>
            </a:r>
            <a:r>
              <a:rPr lang="fr-FR" dirty="0" err="1" smtClean="0"/>
              <a:t>that</a:t>
            </a:r>
            <a:r>
              <a:rPr lang="fr-FR" dirty="0" smtClean="0"/>
              <a:t> </a:t>
            </a:r>
            <a:r>
              <a:rPr lang="fr-FR" dirty="0" err="1" smtClean="0"/>
              <a:t>will</a:t>
            </a:r>
            <a:r>
              <a:rPr lang="fr-FR" dirty="0" smtClean="0"/>
              <a:t> « catch » </a:t>
            </a:r>
            <a:r>
              <a:rPr lang="fr-FR" dirty="0" err="1" smtClean="0"/>
              <a:t>each</a:t>
            </a:r>
            <a:r>
              <a:rPr lang="fr-FR" dirty="0" smtClean="0"/>
              <a:t> </a:t>
            </a:r>
            <a:r>
              <a:rPr lang="fr-FR" dirty="0" err="1" smtClean="0"/>
              <a:t>potential</a:t>
            </a:r>
            <a:r>
              <a:rPr lang="fr-FR" dirty="0" smtClean="0"/>
              <a:t> </a:t>
            </a:r>
            <a:r>
              <a:rPr lang="fr-FR" dirty="0" err="1" smtClean="0"/>
              <a:t>error</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142</a:t>
            </a:fld>
            <a:endParaRPr lang="en-US" dirty="0"/>
          </a:p>
        </p:txBody>
      </p:sp>
    </p:spTree>
    <p:extLst>
      <p:ext uri="{BB962C8B-B14F-4D97-AF65-F5344CB8AC3E}">
        <p14:creationId xmlns:p14="http://schemas.microsoft.com/office/powerpoint/2010/main" val="11735861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The goal of DFT </a:t>
            </a:r>
            <a:r>
              <a:rPr lang="fr-FR" dirty="0" err="1" smtClean="0"/>
              <a:t>is</a:t>
            </a:r>
            <a:r>
              <a:rPr lang="fr-FR" dirty="0" smtClean="0"/>
              <a:t> to </a:t>
            </a:r>
            <a:r>
              <a:rPr lang="fr-FR" dirty="0" err="1" smtClean="0"/>
              <a:t>define</a:t>
            </a:r>
            <a:r>
              <a:rPr lang="fr-FR" dirty="0" smtClean="0"/>
              <a:t> a </a:t>
            </a:r>
            <a:r>
              <a:rPr lang="fr-FR" dirty="0" err="1" smtClean="0"/>
              <a:t>failure</a:t>
            </a:r>
            <a:r>
              <a:rPr lang="fr-FR" dirty="0" smtClean="0"/>
              <a:t> </a:t>
            </a:r>
            <a:r>
              <a:rPr lang="fr-FR" dirty="0" err="1" smtClean="0"/>
              <a:t>analysis</a:t>
            </a:r>
            <a:r>
              <a:rPr lang="fr-FR" dirty="0" smtClean="0"/>
              <a:t> </a:t>
            </a:r>
            <a:r>
              <a:rPr lang="fr-FR" dirty="0" err="1" smtClean="0"/>
              <a:t>process</a:t>
            </a:r>
            <a:r>
              <a:rPr lang="fr-FR" dirty="0" smtClean="0"/>
              <a:t> </a:t>
            </a:r>
            <a:r>
              <a:rPr lang="fr-FR" dirty="0" err="1" smtClean="0"/>
              <a:t>that</a:t>
            </a:r>
            <a:r>
              <a:rPr lang="fr-FR" dirty="0" smtClean="0"/>
              <a:t> </a:t>
            </a:r>
            <a:r>
              <a:rPr lang="fr-FR" dirty="0" err="1" smtClean="0"/>
              <a:t>will</a:t>
            </a:r>
            <a:r>
              <a:rPr lang="fr-FR" dirty="0" smtClean="0"/>
              <a:t> </a:t>
            </a:r>
            <a:r>
              <a:rPr lang="fr-FR" dirty="0" err="1" smtClean="0"/>
              <a:t>provide</a:t>
            </a:r>
            <a:r>
              <a:rPr lang="fr-FR" dirty="0" smtClean="0"/>
              <a:t> </a:t>
            </a:r>
            <a:r>
              <a:rPr lang="fr-FR" dirty="0" err="1" smtClean="0"/>
              <a:t>efficent</a:t>
            </a:r>
            <a:r>
              <a:rPr lang="fr-FR" dirty="0" smtClean="0"/>
              <a:t> and </a:t>
            </a:r>
            <a:r>
              <a:rPr lang="fr-FR" dirty="0" err="1" smtClean="0"/>
              <a:t>accurate</a:t>
            </a:r>
            <a:r>
              <a:rPr lang="fr-FR" dirty="0" smtClean="0"/>
              <a:t> </a:t>
            </a:r>
            <a:r>
              <a:rPr lang="fr-FR" dirty="0" err="1" smtClean="0"/>
              <a:t>results</a:t>
            </a:r>
            <a:endParaRPr lang="fr-FR" dirty="0" smtClean="0"/>
          </a:p>
          <a:p>
            <a:endParaRPr lang="fr-FR" dirty="0"/>
          </a:p>
          <a:p>
            <a:r>
              <a:rPr lang="fr-FR" dirty="0" smtClean="0"/>
              <a:t>Extra hardware are </a:t>
            </a:r>
            <a:r>
              <a:rPr lang="fr-FR" dirty="0" err="1" smtClean="0"/>
              <a:t>added</a:t>
            </a:r>
            <a:r>
              <a:rPr lang="fr-FR" dirty="0" smtClean="0"/>
              <a:t> in design to </a:t>
            </a:r>
            <a:r>
              <a:rPr lang="fr-FR" dirty="0" err="1" smtClean="0"/>
              <a:t>impove</a:t>
            </a:r>
            <a:r>
              <a:rPr lang="fr-FR" dirty="0" smtClean="0"/>
              <a:t> </a:t>
            </a:r>
            <a:r>
              <a:rPr lang="fr-FR" dirty="0" err="1" smtClean="0"/>
              <a:t>testability</a:t>
            </a:r>
            <a:endParaRPr lang="fr-FR" dirty="0" smtClean="0"/>
          </a:p>
          <a:p>
            <a:endParaRPr lang="fr-FR" dirty="0"/>
          </a:p>
          <a:p>
            <a:r>
              <a:rPr lang="fr-FR" dirty="0" err="1" smtClean="0"/>
              <a:t>Observability</a:t>
            </a:r>
            <a:r>
              <a:rPr lang="fr-FR" dirty="0" smtClean="0"/>
              <a:t> and </a:t>
            </a:r>
            <a:r>
              <a:rPr lang="fr-FR" dirty="0" err="1" smtClean="0"/>
              <a:t>controlability</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143</a:t>
            </a:fld>
            <a:endParaRPr lang="en-US" dirty="0"/>
          </a:p>
        </p:txBody>
      </p:sp>
    </p:spTree>
    <p:extLst>
      <p:ext uri="{BB962C8B-B14F-4D97-AF65-F5344CB8AC3E}">
        <p14:creationId xmlns:p14="http://schemas.microsoft.com/office/powerpoint/2010/main" val="34163842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How test </a:t>
            </a:r>
            <a:r>
              <a:rPr lang="fr-FR" dirty="0" err="1" smtClean="0"/>
              <a:t>wires</a:t>
            </a:r>
            <a:r>
              <a:rPr lang="fr-FR" dirty="0" smtClean="0"/>
              <a:t> </a:t>
            </a:r>
            <a:r>
              <a:rPr lang="fr-FR" dirty="0" err="1" smtClean="0"/>
              <a:t>beetween</a:t>
            </a:r>
            <a:r>
              <a:rPr lang="fr-FR" dirty="0" smtClean="0"/>
              <a:t> digital and </a:t>
            </a:r>
            <a:r>
              <a:rPr lang="fr-FR" dirty="0" err="1" smtClean="0"/>
              <a:t>analog</a:t>
            </a:r>
            <a:r>
              <a:rPr lang="fr-FR" dirty="0" smtClean="0"/>
              <a:t> nets ?</a:t>
            </a:r>
            <a:endParaRPr lang="en-US" dirty="0"/>
          </a:p>
        </p:txBody>
      </p:sp>
      <p:sp>
        <p:nvSpPr>
          <p:cNvPr id="3" name="Content Placeholder 2"/>
          <p:cNvSpPr>
            <a:spLocks noGrp="1"/>
          </p:cNvSpPr>
          <p:nvPr>
            <p:ph idx="1"/>
          </p:nvPr>
        </p:nvSpPr>
        <p:spPr/>
        <p:txBody>
          <a:bodyPr/>
          <a:lstStyle/>
          <a:p>
            <a:r>
              <a:rPr lang="fr-FR" dirty="0" smtClean="0"/>
              <a:t>ITC </a:t>
            </a:r>
            <a:r>
              <a:rPr lang="fr-FR" dirty="0" err="1" smtClean="0"/>
              <a:t>cells</a:t>
            </a:r>
            <a:r>
              <a:rPr lang="fr-FR" dirty="0" smtClean="0"/>
              <a:t>  (</a:t>
            </a:r>
            <a:r>
              <a:rPr lang="fr-FR" dirty="0" err="1" smtClean="0"/>
              <a:t>interconnect</a:t>
            </a:r>
            <a:r>
              <a:rPr lang="fr-FR" dirty="0" smtClean="0"/>
              <a:t> test </a:t>
            </a:r>
            <a:r>
              <a:rPr lang="fr-FR" dirty="0" err="1" smtClean="0"/>
              <a:t>coverage</a:t>
            </a:r>
            <a:r>
              <a:rPr lang="fr-FR" dirty="0" smtClean="0"/>
              <a:t> or </a:t>
            </a:r>
            <a:r>
              <a:rPr lang="fr-FR" dirty="0" err="1" smtClean="0"/>
              <a:t>loop</a:t>
            </a:r>
            <a:r>
              <a:rPr lang="fr-FR" dirty="0" smtClean="0"/>
              <a:t> back )</a:t>
            </a:r>
          </a:p>
          <a:p>
            <a:endParaRPr lang="fr-FR" dirty="0"/>
          </a:p>
          <a:p>
            <a:r>
              <a:rPr lang="fr-FR" dirty="0" err="1" smtClean="0"/>
              <a:t>Required</a:t>
            </a:r>
            <a:r>
              <a:rPr lang="fr-FR" dirty="0" smtClean="0"/>
              <a:t> to check  </a:t>
            </a:r>
            <a:r>
              <a:rPr lang="fr-FR" dirty="0" err="1" smtClean="0"/>
              <a:t>stuck</a:t>
            </a:r>
            <a:r>
              <a:rPr lang="fr-FR" dirty="0" smtClean="0"/>
              <a:t> at and </a:t>
            </a:r>
            <a:r>
              <a:rPr lang="fr-FR" dirty="0" err="1" smtClean="0"/>
              <a:t>birdge</a:t>
            </a:r>
            <a:r>
              <a:rPr lang="fr-FR" dirty="0" smtClean="0"/>
              <a:t> </a:t>
            </a:r>
            <a:r>
              <a:rPr lang="fr-FR" dirty="0" err="1" smtClean="0"/>
              <a:t>failures</a:t>
            </a:r>
            <a:r>
              <a:rPr lang="fr-FR" dirty="0" smtClean="0"/>
              <a:t> on </a:t>
            </a:r>
            <a:r>
              <a:rPr lang="fr-FR" dirty="0" err="1" smtClean="0"/>
              <a:t>wire</a:t>
            </a:r>
            <a:r>
              <a:rPr lang="fr-FR" dirty="0" smtClean="0"/>
              <a:t> </a:t>
            </a:r>
            <a:r>
              <a:rPr lang="fr-FR" dirty="0" err="1" smtClean="0"/>
              <a:t>between</a:t>
            </a:r>
            <a:r>
              <a:rPr lang="fr-FR" dirty="0" smtClean="0"/>
              <a:t> digital and </a:t>
            </a:r>
            <a:r>
              <a:rPr lang="fr-FR" dirty="0" err="1" smtClean="0"/>
              <a:t>analog</a:t>
            </a:r>
            <a:endParaRPr lang="fr-FR" dirty="0" smtClean="0"/>
          </a:p>
          <a:p>
            <a:endParaRPr lang="fr-FR" dirty="0"/>
          </a:p>
          <a:p>
            <a:r>
              <a:rPr lang="fr-FR" dirty="0" err="1" smtClean="0"/>
              <a:t>Koopback</a:t>
            </a:r>
            <a:r>
              <a:rPr lang="fr-FR" dirty="0" smtClean="0"/>
              <a:t> </a:t>
            </a:r>
            <a:r>
              <a:rPr lang="fr-FR" dirty="0" err="1" smtClean="0"/>
              <a:t>cells</a:t>
            </a:r>
            <a:r>
              <a:rPr lang="fr-FR" dirty="0" smtClean="0"/>
              <a:t> must </a:t>
            </a:r>
            <a:r>
              <a:rPr lang="fr-FR" dirty="0" err="1" smtClean="0"/>
              <a:t>be</a:t>
            </a:r>
            <a:r>
              <a:rPr lang="fr-FR" dirty="0" smtClean="0"/>
              <a:t> </a:t>
            </a:r>
            <a:r>
              <a:rPr lang="fr-FR" dirty="0" err="1" smtClean="0"/>
              <a:t>placed</a:t>
            </a:r>
            <a:r>
              <a:rPr lang="fr-FR" dirty="0" smtClean="0"/>
              <a:t> </a:t>
            </a:r>
            <a:r>
              <a:rPr lang="fr-FR" dirty="0" err="1" smtClean="0"/>
              <a:t>inside</a:t>
            </a:r>
            <a:r>
              <a:rPr lang="fr-FR" dirty="0" smtClean="0"/>
              <a:t> </a:t>
            </a:r>
            <a:r>
              <a:rPr lang="fr-FR" dirty="0" err="1" smtClean="0"/>
              <a:t>analof</a:t>
            </a:r>
            <a:r>
              <a:rPr lang="fr-FR" dirty="0" smtClean="0"/>
              <a:t> blocks</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49" y="4049275"/>
            <a:ext cx="4848225" cy="1954929"/>
          </a:xfrm>
          <a:prstGeom prst="rect">
            <a:avLst/>
          </a:prstGeom>
        </p:spPr>
      </p:pic>
    </p:spTree>
    <p:extLst>
      <p:ext uri="{BB962C8B-B14F-4D97-AF65-F5344CB8AC3E}">
        <p14:creationId xmlns:p14="http://schemas.microsoft.com/office/powerpoint/2010/main" val="29595397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145</a:t>
            </a:fld>
            <a:endParaRPr lang="en-US" dirty="0"/>
          </a:p>
        </p:txBody>
      </p:sp>
      <p:sp>
        <p:nvSpPr>
          <p:cNvPr id="7" name="Rectangle 6"/>
          <p:cNvSpPr/>
          <p:nvPr/>
        </p:nvSpPr>
        <p:spPr>
          <a:xfrm>
            <a:off x="2228193" y="2154621"/>
            <a:ext cx="1650124" cy="27537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Digital</a:t>
            </a:r>
            <a:endParaRPr lang="en-US" dirty="0"/>
          </a:p>
        </p:txBody>
      </p:sp>
      <p:sp>
        <p:nvSpPr>
          <p:cNvPr id="9" name="Rectangle 8"/>
          <p:cNvSpPr/>
          <p:nvPr/>
        </p:nvSpPr>
        <p:spPr>
          <a:xfrm>
            <a:off x="5875283" y="2469930"/>
            <a:ext cx="3457904" cy="13768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6300952" y="2743200"/>
            <a:ext cx="602767" cy="599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ITC</a:t>
            </a:r>
            <a:endParaRPr lang="en-US" dirty="0"/>
          </a:p>
        </p:txBody>
      </p:sp>
      <p:sp>
        <p:nvSpPr>
          <p:cNvPr id="11" name="TextBox 10"/>
          <p:cNvSpPr txBox="1"/>
          <p:nvPr/>
        </p:nvSpPr>
        <p:spPr>
          <a:xfrm>
            <a:off x="8362950" y="2558534"/>
            <a:ext cx="841897" cy="369332"/>
          </a:xfrm>
          <a:prstGeom prst="rect">
            <a:avLst/>
          </a:prstGeom>
          <a:noFill/>
        </p:spPr>
        <p:txBody>
          <a:bodyPr wrap="none" rtlCol="0">
            <a:spAutoFit/>
          </a:bodyPr>
          <a:lstStyle/>
          <a:p>
            <a:r>
              <a:rPr lang="fr-FR" dirty="0" err="1" smtClean="0"/>
              <a:t>Analog</a:t>
            </a:r>
            <a:endParaRPr lang="en-US" dirty="0"/>
          </a:p>
        </p:txBody>
      </p:sp>
      <p:cxnSp>
        <p:nvCxnSpPr>
          <p:cNvPr id="15" name="Straight Arrow Connector 14"/>
          <p:cNvCxnSpPr/>
          <p:nvPr/>
        </p:nvCxnSpPr>
        <p:spPr>
          <a:xfrm>
            <a:off x="4000500" y="3143118"/>
            <a:ext cx="2190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986213" y="4533901"/>
            <a:ext cx="255936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602335" y="3342290"/>
            <a:ext cx="0" cy="1191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000500" y="2868798"/>
            <a:ext cx="2190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61243" y="2469930"/>
            <a:ext cx="604653" cy="369332"/>
          </a:xfrm>
          <a:prstGeom prst="rect">
            <a:avLst/>
          </a:prstGeom>
          <a:noFill/>
        </p:spPr>
        <p:txBody>
          <a:bodyPr wrap="none" rtlCol="0">
            <a:spAutoFit/>
          </a:bodyPr>
          <a:lstStyle/>
          <a:p>
            <a:r>
              <a:rPr lang="fr-FR" dirty="0" smtClean="0"/>
              <a:t>cmd</a:t>
            </a:r>
            <a:endParaRPr lang="en-US" dirty="0"/>
          </a:p>
        </p:txBody>
      </p:sp>
      <p:sp>
        <p:nvSpPr>
          <p:cNvPr id="34" name="TextBox 33"/>
          <p:cNvSpPr txBox="1"/>
          <p:nvPr/>
        </p:nvSpPr>
        <p:spPr>
          <a:xfrm>
            <a:off x="4730879" y="2858079"/>
            <a:ext cx="362600" cy="369332"/>
          </a:xfrm>
          <a:prstGeom prst="rect">
            <a:avLst/>
          </a:prstGeom>
          <a:noFill/>
        </p:spPr>
        <p:txBody>
          <a:bodyPr wrap="none" rtlCol="0">
            <a:spAutoFit/>
          </a:bodyPr>
          <a:lstStyle/>
          <a:p>
            <a:r>
              <a:rPr lang="fr-FR" dirty="0" smtClean="0"/>
              <a:t>in</a:t>
            </a:r>
            <a:endParaRPr lang="en-US" dirty="0"/>
          </a:p>
        </p:txBody>
      </p:sp>
      <p:sp>
        <p:nvSpPr>
          <p:cNvPr id="35" name="TextBox 34"/>
          <p:cNvSpPr txBox="1"/>
          <p:nvPr/>
        </p:nvSpPr>
        <p:spPr>
          <a:xfrm>
            <a:off x="4865078" y="4164569"/>
            <a:ext cx="500458" cy="369332"/>
          </a:xfrm>
          <a:prstGeom prst="rect">
            <a:avLst/>
          </a:prstGeom>
          <a:noFill/>
        </p:spPr>
        <p:txBody>
          <a:bodyPr wrap="none" rtlCol="0">
            <a:spAutoFit/>
          </a:bodyPr>
          <a:lstStyle/>
          <a:p>
            <a:r>
              <a:rPr lang="fr-FR" dirty="0" smtClean="0"/>
              <a:t>out</a:t>
            </a:r>
            <a:endParaRPr lang="en-US" dirty="0"/>
          </a:p>
        </p:txBody>
      </p:sp>
    </p:spTree>
    <p:extLst>
      <p:ext uri="{BB962C8B-B14F-4D97-AF65-F5344CB8AC3E}">
        <p14:creationId xmlns:p14="http://schemas.microsoft.com/office/powerpoint/2010/main" val="17553302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a:t>
            </a:r>
            <a:r>
              <a:rPr lang="fr-FR" dirty="0" smtClean="0"/>
              <a:t> model </a:t>
            </a:r>
            <a:r>
              <a:rPr lang="fr-FR" dirty="0" err="1" smtClean="0"/>
              <a:t>example</a:t>
            </a:r>
            <a:endParaRPr lang="en-US" dirty="0"/>
          </a:p>
        </p:txBody>
      </p:sp>
      <p:sp>
        <p:nvSpPr>
          <p:cNvPr id="3" name="Content Placeholder 2"/>
          <p:cNvSpPr>
            <a:spLocks noGrp="1"/>
          </p:cNvSpPr>
          <p:nvPr>
            <p:ph idx="1"/>
          </p:nvPr>
        </p:nvSpPr>
        <p:spPr/>
        <p:txBody>
          <a:bodyPr/>
          <a:lstStyle/>
          <a:p>
            <a:r>
              <a:rPr lang="en-US" altLang="en-US" dirty="0"/>
              <a:t>Inputs and outputs can either be “stuck-at” a high (</a:t>
            </a:r>
            <a:r>
              <a:rPr lang="en-US" altLang="en-US" dirty="0" err="1"/>
              <a:t>Vdd</a:t>
            </a:r>
            <a:r>
              <a:rPr lang="en-US" altLang="en-US" dirty="0"/>
              <a:t>) or low (Ground)</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146</a:t>
            </a:fld>
            <a:endParaRPr lang="en-US" dirty="0"/>
          </a:p>
        </p:txBody>
      </p:sp>
      <p:graphicFrame>
        <p:nvGraphicFramePr>
          <p:cNvPr id="6" name="Group 6"/>
          <p:cNvGraphicFramePr>
            <a:graphicFrameLocks noGrp="1"/>
          </p:cNvGraphicFramePr>
          <p:nvPr>
            <p:extLst>
              <p:ext uri="{D42A27DB-BD31-4B8C-83A1-F6EECF244321}">
                <p14:modId xmlns:p14="http://schemas.microsoft.com/office/powerpoint/2010/main" val="1036587008"/>
              </p:ext>
            </p:extLst>
          </p:nvPr>
        </p:nvGraphicFramePr>
        <p:xfrm>
          <a:off x="6516688" y="2754313"/>
          <a:ext cx="3379787" cy="3127248"/>
        </p:xfrm>
        <a:graphic>
          <a:graphicData uri="http://schemas.openxmlformats.org/drawingml/2006/table">
            <a:tbl>
              <a:tblPr/>
              <a:tblGrid>
                <a:gridCol w="766762"/>
                <a:gridCol w="495300"/>
                <a:gridCol w="419100"/>
                <a:gridCol w="514350"/>
                <a:gridCol w="1184275"/>
              </a:tblGrid>
              <a:tr h="13970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Faults</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1" i="0" u="none" strike="noStrike" cap="none" normalizeH="0" baseline="0" smtClean="0">
                          <a:ln>
                            <a:noFill/>
                          </a:ln>
                          <a:solidFill>
                            <a:schemeClr val="tx1"/>
                          </a:solidFill>
                          <a:effectLst/>
                          <a:latin typeface="Arial" pitchFamily="34" charset="0"/>
                        </a:rPr>
                        <a:t>Detected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A: SA1 (#2)</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B: SA1 (#4)</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Y: SA1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A: SA1 (#2)</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B: SA0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A: SA0 (#1)</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B: SA1 (#4)</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Y: SA1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dirty="0" smtClean="0">
                          <a:ln>
                            <a:noFill/>
                          </a:ln>
                          <a:solidFill>
                            <a:schemeClr val="tx1"/>
                          </a:solidFill>
                          <a:effectLst/>
                          <a:latin typeface="Arial" pitchFamily="34" charset="0"/>
                        </a:rPr>
                        <a:t>A: SA0 (#1)</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dirty="0" smtClean="0">
                          <a:ln>
                            <a:noFill/>
                          </a:ln>
                          <a:solidFill>
                            <a:schemeClr val="tx1"/>
                          </a:solidFill>
                          <a:effectLst/>
                          <a:latin typeface="Arial" pitchFamily="34" charset="0"/>
                        </a:rPr>
                        <a:t>B: SA0 (#3)</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200" b="0" i="0" u="none" strike="noStrike" cap="none" normalizeH="0" baseline="0" dirty="0" smtClean="0">
                          <a:ln>
                            <a:noFill/>
                          </a:ln>
                          <a:solidFill>
                            <a:schemeClr val="tx1"/>
                          </a:solidFill>
                          <a:effectLst/>
                          <a:latin typeface="Arial" pitchFamily="34" charset="0"/>
                        </a:rPr>
                        <a:t>Y: SA0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44"/>
          <p:cNvGraphicFramePr>
            <a:graphicFrameLocks noGrp="1"/>
          </p:cNvGraphicFramePr>
          <p:nvPr>
            <p:extLst>
              <p:ext uri="{D42A27DB-BD31-4B8C-83A1-F6EECF244321}">
                <p14:modId xmlns:p14="http://schemas.microsoft.com/office/powerpoint/2010/main" val="2277262111"/>
              </p:ext>
            </p:extLst>
          </p:nvPr>
        </p:nvGraphicFramePr>
        <p:xfrm>
          <a:off x="1450340" y="3123883"/>
          <a:ext cx="4191000" cy="2751583"/>
        </p:xfrm>
        <a:graphic>
          <a:graphicData uri="http://schemas.openxmlformats.org/drawingml/2006/table">
            <a:tbl>
              <a:tblPr/>
              <a:tblGrid>
                <a:gridCol w="942975"/>
                <a:gridCol w="3248025"/>
              </a:tblGrid>
              <a:tr h="415925">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1" i="0" u="none" strike="noStrike" cap="none" normalizeH="0" baseline="0" dirty="0" smtClean="0">
                          <a:ln>
                            <a:noFill/>
                          </a:ln>
                          <a:solidFill>
                            <a:schemeClr val="tx1"/>
                          </a:solidFill>
                          <a:effectLst/>
                          <a:latin typeface="Arial" pitchFamily="34" charset="0"/>
                        </a:rPr>
                        <a:t>Fault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1" i="0" u="none" strike="noStrike" cap="none" normalizeH="0" baseline="0" dirty="0" smtClean="0">
                          <a:ln>
                            <a:noFill/>
                          </a:ln>
                          <a:solidFill>
                            <a:schemeClr val="tx1"/>
                          </a:solidFill>
                          <a:effectLst/>
                          <a:latin typeface="Arial" pitchFamily="34" charset="0"/>
                        </a:rPr>
                        <a:t>Fault</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1" i="0" u="none" strike="noStrike" cap="none" normalizeH="0" baseline="0" dirty="0" smtClean="0">
                          <a:ln>
                            <a:noFill/>
                          </a:ln>
                          <a:solidFill>
                            <a:schemeClr val="tx1"/>
                          </a:solidFill>
                          <a:effectLst/>
                          <a:latin typeface="Arial" pitchFamily="34"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Input A is (shorted to Gnd): </a:t>
                      </a:r>
                      <a:r>
                        <a:rPr kumimoji="0" lang="en-US" altLang="en-US" sz="1400" b="1" i="0" u="none" strike="noStrike" cap="none" normalizeH="0" baseline="0" smtClean="0">
                          <a:ln>
                            <a:noFill/>
                          </a:ln>
                          <a:solidFill>
                            <a:schemeClr val="tx1"/>
                          </a:solidFill>
                          <a:effectLst/>
                          <a:latin typeface="Arial" pitchFamily="34" charset="0"/>
                        </a:rPr>
                        <a:t>SA0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Input A is (shorted to Vdd): </a:t>
                      </a:r>
                      <a:r>
                        <a:rPr kumimoji="0" lang="en-US" altLang="en-US" sz="1400" b="1" i="0" u="none" strike="noStrike" cap="none" normalizeH="0" baseline="0" smtClean="0">
                          <a:ln>
                            <a:noFill/>
                          </a:ln>
                          <a:solidFill>
                            <a:schemeClr val="tx1"/>
                          </a:solidFill>
                          <a:effectLst/>
                          <a:latin typeface="Arial" pitchFamily="34" charset="0"/>
                        </a:rPr>
                        <a:t>SA1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Input B is (shorted to Gnd): </a:t>
                      </a:r>
                      <a:r>
                        <a:rPr kumimoji="0" lang="en-US" altLang="en-US" sz="1400" b="1" i="0" u="none" strike="noStrike" cap="none" normalizeH="0" baseline="0" smtClean="0">
                          <a:ln>
                            <a:noFill/>
                          </a:ln>
                          <a:solidFill>
                            <a:schemeClr val="tx1"/>
                          </a:solidFill>
                          <a:effectLst/>
                          <a:latin typeface="Arial" pitchFamily="34" charset="0"/>
                        </a:rPr>
                        <a:t>SA0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dirty="0" smtClean="0">
                          <a:ln>
                            <a:noFill/>
                          </a:ln>
                          <a:solidFill>
                            <a:schemeClr val="tx1"/>
                          </a:solidFill>
                          <a:effectLst/>
                          <a:latin typeface="Arial" pitchFamily="34" charset="0"/>
                        </a:rPr>
                        <a:t>Input B is shorted to </a:t>
                      </a:r>
                      <a:r>
                        <a:rPr kumimoji="0" lang="en-US" altLang="en-US" sz="1400" b="0" i="0" u="none" strike="noStrike" cap="none" normalizeH="0" baseline="0" dirty="0" err="1" smtClean="0">
                          <a:ln>
                            <a:noFill/>
                          </a:ln>
                          <a:solidFill>
                            <a:schemeClr val="tx1"/>
                          </a:solidFill>
                          <a:effectLst/>
                          <a:latin typeface="Arial" pitchFamily="34" charset="0"/>
                        </a:rPr>
                        <a:t>Vdd</a:t>
                      </a:r>
                      <a:r>
                        <a:rPr kumimoji="0" lang="en-US" altLang="en-US" sz="1400" b="0" i="0" u="none" strike="noStrike" cap="none" normalizeH="0" baseline="0" dirty="0" smtClean="0">
                          <a:ln>
                            <a:noFill/>
                          </a:ln>
                          <a:solidFill>
                            <a:schemeClr val="tx1"/>
                          </a:solidFill>
                          <a:effectLst/>
                          <a:latin typeface="Arial" pitchFamily="34" charset="0"/>
                        </a:rPr>
                        <a:t>) : </a:t>
                      </a:r>
                      <a:r>
                        <a:rPr kumimoji="0" lang="en-US" altLang="en-US" sz="1400" b="1" i="0" u="none" strike="noStrike" cap="none" normalizeH="0" baseline="0" dirty="0" smtClean="0">
                          <a:ln>
                            <a:noFill/>
                          </a:ln>
                          <a:solidFill>
                            <a:schemeClr val="tx1"/>
                          </a:solidFill>
                          <a:effectLst/>
                          <a:latin typeface="Arial" pitchFamily="34" charset="0"/>
                        </a:rPr>
                        <a:t>SA1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dirty="0" smtClean="0">
                          <a:ln>
                            <a:noFill/>
                          </a:ln>
                          <a:solidFill>
                            <a:schemeClr val="tx1"/>
                          </a:solidFill>
                          <a:effectLst/>
                          <a:latin typeface="Arial" pitchFamily="34" charset="0"/>
                        </a:rPr>
                        <a:t>Output Y is (shorted to </a:t>
                      </a:r>
                      <a:r>
                        <a:rPr kumimoji="0" lang="en-US" altLang="en-US" sz="1400" b="0" i="0" u="none" strike="noStrike" cap="none" normalizeH="0" baseline="0" dirty="0" err="1" smtClean="0">
                          <a:ln>
                            <a:noFill/>
                          </a:ln>
                          <a:solidFill>
                            <a:schemeClr val="tx1"/>
                          </a:solidFill>
                          <a:effectLst/>
                          <a:latin typeface="Arial" pitchFamily="34" charset="0"/>
                        </a:rPr>
                        <a:t>Gnd</a:t>
                      </a:r>
                      <a:r>
                        <a:rPr kumimoji="0" lang="en-US" altLang="en-US" sz="1400" b="0" i="0" u="none" strike="noStrike" cap="none" normalizeH="0" baseline="0" dirty="0" smtClean="0">
                          <a:ln>
                            <a:noFill/>
                          </a:ln>
                          <a:solidFill>
                            <a:schemeClr val="tx1"/>
                          </a:solidFill>
                          <a:effectLst/>
                          <a:latin typeface="Arial" pitchFamily="34" charset="0"/>
                        </a:rPr>
                        <a:t>): </a:t>
                      </a:r>
                      <a:r>
                        <a:rPr kumimoji="0" lang="en-US" altLang="en-US" sz="1400" b="1" i="0" u="none" strike="noStrike" cap="none" normalizeH="0" baseline="0" dirty="0" smtClean="0">
                          <a:ln>
                            <a:noFill/>
                          </a:ln>
                          <a:solidFill>
                            <a:schemeClr val="tx1"/>
                          </a:solidFill>
                          <a:effectLst/>
                          <a:latin typeface="Arial" pitchFamily="34" charset="0"/>
                        </a:rPr>
                        <a:t>SA0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000">
                          <a:solidFill>
                            <a:schemeClr val="tx1"/>
                          </a:solidFill>
                          <a:latin typeface="Arial" pitchFamily="34" charset="0"/>
                        </a:defRPr>
                      </a:lvl1pPr>
                      <a:lvl2pPr>
                        <a:spcBef>
                          <a:spcPct val="20000"/>
                        </a:spcBef>
                        <a:buSzPct val="100000"/>
                        <a:defRPr sz="2000">
                          <a:solidFill>
                            <a:schemeClr val="tx1"/>
                          </a:solidFill>
                          <a:latin typeface="Arial" pitchFamily="34" charset="0"/>
                        </a:defRPr>
                      </a:lvl2pPr>
                      <a:lvl3pPr marL="857250">
                        <a:spcBef>
                          <a:spcPct val="20000"/>
                        </a:spcBef>
                        <a:buSzPct val="100000"/>
                        <a:defRPr>
                          <a:solidFill>
                            <a:schemeClr val="tx1"/>
                          </a:solidFill>
                          <a:latin typeface="Times" pitchFamily="18" charset="0"/>
                        </a:defRPr>
                      </a:lvl3pPr>
                      <a:lvl4pPr marL="1200150">
                        <a:spcBef>
                          <a:spcPct val="20000"/>
                        </a:spcBef>
                        <a:buSzPct val="100000"/>
                        <a:defRPr sz="1600">
                          <a:solidFill>
                            <a:schemeClr val="tx1"/>
                          </a:solidFill>
                          <a:latin typeface="Times" pitchFamily="18" charset="0"/>
                        </a:defRPr>
                      </a:lvl4pPr>
                      <a:lvl5pPr marL="1543050">
                        <a:spcBef>
                          <a:spcPct val="20000"/>
                        </a:spcBef>
                        <a:buSzPct val="100000"/>
                        <a:defRPr sz="1600">
                          <a:solidFill>
                            <a:schemeClr val="tx1"/>
                          </a:solidFill>
                          <a:latin typeface="Times" pitchFamily="18" charset="0"/>
                        </a:defRPr>
                      </a:lvl5pPr>
                      <a:lvl6pPr marL="2000250" eaLnBrk="0" fontAlgn="base" hangingPunct="0">
                        <a:spcBef>
                          <a:spcPct val="20000"/>
                        </a:spcBef>
                        <a:spcAft>
                          <a:spcPct val="0"/>
                        </a:spcAft>
                        <a:buSzPct val="100000"/>
                        <a:defRPr sz="1600">
                          <a:solidFill>
                            <a:schemeClr val="tx1"/>
                          </a:solidFill>
                          <a:latin typeface="Times" pitchFamily="18" charset="0"/>
                        </a:defRPr>
                      </a:lvl6pPr>
                      <a:lvl7pPr marL="2457450" eaLnBrk="0" fontAlgn="base" hangingPunct="0">
                        <a:spcBef>
                          <a:spcPct val="20000"/>
                        </a:spcBef>
                        <a:spcAft>
                          <a:spcPct val="0"/>
                        </a:spcAft>
                        <a:buSzPct val="100000"/>
                        <a:defRPr sz="1600">
                          <a:solidFill>
                            <a:schemeClr val="tx1"/>
                          </a:solidFill>
                          <a:latin typeface="Times" pitchFamily="18" charset="0"/>
                        </a:defRPr>
                      </a:lvl7pPr>
                      <a:lvl8pPr marL="2914650" eaLnBrk="0" fontAlgn="base" hangingPunct="0">
                        <a:spcBef>
                          <a:spcPct val="20000"/>
                        </a:spcBef>
                        <a:spcAft>
                          <a:spcPct val="0"/>
                        </a:spcAft>
                        <a:buSzPct val="100000"/>
                        <a:defRPr sz="1600">
                          <a:solidFill>
                            <a:schemeClr val="tx1"/>
                          </a:solidFill>
                          <a:latin typeface="Times" pitchFamily="18" charset="0"/>
                        </a:defRPr>
                      </a:lvl8pPr>
                      <a:lvl9pPr marL="3371850" eaLnBrk="0" fontAlgn="base" hangingPunct="0">
                        <a:spcBef>
                          <a:spcPct val="20000"/>
                        </a:spcBef>
                        <a:spcAft>
                          <a:spcPct val="0"/>
                        </a:spcAft>
                        <a:buSzPct val="100000"/>
                        <a:defRPr sz="1600">
                          <a:solidFill>
                            <a:schemeClr val="tx1"/>
                          </a:solidFill>
                          <a:latin typeface="Times"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altLang="en-US" sz="1400" b="0" i="0" u="none" strike="noStrike" cap="none" normalizeH="0" baseline="0" dirty="0" smtClean="0">
                          <a:ln>
                            <a:noFill/>
                          </a:ln>
                          <a:solidFill>
                            <a:schemeClr val="tx1"/>
                          </a:solidFill>
                          <a:effectLst/>
                          <a:latin typeface="Arial" pitchFamily="34" charset="0"/>
                        </a:rPr>
                        <a:t>Output Y is (shorted to </a:t>
                      </a:r>
                      <a:r>
                        <a:rPr kumimoji="0" lang="en-US" altLang="en-US" sz="1400" b="0" i="0" u="none" strike="noStrike" cap="none" normalizeH="0" baseline="0" dirty="0" err="1" smtClean="0">
                          <a:ln>
                            <a:noFill/>
                          </a:ln>
                          <a:solidFill>
                            <a:schemeClr val="tx1"/>
                          </a:solidFill>
                          <a:effectLst/>
                          <a:latin typeface="Arial" pitchFamily="34" charset="0"/>
                        </a:rPr>
                        <a:t>Vdd</a:t>
                      </a:r>
                      <a:r>
                        <a:rPr kumimoji="0" lang="en-US" altLang="en-US" sz="1400" b="0" i="0" u="none" strike="noStrike" cap="none" normalizeH="0" baseline="0" dirty="0" smtClean="0">
                          <a:ln>
                            <a:noFill/>
                          </a:ln>
                          <a:solidFill>
                            <a:schemeClr val="tx1"/>
                          </a:solidFill>
                          <a:effectLst/>
                          <a:latin typeface="Arial" pitchFamily="34" charset="0"/>
                        </a:rPr>
                        <a:t>) : </a:t>
                      </a:r>
                      <a:r>
                        <a:rPr kumimoji="0" lang="en-US" altLang="en-US" sz="1400" b="1" i="0" u="none" strike="noStrike" cap="none" normalizeH="0" baseline="0" dirty="0" smtClean="0">
                          <a:ln>
                            <a:noFill/>
                          </a:ln>
                          <a:solidFill>
                            <a:schemeClr val="tx1"/>
                          </a:solidFill>
                          <a:effectLst/>
                          <a:latin typeface="Arial" pitchFamily="34" charset="0"/>
                        </a:rPr>
                        <a:t>SA1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 name="Group 71"/>
          <p:cNvGrpSpPr>
            <a:grpSpLocks/>
          </p:cNvGrpSpPr>
          <p:nvPr/>
        </p:nvGrpSpPr>
        <p:grpSpPr bwMode="auto">
          <a:xfrm>
            <a:off x="4179888" y="1867853"/>
            <a:ext cx="2038350" cy="690562"/>
            <a:chOff x="1076" y="2430"/>
            <a:chExt cx="1284" cy="435"/>
          </a:xfrm>
        </p:grpSpPr>
        <p:sp>
          <p:nvSpPr>
            <p:cNvPr id="12" name="Line 72"/>
            <p:cNvSpPr>
              <a:spLocks noChangeShapeType="1"/>
            </p:cNvSpPr>
            <p:nvPr/>
          </p:nvSpPr>
          <p:spPr bwMode="auto">
            <a:xfrm>
              <a:off x="1080" y="2544"/>
              <a:ext cx="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73"/>
            <p:cNvSpPr>
              <a:spLocks noChangeShapeType="1"/>
            </p:cNvSpPr>
            <p:nvPr/>
          </p:nvSpPr>
          <p:spPr bwMode="auto">
            <a:xfrm>
              <a:off x="1076" y="2768"/>
              <a:ext cx="4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74"/>
            <p:cNvSpPr>
              <a:spLocks noChangeShapeType="1"/>
            </p:cNvSpPr>
            <p:nvPr/>
          </p:nvSpPr>
          <p:spPr bwMode="auto">
            <a:xfrm>
              <a:off x="1480" y="2432"/>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5"/>
            <p:cNvSpPr>
              <a:spLocks noChangeShapeType="1"/>
            </p:cNvSpPr>
            <p:nvPr/>
          </p:nvSpPr>
          <p:spPr bwMode="auto">
            <a:xfrm>
              <a:off x="1480" y="2864"/>
              <a:ext cx="3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6"/>
            <p:cNvSpPr>
              <a:spLocks noChangeShapeType="1"/>
            </p:cNvSpPr>
            <p:nvPr/>
          </p:nvSpPr>
          <p:spPr bwMode="auto">
            <a:xfrm>
              <a:off x="1484" y="2432"/>
              <a:ext cx="3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77"/>
            <p:cNvSpPr>
              <a:spLocks noChangeArrowheads="1"/>
            </p:cNvSpPr>
            <p:nvPr/>
          </p:nvSpPr>
          <p:spPr bwMode="auto">
            <a:xfrm>
              <a:off x="1557" y="2430"/>
              <a:ext cx="447" cy="435"/>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78"/>
            <p:cNvSpPr>
              <a:spLocks noChangeArrowheads="1"/>
            </p:cNvSpPr>
            <p:nvPr/>
          </p:nvSpPr>
          <p:spPr bwMode="auto">
            <a:xfrm>
              <a:off x="1485" y="2439"/>
              <a:ext cx="291" cy="423"/>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79"/>
            <p:cNvSpPr>
              <a:spLocks noChangeShapeType="1"/>
            </p:cNvSpPr>
            <p:nvPr/>
          </p:nvSpPr>
          <p:spPr bwMode="auto">
            <a:xfrm>
              <a:off x="2009" y="2649"/>
              <a:ext cx="3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Rectangle 80"/>
          <p:cNvSpPr>
            <a:spLocks noChangeArrowheads="1"/>
          </p:cNvSpPr>
          <p:nvPr/>
        </p:nvSpPr>
        <p:spPr bwMode="auto">
          <a:xfrm>
            <a:off x="3632200" y="1886903"/>
            <a:ext cx="4635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a:t>
            </a:r>
          </a:p>
          <a:p>
            <a:pPr algn="ctr"/>
            <a:endParaRPr lang="en-US" altLang="en-US"/>
          </a:p>
          <a:p>
            <a:pPr algn="ctr"/>
            <a:r>
              <a:rPr lang="en-US" altLang="en-US"/>
              <a:t>B</a:t>
            </a:r>
          </a:p>
        </p:txBody>
      </p:sp>
      <p:sp>
        <p:nvSpPr>
          <p:cNvPr id="11" name="Rectangle 81"/>
          <p:cNvSpPr>
            <a:spLocks noChangeArrowheads="1"/>
          </p:cNvSpPr>
          <p:nvPr/>
        </p:nvSpPr>
        <p:spPr bwMode="auto">
          <a:xfrm>
            <a:off x="6334125" y="1807528"/>
            <a:ext cx="4635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a:t>
            </a:r>
          </a:p>
        </p:txBody>
      </p:sp>
    </p:spTree>
    <p:extLst>
      <p:ext uri="{BB962C8B-B14F-4D97-AF65-F5344CB8AC3E}">
        <p14:creationId xmlns:p14="http://schemas.microsoft.com/office/powerpoint/2010/main" val="14324637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Bridge pair extraction</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147</a:t>
            </a:fld>
            <a:endParaRPr lang="en-US" dirty="0"/>
          </a:p>
        </p:txBody>
      </p:sp>
      <p:grpSp>
        <p:nvGrpSpPr>
          <p:cNvPr id="6" name="Group 5"/>
          <p:cNvGrpSpPr/>
          <p:nvPr/>
        </p:nvGrpSpPr>
        <p:grpSpPr>
          <a:xfrm>
            <a:off x="4419600" y="2819400"/>
            <a:ext cx="4473532" cy="1588532"/>
            <a:chOff x="3140347" y="3964424"/>
            <a:chExt cx="6176026" cy="2055376"/>
          </a:xfrm>
        </p:grpSpPr>
        <p:sp>
          <p:nvSpPr>
            <p:cNvPr id="7" name="Isosceles Triangle 6"/>
            <p:cNvSpPr>
              <a:spLocks noChangeAspect="1"/>
            </p:cNvSpPr>
            <p:nvPr/>
          </p:nvSpPr>
          <p:spPr>
            <a:xfrm>
              <a:off x="3810000" y="4038600"/>
              <a:ext cx="2209800" cy="1981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a:spLocks noChangeAspect="1"/>
            </p:cNvSpPr>
            <p:nvPr/>
          </p:nvSpPr>
          <p:spPr>
            <a:xfrm>
              <a:off x="4533900" y="4047417"/>
              <a:ext cx="762000" cy="6858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Isosceles Triangle 8"/>
            <p:cNvSpPr>
              <a:spLocks noChangeAspect="1"/>
            </p:cNvSpPr>
            <p:nvPr/>
          </p:nvSpPr>
          <p:spPr>
            <a:xfrm>
              <a:off x="4677156" y="4063244"/>
              <a:ext cx="475488" cy="407561"/>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Arrow Connector 9"/>
            <p:cNvCxnSpPr/>
            <p:nvPr/>
          </p:nvCxnSpPr>
          <p:spPr>
            <a:xfrm flipV="1">
              <a:off x="3505200" y="4038600"/>
              <a:ext cx="0" cy="1981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667001" y="4544212"/>
              <a:ext cx="1371600" cy="424908"/>
            </a:xfrm>
            <a:prstGeom prst="rect">
              <a:avLst/>
            </a:prstGeom>
            <a:noFill/>
          </p:spPr>
          <p:txBody>
            <a:bodyPr wrap="square" rtlCol="0">
              <a:spAutoFit/>
            </a:bodyPr>
            <a:lstStyle/>
            <a:p>
              <a:r>
                <a:rPr lang="en-US" sz="1400" dirty="0" smtClean="0"/>
                <a:t>Faults</a:t>
              </a:r>
              <a:endParaRPr lang="en-US" dirty="0"/>
            </a:p>
          </p:txBody>
        </p:sp>
        <p:cxnSp>
          <p:nvCxnSpPr>
            <p:cNvPr id="12" name="Straight Arrow Connector 11"/>
            <p:cNvCxnSpPr/>
            <p:nvPr/>
          </p:nvCxnSpPr>
          <p:spPr>
            <a:xfrm flipH="1">
              <a:off x="5715000" y="5442466"/>
              <a:ext cx="1066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1800" y="5257799"/>
              <a:ext cx="1049697" cy="398228"/>
            </a:xfrm>
            <a:prstGeom prst="rect">
              <a:avLst/>
            </a:prstGeom>
            <a:noFill/>
          </p:spPr>
          <p:txBody>
            <a:bodyPr wrap="none" rtlCol="0">
              <a:spAutoFit/>
            </a:bodyPr>
            <a:lstStyle/>
            <a:p>
              <a:r>
                <a:rPr lang="en-US" sz="1400" dirty="0" err="1" smtClean="0"/>
                <a:t>Stuckat</a:t>
              </a:r>
              <a:endParaRPr lang="en-US" sz="1400" dirty="0"/>
            </a:p>
          </p:txBody>
        </p:sp>
        <p:cxnSp>
          <p:nvCxnSpPr>
            <p:cNvPr id="14" name="Straight Arrow Connector 13"/>
            <p:cNvCxnSpPr/>
            <p:nvPr/>
          </p:nvCxnSpPr>
          <p:spPr>
            <a:xfrm flipH="1">
              <a:off x="5029200" y="4149090"/>
              <a:ext cx="1752600" cy="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81800" y="4844534"/>
              <a:ext cx="820425" cy="398228"/>
            </a:xfrm>
            <a:prstGeom prst="rect">
              <a:avLst/>
            </a:prstGeom>
            <a:noFill/>
          </p:spPr>
          <p:txBody>
            <a:bodyPr wrap="none" rtlCol="0">
              <a:spAutoFit/>
            </a:bodyPr>
            <a:lstStyle/>
            <a:p>
              <a:r>
                <a:rPr lang="en-US" sz="1400" dirty="0" smtClean="0"/>
                <a:t>Trans</a:t>
              </a:r>
              <a:endParaRPr lang="en-US" sz="1400" dirty="0"/>
            </a:p>
          </p:txBody>
        </p:sp>
        <p:sp>
          <p:nvSpPr>
            <p:cNvPr id="16" name="Isosceles Triangle 15"/>
            <p:cNvSpPr/>
            <p:nvPr/>
          </p:nvSpPr>
          <p:spPr>
            <a:xfrm>
              <a:off x="4800600" y="4038600"/>
              <a:ext cx="228600" cy="228424"/>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p:cNvCxnSpPr/>
            <p:nvPr/>
          </p:nvCxnSpPr>
          <p:spPr>
            <a:xfrm rot="10800000">
              <a:off x="5257800" y="4572000"/>
              <a:ext cx="1524000" cy="457200"/>
            </a:xfrm>
            <a:prstGeom prst="bentConnector3">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a:off x="5135880" y="4364477"/>
              <a:ext cx="1645920" cy="283727"/>
            </a:xfrm>
            <a:prstGeom prst="bentConnector3">
              <a:avLst>
                <a:gd name="adj1" fmla="val 26157"/>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81800" y="4431268"/>
              <a:ext cx="792718" cy="398228"/>
            </a:xfrm>
            <a:prstGeom prst="rect">
              <a:avLst/>
            </a:prstGeom>
            <a:noFill/>
          </p:spPr>
          <p:txBody>
            <a:bodyPr wrap="none" rtlCol="0">
              <a:spAutoFit/>
            </a:bodyPr>
            <a:lstStyle/>
            <a:p>
              <a:r>
                <a:rPr lang="en-US" sz="1400" dirty="0" smtClean="0"/>
                <a:t>IDDQ</a:t>
              </a:r>
              <a:endParaRPr lang="en-US" sz="1400" dirty="0"/>
            </a:p>
          </p:txBody>
        </p:sp>
        <p:sp>
          <p:nvSpPr>
            <p:cNvPr id="20" name="TextBox 19"/>
            <p:cNvSpPr txBox="1"/>
            <p:nvPr/>
          </p:nvSpPr>
          <p:spPr>
            <a:xfrm>
              <a:off x="6781802" y="3964424"/>
              <a:ext cx="2534571" cy="398228"/>
            </a:xfrm>
            <a:prstGeom prst="rect">
              <a:avLst/>
            </a:prstGeom>
            <a:noFill/>
          </p:spPr>
          <p:txBody>
            <a:bodyPr wrap="none" rtlCol="0">
              <a:spAutoFit/>
            </a:bodyPr>
            <a:lstStyle/>
            <a:p>
              <a:r>
                <a:rPr lang="en-US" sz="1400" dirty="0" smtClean="0"/>
                <a:t>Bridge and Cell-Aware</a:t>
              </a:r>
              <a:endParaRPr lang="en-US" sz="1400" dirty="0"/>
            </a:p>
          </p:txBody>
        </p:sp>
      </p:grpSp>
    </p:spTree>
    <p:extLst>
      <p:ext uri="{BB962C8B-B14F-4D97-AF65-F5344CB8AC3E}">
        <p14:creationId xmlns:p14="http://schemas.microsoft.com/office/powerpoint/2010/main" val="35864530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Scan design is a methodology </a:t>
            </a:r>
            <a:r>
              <a:rPr lang="en-US" dirty="0" smtClean="0"/>
              <a:t>used </a:t>
            </a:r>
            <a:r>
              <a:rPr lang="en-US" dirty="0"/>
              <a:t>for Design For Test (DFT) to add testability features to a hardware design.</a:t>
            </a:r>
          </a:p>
          <a:p>
            <a:r>
              <a:rPr lang="en-US" dirty="0" smtClean="0"/>
              <a:t>Scan </a:t>
            </a:r>
            <a:r>
              <a:rPr lang="en-US" dirty="0"/>
              <a:t>design makes Automatic Test Pattern Generation (ATPG) easier to implement as logic depth is constrained.</a:t>
            </a:r>
          </a:p>
          <a:p>
            <a:r>
              <a:rPr lang="en-US" dirty="0"/>
              <a:t>There is always a trade-off.  Full scan design typically adds 10%-15% more area with approximately a 5% speed hit.</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7/20/2018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148</a:t>
            </a:fld>
            <a:endParaRPr lang="en-US" dirty="0"/>
          </a:p>
        </p:txBody>
      </p:sp>
    </p:spTree>
    <p:extLst>
      <p:ext uri="{BB962C8B-B14F-4D97-AF65-F5344CB8AC3E}">
        <p14:creationId xmlns:p14="http://schemas.microsoft.com/office/powerpoint/2010/main" val="1033023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DFT VISUALIZER </a:t>
            </a:r>
            <a:endParaRPr lang="en-US" dirty="0"/>
          </a:p>
        </p:txBody>
      </p:sp>
      <p:sp>
        <p:nvSpPr>
          <p:cNvPr id="3" name="Content Placeholder 2"/>
          <p:cNvSpPr>
            <a:spLocks noGrp="1"/>
          </p:cNvSpPr>
          <p:nvPr>
            <p:ph idx="1"/>
          </p:nvPr>
        </p:nvSpPr>
        <p:spPr/>
        <p:txBody>
          <a:bodyPr/>
          <a:lstStyle/>
          <a:p>
            <a:pPr>
              <a:spcBef>
                <a:spcPct val="15000"/>
              </a:spcBef>
            </a:pPr>
            <a:r>
              <a:rPr lang="en-US" altLang="en-US" sz="2400" dirty="0"/>
              <a:t>DFT debug environment in </a:t>
            </a:r>
            <a:r>
              <a:rPr lang="en-US" altLang="en-US" sz="2400" dirty="0" err="1" smtClean="0"/>
              <a:t>Tessent</a:t>
            </a:r>
            <a:endParaRPr lang="en-US" altLang="en-US" sz="2400" dirty="0"/>
          </a:p>
          <a:p>
            <a:pPr>
              <a:spcBef>
                <a:spcPct val="15000"/>
              </a:spcBef>
            </a:pPr>
            <a:r>
              <a:rPr lang="en-US" altLang="en-US" sz="2400" dirty="0"/>
              <a:t>Intuitive and effective GUI to reduce DFT debug effort</a:t>
            </a:r>
          </a:p>
          <a:p>
            <a:pPr>
              <a:spcBef>
                <a:spcPct val="15000"/>
              </a:spcBef>
            </a:pPr>
            <a:r>
              <a:rPr lang="en-US" altLang="en-US" sz="2400" dirty="0"/>
              <a:t>Eases design navigation &amp; exploration</a:t>
            </a:r>
            <a:br>
              <a:rPr lang="en-US" altLang="en-US" sz="2400" dirty="0"/>
            </a:br>
            <a:endParaRPr lang="en-US" altLang="en-US" sz="2400" dirty="0"/>
          </a:p>
          <a:p>
            <a:pPr>
              <a:spcBef>
                <a:spcPct val="15000"/>
              </a:spcBef>
            </a:pPr>
            <a:r>
              <a:rPr lang="en-US" altLang="en-US" sz="2400" dirty="0"/>
              <a:t>Helps to debug </a:t>
            </a:r>
            <a:r>
              <a:rPr lang="en-US" altLang="en-US" sz="2400" dirty="0" smtClean="0"/>
              <a:t>DFT related </a:t>
            </a:r>
            <a:r>
              <a:rPr lang="en-US" altLang="en-US" sz="2400" dirty="0"/>
              <a:t>issues</a:t>
            </a:r>
          </a:p>
          <a:p>
            <a:pPr lvl="1">
              <a:spcBef>
                <a:spcPct val="15000"/>
              </a:spcBef>
            </a:pPr>
            <a:r>
              <a:rPr lang="en-US" altLang="en-US" sz="2200" dirty="0"/>
              <a:t>DRC violations</a:t>
            </a:r>
          </a:p>
          <a:p>
            <a:pPr lvl="1">
              <a:spcBef>
                <a:spcPct val="15000"/>
              </a:spcBef>
            </a:pPr>
            <a:r>
              <a:rPr lang="en-US" altLang="en-US" sz="2200" dirty="0"/>
              <a:t>Low coverage</a:t>
            </a:r>
          </a:p>
          <a:p>
            <a:pPr lvl="1">
              <a:spcBef>
                <a:spcPct val="15000"/>
              </a:spcBef>
            </a:pPr>
            <a:r>
              <a:rPr lang="en-US" altLang="en-US" sz="2200" dirty="0"/>
              <a:t>Test procedures</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7/25/2018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149</a:t>
            </a:fld>
            <a:endParaRPr lang="en-US" dirty="0"/>
          </a:p>
        </p:txBody>
      </p:sp>
      <p:pic>
        <p:nvPicPr>
          <p:cNvPr id="6" name="Picture 4" descr="frame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864" y="2302908"/>
            <a:ext cx="4740275" cy="355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4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Testability</a:t>
            </a:r>
            <a:endParaRPr lang="en-US" dirty="0"/>
          </a:p>
        </p:txBody>
      </p:sp>
      <p:sp>
        <p:nvSpPr>
          <p:cNvPr id="3" name="Content Placeholder 2"/>
          <p:cNvSpPr>
            <a:spLocks noGrp="1"/>
          </p:cNvSpPr>
          <p:nvPr>
            <p:ph idx="1"/>
          </p:nvPr>
        </p:nvSpPr>
        <p:spPr>
          <a:xfrm>
            <a:off x="585533" y="1241384"/>
            <a:ext cx="10515600" cy="4351338"/>
          </a:xfrm>
        </p:spPr>
        <p:txBody>
          <a:bodyPr>
            <a:normAutofit/>
          </a:bodyPr>
          <a:lstStyle/>
          <a:p>
            <a:r>
              <a:rPr lang="fr-FR" dirty="0" err="1" smtClean="0"/>
              <a:t>Two</a:t>
            </a:r>
            <a:r>
              <a:rPr lang="fr-FR" dirty="0" smtClean="0"/>
              <a:t> important concept are </a:t>
            </a:r>
            <a:r>
              <a:rPr lang="fr-FR" dirty="0" err="1" smtClean="0"/>
              <a:t>higlhy</a:t>
            </a:r>
            <a:r>
              <a:rPr lang="fr-FR" dirty="0" smtClean="0"/>
              <a:t> </a:t>
            </a:r>
            <a:r>
              <a:rPr lang="fr-FR" dirty="0" err="1" smtClean="0"/>
              <a:t>associated</a:t>
            </a:r>
            <a:r>
              <a:rPr lang="fr-FR" dirty="0" smtClean="0"/>
              <a:t> </a:t>
            </a:r>
            <a:r>
              <a:rPr lang="fr-FR" dirty="0" err="1" smtClean="0"/>
              <a:t>woth</a:t>
            </a:r>
            <a:r>
              <a:rPr lang="fr-FR" dirty="0" smtClean="0"/>
              <a:t> </a:t>
            </a:r>
            <a:r>
              <a:rPr lang="fr-FR" dirty="0" err="1" smtClean="0"/>
              <a:t>testability</a:t>
            </a:r>
            <a:r>
              <a:rPr lang="fr-FR" dirty="0" smtClean="0"/>
              <a:t>:</a:t>
            </a:r>
          </a:p>
          <a:p>
            <a:endParaRPr lang="fr-FR" dirty="0"/>
          </a:p>
          <a:p>
            <a:r>
              <a:rPr lang="en-US" dirty="0"/>
              <a:t>• </a:t>
            </a:r>
            <a:r>
              <a:rPr lang="fr-FR" dirty="0" err="1" smtClean="0"/>
              <a:t>Controllability</a:t>
            </a:r>
            <a:r>
              <a:rPr lang="fr-FR" dirty="0" smtClean="0"/>
              <a:t> : </a:t>
            </a:r>
            <a:r>
              <a:rPr lang="en-US" dirty="0"/>
              <a:t>ease of observing a node by watching external output pins of the chip</a:t>
            </a:r>
            <a:endParaRPr lang="fr-FR" dirty="0" smtClean="0"/>
          </a:p>
          <a:p>
            <a:endParaRPr lang="fr-FR" dirty="0" smtClean="0"/>
          </a:p>
          <a:p>
            <a:r>
              <a:rPr lang="en-US" dirty="0"/>
              <a:t>• </a:t>
            </a:r>
            <a:r>
              <a:rPr lang="fr-FR" dirty="0" err="1" smtClean="0"/>
              <a:t>Observability</a:t>
            </a:r>
            <a:r>
              <a:rPr lang="fr-FR" dirty="0" smtClean="0"/>
              <a:t> : </a:t>
            </a:r>
            <a:r>
              <a:rPr lang="en-US" dirty="0"/>
              <a:t>ease of forcing a node to 0 or 1 by driving input pins of the </a:t>
            </a:r>
            <a:r>
              <a:rPr lang="en-US" dirty="0" smtClean="0"/>
              <a:t>chip</a:t>
            </a:r>
          </a:p>
          <a:p>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15</a:t>
            </a:fld>
            <a:endParaRPr lang="en-US" dirty="0"/>
          </a:p>
        </p:txBody>
      </p:sp>
    </p:spTree>
    <p:extLst>
      <p:ext uri="{BB962C8B-B14F-4D97-AF65-F5344CB8AC3E}">
        <p14:creationId xmlns:p14="http://schemas.microsoft.com/office/powerpoint/2010/main" val="48237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Focus to digital test</a:t>
            </a:r>
            <a:endParaRPr lang="en-US" dirty="0"/>
          </a:p>
        </p:txBody>
      </p:sp>
      <p:sp>
        <p:nvSpPr>
          <p:cNvPr id="3" name="Content Placeholder 2"/>
          <p:cNvSpPr>
            <a:spLocks noGrp="1"/>
          </p:cNvSpPr>
          <p:nvPr>
            <p:ph idx="1"/>
          </p:nvPr>
        </p:nvSpPr>
        <p:spPr/>
        <p:txBody>
          <a:bodyPr>
            <a:normAutofit fontScale="92500"/>
          </a:bodyPr>
          <a:lstStyle/>
          <a:p>
            <a:r>
              <a:rPr lang="fr-FR" dirty="0" err="1" smtClean="0"/>
              <a:t>Aim</a:t>
            </a:r>
            <a:r>
              <a:rPr lang="fr-FR" dirty="0" smtClean="0"/>
              <a:t>: observe and control </a:t>
            </a:r>
            <a:r>
              <a:rPr lang="fr-FR" dirty="0" err="1" smtClean="0"/>
              <a:t>logic</a:t>
            </a:r>
            <a:r>
              <a:rPr lang="fr-FR" dirty="0" smtClean="0"/>
              <a:t> </a:t>
            </a:r>
            <a:r>
              <a:rPr lang="fr-FR" dirty="0" err="1" smtClean="0"/>
              <a:t>stucture</a:t>
            </a:r>
            <a:endParaRPr lang="fr-FR" dirty="0" smtClean="0"/>
          </a:p>
          <a:p>
            <a:endParaRPr lang="fr-FR" dirty="0"/>
          </a:p>
          <a:p>
            <a:r>
              <a:rPr lang="en-US" dirty="0">
                <a:solidFill>
                  <a:schemeClr val="accent6"/>
                </a:solidFill>
              </a:rPr>
              <a:t>Combinational logic is usually easy to observe and control </a:t>
            </a:r>
            <a:endParaRPr lang="en-US" dirty="0" smtClean="0">
              <a:solidFill>
                <a:schemeClr val="accent6"/>
              </a:solidFill>
            </a:endParaRPr>
          </a:p>
          <a:p>
            <a:endParaRPr lang="en-US" dirty="0" smtClean="0"/>
          </a:p>
          <a:p>
            <a:r>
              <a:rPr lang="en-US" dirty="0" smtClean="0"/>
              <a:t>It’s difficult </a:t>
            </a:r>
            <a:r>
              <a:rPr lang="en-US" dirty="0"/>
              <a:t>to test sequential circuit behave</a:t>
            </a:r>
            <a:endParaRPr lang="en-US" dirty="0">
              <a:solidFill>
                <a:srgbClr val="FF0000"/>
              </a:solidFill>
            </a:endParaRPr>
          </a:p>
          <a:p>
            <a:endParaRPr lang="en-US" dirty="0">
              <a:solidFill>
                <a:srgbClr val="FF0000"/>
              </a:solidFill>
            </a:endParaRPr>
          </a:p>
          <a:p>
            <a:r>
              <a:rPr lang="fr-FR" dirty="0" err="1" smtClean="0"/>
              <a:t>Idea</a:t>
            </a:r>
            <a:r>
              <a:rPr lang="fr-FR" dirty="0"/>
              <a:t>:</a:t>
            </a:r>
            <a:r>
              <a:rPr lang="fr-FR" dirty="0" smtClean="0"/>
              <a:t> </a:t>
            </a:r>
            <a:r>
              <a:rPr lang="en-US" dirty="0" smtClean="0"/>
              <a:t>Modify sequential </a:t>
            </a:r>
            <a:r>
              <a:rPr lang="en-US" dirty="0" err="1" smtClean="0"/>
              <a:t>circuitery</a:t>
            </a:r>
            <a:r>
              <a:rPr lang="en-US" dirty="0" smtClean="0"/>
              <a:t> of the design </a:t>
            </a:r>
            <a:endParaRPr lang="en-US" dirty="0"/>
          </a:p>
          <a:p>
            <a:endParaRPr lang="fr-FR" dirty="0" smtClean="0"/>
          </a:p>
          <a:p>
            <a:r>
              <a:rPr lang="fr-FR" dirty="0" smtClean="0"/>
              <a:t>This technique </a:t>
            </a:r>
            <a:r>
              <a:rPr lang="fr-FR" dirty="0" err="1" smtClean="0"/>
              <a:t>is</a:t>
            </a:r>
            <a:r>
              <a:rPr lang="fr-FR" dirty="0" smtClean="0"/>
              <a:t> </a:t>
            </a:r>
            <a:r>
              <a:rPr lang="fr-FR" dirty="0" err="1" smtClean="0"/>
              <a:t>called</a:t>
            </a:r>
            <a:r>
              <a:rPr lang="fr-FR" dirty="0" smtClean="0"/>
              <a:t> scan design and </a:t>
            </a:r>
            <a:r>
              <a:rPr lang="fr-FR" dirty="0" err="1" smtClean="0"/>
              <a:t>is</a:t>
            </a:r>
            <a:r>
              <a:rPr lang="fr-FR" dirty="0" smtClean="0"/>
              <a:t> a part of the DFT </a:t>
            </a:r>
            <a:r>
              <a:rPr lang="fr-FR" dirty="0" err="1" smtClean="0"/>
              <a:t>methodology</a:t>
            </a:r>
            <a:r>
              <a:rPr lang="fr-FR" dirty="0" smtClean="0"/>
              <a:t> </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16</a:t>
            </a:fld>
            <a:endParaRPr lang="en-US" dirty="0"/>
          </a:p>
        </p:txBody>
      </p:sp>
    </p:spTree>
    <p:extLst>
      <p:ext uri="{BB962C8B-B14F-4D97-AF65-F5344CB8AC3E}">
        <p14:creationId xmlns:p14="http://schemas.microsoft.com/office/powerpoint/2010/main" val="6130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Design for test (DFT)</a:t>
            </a:r>
            <a:endParaRPr lang="en-US" dirty="0"/>
          </a:p>
        </p:txBody>
      </p:sp>
      <p:sp>
        <p:nvSpPr>
          <p:cNvPr id="3" name="Content Placeholder 2"/>
          <p:cNvSpPr>
            <a:spLocks noGrp="1"/>
          </p:cNvSpPr>
          <p:nvPr>
            <p:ph idx="1"/>
          </p:nvPr>
        </p:nvSpPr>
        <p:spPr/>
        <p:txBody>
          <a:bodyPr/>
          <a:lstStyle/>
          <a:p>
            <a:r>
              <a:rPr lang="en-US" altLang="en-US" dirty="0"/>
              <a:t>Design the </a:t>
            </a:r>
            <a:r>
              <a:rPr lang="en-US" altLang="en-US" dirty="0" smtClean="0"/>
              <a:t>circuit </a:t>
            </a:r>
            <a:r>
              <a:rPr lang="en-US" altLang="en-US" dirty="0"/>
              <a:t>to increase observability and controllability</a:t>
            </a:r>
          </a:p>
          <a:p>
            <a:endParaRPr lang="en-US" altLang="en-US" dirty="0"/>
          </a:p>
          <a:p>
            <a:r>
              <a:rPr lang="en-US" altLang="en-US" dirty="0"/>
              <a:t>If each register could be observed and controlled, test problem reduces to testing combinational logic between registers.</a:t>
            </a:r>
          </a:p>
          <a:p>
            <a:endParaRPr lang="en-US" altLang="en-US" dirty="0"/>
          </a:p>
          <a:p>
            <a:r>
              <a:rPr lang="en-US" altLang="en-US" dirty="0"/>
              <a:t>Better yet, logic blocks could enter test mode where they generate test patterns and report the results automatically.</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17</a:t>
            </a:fld>
            <a:endParaRPr lang="en-US" dirty="0"/>
          </a:p>
        </p:txBody>
      </p:sp>
    </p:spTree>
    <p:extLst>
      <p:ext uri="{BB962C8B-B14F-4D97-AF65-F5344CB8AC3E}">
        <p14:creationId xmlns:p14="http://schemas.microsoft.com/office/powerpoint/2010/main" val="215573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DFT </a:t>
            </a:r>
            <a:r>
              <a:rPr lang="fr-FR" dirty="0" err="1" smtClean="0"/>
              <a:t>implementation</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5741" y="1241425"/>
            <a:ext cx="6154744" cy="4351338"/>
          </a:xfrm>
        </p:spPr>
      </p:pic>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18</a:t>
            </a:fld>
            <a:endParaRPr lang="en-US" dirty="0"/>
          </a:p>
        </p:txBody>
      </p:sp>
    </p:spTree>
    <p:extLst>
      <p:ext uri="{BB962C8B-B14F-4D97-AF65-F5344CB8AC3E}">
        <p14:creationId xmlns:p14="http://schemas.microsoft.com/office/powerpoint/2010/main" val="252611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Simulate</a:t>
            </a:r>
            <a:r>
              <a:rPr lang="fr-FR" dirty="0" smtClean="0"/>
              <a:t> </a:t>
            </a:r>
            <a:r>
              <a:rPr lang="fr-FR" dirty="0" err="1" smtClean="0"/>
              <a:t>faults</a:t>
            </a:r>
            <a:r>
              <a:rPr lang="fr-FR" dirty="0" smtClean="0"/>
              <a:t> :</a:t>
            </a:r>
          </a:p>
          <a:p>
            <a:endParaRPr lang="fr-FR" dirty="0"/>
          </a:p>
          <a:p>
            <a:r>
              <a:rPr lang="fr-FR" dirty="0" err="1" smtClean="0"/>
              <a:t>Apply</a:t>
            </a:r>
            <a:r>
              <a:rPr lang="fr-FR" dirty="0" smtClean="0"/>
              <a:t> </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19</a:t>
            </a:fld>
            <a:endParaRPr lang="en-US" dirty="0"/>
          </a:p>
        </p:txBody>
      </p:sp>
    </p:spTree>
    <p:extLst>
      <p:ext uri="{BB962C8B-B14F-4D97-AF65-F5344CB8AC3E}">
        <p14:creationId xmlns:p14="http://schemas.microsoft.com/office/powerpoint/2010/main" val="53853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Murphy’s</a:t>
            </a:r>
            <a:r>
              <a:rPr lang="fr-FR" dirty="0" smtClean="0"/>
              <a:t> </a:t>
            </a:r>
            <a:r>
              <a:rPr lang="fr-FR" dirty="0" err="1" smtClean="0"/>
              <a:t>laws</a:t>
            </a:r>
            <a:endParaRPr lang="en-US" dirty="0"/>
          </a:p>
        </p:txBody>
      </p:sp>
      <p:sp>
        <p:nvSpPr>
          <p:cNvPr id="3" name="Content Placeholder 2"/>
          <p:cNvSpPr>
            <a:spLocks noGrp="1"/>
          </p:cNvSpPr>
          <p:nvPr>
            <p:ph idx="1"/>
          </p:nvPr>
        </p:nvSpPr>
        <p:spPr/>
        <p:txBody>
          <a:bodyPr/>
          <a:lstStyle/>
          <a:p>
            <a:endParaRPr lang="en-US" sz="4000" dirty="0" smtClean="0"/>
          </a:p>
          <a:p>
            <a:r>
              <a:rPr lang="en-US" sz="4000" dirty="0" smtClean="0"/>
              <a:t>“</a:t>
            </a:r>
            <a:r>
              <a:rPr lang="en-US" sz="4000" dirty="0"/>
              <a:t>If you don’t test it, it won’t work!” (Guaranteed)</a:t>
            </a:r>
            <a:endParaRPr lang="fr-FR" sz="4000"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a:t>
            </a:fld>
            <a:endParaRPr lang="en-US" dirty="0"/>
          </a:p>
        </p:txBody>
      </p:sp>
    </p:spTree>
    <p:extLst>
      <p:ext uri="{BB962C8B-B14F-4D97-AF65-F5344CB8AC3E}">
        <p14:creationId xmlns:p14="http://schemas.microsoft.com/office/powerpoint/2010/main" val="103669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pattern </a:t>
            </a:r>
            <a:r>
              <a:rPr lang="fr-FR" dirty="0" err="1" smtClean="0"/>
              <a:t>generation</a:t>
            </a:r>
            <a:endParaRPr lang="en-US" dirty="0"/>
          </a:p>
        </p:txBody>
      </p:sp>
      <p:sp>
        <p:nvSpPr>
          <p:cNvPr id="3" name="Content Placeholder 2"/>
          <p:cNvSpPr>
            <a:spLocks noGrp="1"/>
          </p:cNvSpPr>
          <p:nvPr>
            <p:ph idx="1"/>
          </p:nvPr>
        </p:nvSpPr>
        <p:spPr/>
        <p:txBody>
          <a:bodyPr/>
          <a:lstStyle/>
          <a:p>
            <a:r>
              <a:rPr lang="en-US" dirty="0"/>
              <a:t>• </a:t>
            </a:r>
            <a:r>
              <a:rPr lang="en-US" dirty="0" smtClean="0"/>
              <a:t>Manufacturing </a:t>
            </a:r>
            <a:r>
              <a:rPr lang="en-US" dirty="0"/>
              <a:t>test ideally would check every node in the circuit to prove it is not stuck. </a:t>
            </a:r>
            <a:endParaRPr lang="en-US" dirty="0" smtClean="0"/>
          </a:p>
          <a:p>
            <a:r>
              <a:rPr lang="en-US" dirty="0" smtClean="0"/>
              <a:t>• </a:t>
            </a:r>
            <a:r>
              <a:rPr lang="en-US" dirty="0"/>
              <a:t>Apply the smallest sequence of test vectors necessary to prove each node is not stuck. </a:t>
            </a:r>
            <a:endParaRPr lang="en-US" dirty="0" smtClean="0"/>
          </a:p>
          <a:p>
            <a:r>
              <a:rPr lang="en-US" dirty="0" smtClean="0"/>
              <a:t>• </a:t>
            </a:r>
            <a:r>
              <a:rPr lang="en-US" dirty="0"/>
              <a:t>Good observability and controllability reduces number of test vectors required for manufacturing test. </a:t>
            </a:r>
            <a:endParaRPr lang="en-US" dirty="0" smtClean="0"/>
          </a:p>
          <a:p>
            <a:r>
              <a:rPr lang="en-US" dirty="0" smtClean="0"/>
              <a:t>– </a:t>
            </a:r>
            <a:r>
              <a:rPr lang="en-US" dirty="0"/>
              <a:t>Reduces the cost of testing </a:t>
            </a:r>
            <a:endParaRPr lang="en-US" dirty="0" smtClean="0"/>
          </a:p>
          <a:p>
            <a:r>
              <a:rPr lang="en-US" dirty="0" smtClean="0"/>
              <a:t>– </a:t>
            </a:r>
            <a:r>
              <a:rPr lang="en-US" dirty="0"/>
              <a:t>Motivates design-for-test</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20</a:t>
            </a:fld>
            <a:endParaRPr lang="en-US" dirty="0"/>
          </a:p>
        </p:txBody>
      </p:sp>
    </p:spTree>
    <p:extLst>
      <p:ext uri="{BB962C8B-B14F-4D97-AF65-F5344CB8AC3E}">
        <p14:creationId xmlns:p14="http://schemas.microsoft.com/office/powerpoint/2010/main" val="3205204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http://people.ee.duke.edu/~krish/teaching/Lectures/</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21</a:t>
            </a:fld>
            <a:endParaRPr lang="en-US" dirty="0"/>
          </a:p>
        </p:txBody>
      </p:sp>
    </p:spTree>
    <p:extLst>
      <p:ext uri="{BB962C8B-B14F-4D97-AF65-F5344CB8AC3E}">
        <p14:creationId xmlns:p14="http://schemas.microsoft.com/office/powerpoint/2010/main" val="3406997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vs </a:t>
            </a:r>
            <a:r>
              <a:rPr lang="fr-FR" dirty="0" err="1" smtClean="0"/>
              <a:t>verification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22</a:t>
            </a:fld>
            <a:endParaRPr lang="en-US" dirty="0"/>
          </a:p>
        </p:txBody>
      </p:sp>
      <p:pic>
        <p:nvPicPr>
          <p:cNvPr id="6"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96" y="1368933"/>
            <a:ext cx="7754433" cy="4096322"/>
          </a:xfrm>
          <a:prstGeom prst="rect">
            <a:avLst/>
          </a:prstGeom>
        </p:spPr>
      </p:pic>
    </p:spTree>
    <p:extLst>
      <p:ext uri="{BB962C8B-B14F-4D97-AF65-F5344CB8AC3E}">
        <p14:creationId xmlns:p14="http://schemas.microsoft.com/office/powerpoint/2010/main" val="895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 Fault, and Error</a:t>
            </a:r>
          </a:p>
        </p:txBody>
      </p:sp>
      <p:sp>
        <p:nvSpPr>
          <p:cNvPr id="3" name="Content Placeholder 2"/>
          <p:cNvSpPr>
            <a:spLocks noGrp="1"/>
          </p:cNvSpPr>
          <p:nvPr>
            <p:ph idx="1"/>
          </p:nvPr>
        </p:nvSpPr>
        <p:spPr/>
        <p:txBody>
          <a:bodyPr>
            <a:normAutofit fontScale="92500" lnSpcReduction="20000"/>
          </a:bodyPr>
          <a:lstStyle/>
          <a:p>
            <a:r>
              <a:rPr lang="en-US" b="1" dirty="0" smtClean="0"/>
              <a:t>Defect :  </a:t>
            </a:r>
          </a:p>
          <a:p>
            <a:r>
              <a:rPr lang="en-US" dirty="0" smtClean="0"/>
              <a:t>- A </a:t>
            </a:r>
            <a:r>
              <a:rPr lang="en-US" dirty="0"/>
              <a:t>defect is the unintended difference between the implemented hardware and its intended design  </a:t>
            </a:r>
            <a:endParaRPr lang="en-US" dirty="0" smtClean="0"/>
          </a:p>
          <a:p>
            <a:r>
              <a:rPr lang="en-US" b="1" dirty="0" smtClean="0"/>
              <a:t>Fault :</a:t>
            </a:r>
          </a:p>
          <a:p>
            <a:r>
              <a:rPr lang="en-US" dirty="0" smtClean="0"/>
              <a:t>- A </a:t>
            </a:r>
            <a:r>
              <a:rPr lang="en-US" dirty="0"/>
              <a:t>representation of a defect at the abstracted function level  </a:t>
            </a:r>
            <a:endParaRPr lang="en-US" dirty="0" smtClean="0"/>
          </a:p>
          <a:p>
            <a:r>
              <a:rPr lang="en-US" b="1" dirty="0" smtClean="0"/>
              <a:t>Error : </a:t>
            </a:r>
            <a:r>
              <a:rPr lang="en-US" dirty="0"/>
              <a:t> </a:t>
            </a:r>
            <a:endParaRPr lang="en-US" dirty="0" smtClean="0"/>
          </a:p>
          <a:p>
            <a:r>
              <a:rPr lang="en-US" dirty="0" smtClean="0"/>
              <a:t>- A </a:t>
            </a:r>
            <a:r>
              <a:rPr lang="en-US" dirty="0"/>
              <a:t>wrong output signal produced by a defective </a:t>
            </a:r>
            <a:r>
              <a:rPr lang="en-US" dirty="0" smtClean="0"/>
              <a:t>system </a:t>
            </a:r>
          </a:p>
          <a:p>
            <a:endParaRPr lang="en-US" dirty="0" smtClean="0"/>
          </a:p>
          <a:p>
            <a:r>
              <a:rPr lang="en-US" dirty="0" smtClean="0"/>
              <a:t>An </a:t>
            </a:r>
            <a:r>
              <a:rPr lang="en-US" dirty="0"/>
              <a:t>error is caused by a Fault or a design error </a:t>
            </a:r>
            <a:endParaRPr lang="en-US" dirty="0" smtClean="0"/>
          </a:p>
          <a:p>
            <a:endParaRPr lang="en-US" dirty="0" smtClean="0"/>
          </a:p>
          <a:p>
            <a:r>
              <a:rPr lang="en-US" dirty="0" smtClean="0"/>
              <a:t>Defect </a:t>
            </a:r>
            <a:r>
              <a:rPr lang="en-US" dirty="0"/>
              <a:t>--&gt; Fault ---&gt; Error ---&gt; Failure</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23</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72" y="4209296"/>
            <a:ext cx="5258563" cy="930262"/>
          </a:xfrm>
          <a:prstGeom prst="rect">
            <a:avLst/>
          </a:prstGeom>
        </p:spPr>
      </p:pic>
    </p:spTree>
    <p:extLst>
      <p:ext uri="{BB962C8B-B14F-4D97-AF65-F5344CB8AC3E}">
        <p14:creationId xmlns:p14="http://schemas.microsoft.com/office/powerpoint/2010/main" val="358495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185" y="2774066"/>
            <a:ext cx="8811855" cy="1286055"/>
          </a:xfrm>
        </p:spPr>
      </p:pic>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24</a:t>
            </a:fld>
            <a:endParaRPr lang="en-US" dirty="0"/>
          </a:p>
        </p:txBody>
      </p:sp>
    </p:spTree>
    <p:extLst>
      <p:ext uri="{BB962C8B-B14F-4D97-AF65-F5344CB8AC3E}">
        <p14:creationId xmlns:p14="http://schemas.microsoft.com/office/powerpoint/2010/main" val="2515368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Faults</a:t>
            </a:r>
            <a:r>
              <a:rPr lang="fr-FR" dirty="0" smtClean="0"/>
              <a:t> </a:t>
            </a:r>
            <a:r>
              <a:rPr lang="fr-FR" dirty="0" err="1" smtClean="0"/>
              <a:t>models</a:t>
            </a:r>
            <a:endParaRPr lang="en-US" dirty="0"/>
          </a:p>
        </p:txBody>
      </p:sp>
      <p:sp>
        <p:nvSpPr>
          <p:cNvPr id="3" name="Content Placeholder 2"/>
          <p:cNvSpPr>
            <a:spLocks noGrp="1"/>
          </p:cNvSpPr>
          <p:nvPr>
            <p:ph idx="1"/>
          </p:nvPr>
        </p:nvSpPr>
        <p:spPr/>
        <p:txBody>
          <a:bodyPr/>
          <a:lstStyle/>
          <a:p>
            <a:r>
              <a:rPr lang="en-US" dirty="0"/>
              <a:t>Defects are too many and too difficult to explicitly enumerate </a:t>
            </a:r>
            <a:endParaRPr lang="en-US" dirty="0" smtClean="0"/>
          </a:p>
          <a:p>
            <a:r>
              <a:rPr lang="en-US" dirty="0" smtClean="0"/>
              <a:t>• </a:t>
            </a:r>
            <a:r>
              <a:rPr lang="en-US" dirty="0"/>
              <a:t>Abstraction (technology independence): presence of physical defect is modeled by changing the logic function (or delay) </a:t>
            </a:r>
            <a:endParaRPr lang="en-US" dirty="0" smtClean="0"/>
          </a:p>
          <a:p>
            <a:r>
              <a:rPr lang="en-US" dirty="0" smtClean="0"/>
              <a:t>• </a:t>
            </a:r>
            <a:r>
              <a:rPr lang="en-US" dirty="0"/>
              <a:t>Reduced complexity: distinct physical defects may be represented by the same logical fault </a:t>
            </a:r>
            <a:endParaRPr lang="en-US" dirty="0" smtClean="0"/>
          </a:p>
          <a:p>
            <a:r>
              <a:rPr lang="en-US" dirty="0" smtClean="0"/>
              <a:t>• </a:t>
            </a:r>
            <a:r>
              <a:rPr lang="en-US" dirty="0"/>
              <a:t>Generality: tests derived for logical faults may detect vaguely-understood or hard-to-analyze physical defects </a:t>
            </a:r>
            <a:endParaRPr lang="en-US" dirty="0" smtClean="0"/>
          </a:p>
          <a:p>
            <a:r>
              <a:rPr lang="en-US" dirty="0" smtClean="0"/>
              <a:t>• </a:t>
            </a:r>
            <a:r>
              <a:rPr lang="en-US" dirty="0"/>
              <a:t>A test pattern detects a fault from the fault model</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25</a:t>
            </a:fld>
            <a:endParaRPr lang="en-US" dirty="0"/>
          </a:p>
        </p:txBody>
      </p:sp>
    </p:spTree>
    <p:extLst>
      <p:ext uri="{BB962C8B-B14F-4D97-AF65-F5344CB8AC3E}">
        <p14:creationId xmlns:p14="http://schemas.microsoft.com/office/powerpoint/2010/main" val="3837300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a:t>
            </a:r>
            <a:r>
              <a:rPr lang="fr-FR" dirty="0" smtClean="0"/>
              <a:t> </a:t>
            </a:r>
            <a:r>
              <a:rPr lang="fr-FR" dirty="0" err="1" smtClean="0"/>
              <a:t>models</a:t>
            </a:r>
            <a:endParaRPr lang="en-US" dirty="0"/>
          </a:p>
        </p:txBody>
      </p:sp>
      <p:sp>
        <p:nvSpPr>
          <p:cNvPr id="3" name="Content Placeholder 2"/>
          <p:cNvSpPr>
            <a:spLocks noGrp="1"/>
          </p:cNvSpPr>
          <p:nvPr>
            <p:ph idx="1"/>
          </p:nvPr>
        </p:nvSpPr>
        <p:spPr/>
        <p:txBody>
          <a:bodyPr/>
          <a:lstStyle/>
          <a:p>
            <a:r>
              <a:rPr lang="en-US" altLang="en-US" dirty="0"/>
              <a:t>A fault model is an abstraction of a type of defect behavior</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26</a:t>
            </a:fld>
            <a:endParaRPr lang="en-US" dirty="0"/>
          </a:p>
        </p:txBody>
      </p:sp>
    </p:spTree>
    <p:extLst>
      <p:ext uri="{BB962C8B-B14F-4D97-AF65-F5344CB8AC3E}">
        <p14:creationId xmlns:p14="http://schemas.microsoft.com/office/powerpoint/2010/main" val="376134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Reducing Number of Test Vectors</a:t>
            </a:r>
            <a:endParaRPr lang="en-US" dirty="0"/>
          </a:p>
        </p:txBody>
      </p:sp>
      <p:sp>
        <p:nvSpPr>
          <p:cNvPr id="3" name="Content Placeholder 2"/>
          <p:cNvSpPr>
            <a:spLocks noGrp="1"/>
          </p:cNvSpPr>
          <p:nvPr>
            <p:ph idx="1"/>
          </p:nvPr>
        </p:nvSpPr>
        <p:spPr/>
        <p:txBody>
          <a:bodyPr/>
          <a:lstStyle/>
          <a:p>
            <a:r>
              <a:rPr lang="en-US" altLang="en-US" dirty="0"/>
              <a:t>Two features can be exploited to reduce the number of test vectors</a:t>
            </a:r>
          </a:p>
          <a:p>
            <a:endParaRPr lang="en-US" altLang="en-US" dirty="0"/>
          </a:p>
          <a:p>
            <a:r>
              <a:rPr lang="en-US" altLang="en-US" dirty="0">
                <a:solidFill>
                  <a:schemeClr val="accent1"/>
                </a:solidFill>
              </a:rPr>
              <a:t>Redundancy</a:t>
            </a:r>
            <a:r>
              <a:rPr lang="en-US" altLang="en-US" dirty="0"/>
              <a:t> - a single fault in the circuit is usually covered by several input patterns; detection of the fault requires only one</a:t>
            </a:r>
          </a:p>
          <a:p>
            <a:r>
              <a:rPr lang="en-US" altLang="en-US" dirty="0">
                <a:solidFill>
                  <a:schemeClr val="accent1"/>
                </a:solidFill>
              </a:rPr>
              <a:t>Reduced fault coverage</a:t>
            </a:r>
            <a:r>
              <a:rPr lang="en-US" altLang="en-US" dirty="0"/>
              <a:t> - relax the requirement that all faults be detected (95% to 99% fault coverage is typical)</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27</a:t>
            </a:fld>
            <a:endParaRPr lang="en-US" dirty="0"/>
          </a:p>
        </p:txBody>
      </p:sp>
    </p:spTree>
    <p:extLst>
      <p:ext uri="{BB962C8B-B14F-4D97-AF65-F5344CB8AC3E}">
        <p14:creationId xmlns:p14="http://schemas.microsoft.com/office/powerpoint/2010/main" val="287873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Main </a:t>
            </a:r>
            <a:r>
              <a:rPr lang="fr-FR" dirty="0" err="1" smtClean="0"/>
              <a:t>faults</a:t>
            </a:r>
            <a:r>
              <a:rPr lang="fr-FR" dirty="0" smtClean="0"/>
              <a:t> </a:t>
            </a:r>
            <a:r>
              <a:rPr lang="fr-FR" dirty="0" err="1" smtClean="0"/>
              <a:t>models</a:t>
            </a:r>
            <a:endParaRPr lang="en-US" dirty="0"/>
          </a:p>
        </p:txBody>
      </p:sp>
      <p:sp>
        <p:nvSpPr>
          <p:cNvPr id="3" name="Content Placeholder 2"/>
          <p:cNvSpPr>
            <a:spLocks noGrp="1"/>
          </p:cNvSpPr>
          <p:nvPr>
            <p:ph idx="1"/>
          </p:nvPr>
        </p:nvSpPr>
        <p:spPr>
          <a:xfrm>
            <a:off x="596042" y="1241384"/>
            <a:ext cx="11122991" cy="4351338"/>
          </a:xfrm>
        </p:spPr>
        <p:txBody>
          <a:bodyPr>
            <a:normAutofit fontScale="77500" lnSpcReduction="20000"/>
          </a:bodyPr>
          <a:lstStyle/>
          <a:p>
            <a:r>
              <a:rPr lang="fr-FR" dirty="0" err="1" smtClean="0"/>
              <a:t>Stuck</a:t>
            </a:r>
            <a:r>
              <a:rPr lang="fr-FR" dirty="0" smtClean="0"/>
              <a:t> at </a:t>
            </a:r>
            <a:r>
              <a:rPr lang="fr-FR" dirty="0" err="1" smtClean="0"/>
              <a:t>faults</a:t>
            </a:r>
            <a:r>
              <a:rPr lang="fr-FR" dirty="0" smtClean="0"/>
              <a:t> : one signal </a:t>
            </a:r>
            <a:r>
              <a:rPr lang="fr-FR" dirty="0" err="1" smtClean="0"/>
              <a:t>stuck</a:t>
            </a:r>
            <a:r>
              <a:rPr lang="fr-FR" dirty="0" smtClean="0"/>
              <a:t> to VDD or GND</a:t>
            </a:r>
          </a:p>
          <a:p>
            <a:endParaRPr lang="fr-FR" dirty="0" smtClean="0"/>
          </a:p>
          <a:p>
            <a:r>
              <a:rPr lang="fr-FR" dirty="0" smtClean="0"/>
              <a:t>Transistor </a:t>
            </a:r>
            <a:r>
              <a:rPr lang="fr-FR" dirty="0" err="1" smtClean="0"/>
              <a:t>stuck</a:t>
            </a:r>
            <a:r>
              <a:rPr lang="fr-FR" dirty="0" smtClean="0"/>
              <a:t> short: conduction cause </a:t>
            </a:r>
            <a:r>
              <a:rPr lang="fr-FR" dirty="0" err="1" smtClean="0"/>
              <a:t>increased</a:t>
            </a:r>
            <a:r>
              <a:rPr lang="fr-FR" dirty="0" smtClean="0"/>
              <a:t> quiescent </a:t>
            </a:r>
            <a:r>
              <a:rPr lang="fr-FR" dirty="0" err="1" smtClean="0"/>
              <a:t>current</a:t>
            </a:r>
            <a:r>
              <a:rPr lang="fr-FR" dirty="0" smtClean="0"/>
              <a:t> IDDQ</a:t>
            </a:r>
          </a:p>
          <a:p>
            <a:endParaRPr lang="fr-FR" dirty="0"/>
          </a:p>
          <a:p>
            <a:r>
              <a:rPr lang="fr-FR" dirty="0" err="1" smtClean="0"/>
              <a:t>Transistorstuck</a:t>
            </a:r>
            <a:r>
              <a:rPr lang="fr-FR" dirty="0" smtClean="0"/>
              <a:t> open : cause output </a:t>
            </a:r>
            <a:r>
              <a:rPr lang="fr-FR" dirty="0" err="1" smtClean="0"/>
              <a:t>floating</a:t>
            </a:r>
            <a:endParaRPr lang="fr-FR" dirty="0" smtClean="0"/>
          </a:p>
          <a:p>
            <a:endParaRPr lang="fr-FR" dirty="0" smtClean="0"/>
          </a:p>
          <a:p>
            <a:r>
              <a:rPr lang="fr-FR" dirty="0" err="1" smtClean="0"/>
              <a:t>Bridging</a:t>
            </a:r>
            <a:r>
              <a:rPr lang="fr-FR" dirty="0" smtClean="0"/>
              <a:t>: </a:t>
            </a:r>
            <a:r>
              <a:rPr lang="fr-FR" dirty="0" err="1" smtClean="0"/>
              <a:t>represents</a:t>
            </a:r>
            <a:r>
              <a:rPr lang="fr-FR" dirty="0" smtClean="0"/>
              <a:t> a short </a:t>
            </a:r>
            <a:r>
              <a:rPr lang="fr-FR" dirty="0" err="1" smtClean="0"/>
              <a:t>beetween</a:t>
            </a:r>
            <a:r>
              <a:rPr lang="fr-FR" dirty="0" smtClean="0"/>
              <a:t> a group of nets</a:t>
            </a:r>
          </a:p>
          <a:p>
            <a:endParaRPr lang="fr-FR" dirty="0" smtClean="0"/>
          </a:p>
          <a:p>
            <a:r>
              <a:rPr lang="fr-FR" dirty="0" smtClean="0"/>
              <a:t>Delay </a:t>
            </a:r>
            <a:r>
              <a:rPr lang="fr-FR" dirty="0" err="1" smtClean="0"/>
              <a:t>transistion</a:t>
            </a:r>
            <a:r>
              <a:rPr lang="fr-FR" dirty="0" smtClean="0"/>
              <a:t>: </a:t>
            </a:r>
            <a:r>
              <a:rPr lang="fr-FR" dirty="0" err="1"/>
              <a:t>increase</a:t>
            </a:r>
            <a:r>
              <a:rPr lang="fr-FR" dirty="0"/>
              <a:t> the input to output </a:t>
            </a:r>
            <a:r>
              <a:rPr lang="fr-FR" dirty="0" err="1"/>
              <a:t>delay</a:t>
            </a:r>
            <a:r>
              <a:rPr lang="fr-FR" dirty="0"/>
              <a:t> of one </a:t>
            </a:r>
            <a:r>
              <a:rPr lang="fr-FR" dirty="0" err="1"/>
              <a:t>logic</a:t>
            </a:r>
            <a:r>
              <a:rPr lang="fr-FR" dirty="0"/>
              <a:t> </a:t>
            </a:r>
            <a:r>
              <a:rPr lang="fr-FR" dirty="0" err="1" smtClean="0"/>
              <a:t>gate</a:t>
            </a:r>
            <a:r>
              <a:rPr lang="fr-FR" dirty="0" smtClean="0"/>
              <a:t> (slow to rie or to </a:t>
            </a:r>
            <a:r>
              <a:rPr lang="fr-FR" dirty="0" err="1" smtClean="0"/>
              <a:t>fall</a:t>
            </a:r>
            <a:r>
              <a:rPr lang="fr-FR" dirty="0" smtClean="0"/>
              <a:t>)</a:t>
            </a:r>
            <a:endParaRPr lang="fr-FR" dirty="0"/>
          </a:p>
          <a:p>
            <a:endParaRPr lang="fr-FR" dirty="0" smtClean="0"/>
          </a:p>
          <a:p>
            <a:r>
              <a:rPr lang="fr-FR" dirty="0" smtClean="0"/>
              <a:t>Delay </a:t>
            </a:r>
            <a:r>
              <a:rPr lang="fr-FR" dirty="0" err="1" smtClean="0"/>
              <a:t>path</a:t>
            </a:r>
            <a:r>
              <a:rPr lang="fr-FR" dirty="0" smtClean="0"/>
              <a:t> : propagation </a:t>
            </a:r>
            <a:r>
              <a:rPr lang="fr-FR" dirty="0" err="1" smtClean="0"/>
              <a:t>delay</a:t>
            </a:r>
            <a:r>
              <a:rPr lang="fr-FR" dirty="0" smtClean="0"/>
              <a:t> of the </a:t>
            </a:r>
            <a:r>
              <a:rPr lang="fr-FR" dirty="0" err="1" smtClean="0"/>
              <a:t>path</a:t>
            </a:r>
            <a:r>
              <a:rPr lang="fr-FR" dirty="0" smtClean="0"/>
              <a:t> </a:t>
            </a:r>
            <a:r>
              <a:rPr lang="fr-FR" dirty="0" err="1" smtClean="0"/>
              <a:t>exceeds</a:t>
            </a:r>
            <a:r>
              <a:rPr lang="fr-FR" dirty="0" smtClean="0"/>
              <a:t> the </a:t>
            </a:r>
            <a:r>
              <a:rPr lang="fr-FR" dirty="0" err="1" smtClean="0"/>
              <a:t>clock</a:t>
            </a:r>
            <a:r>
              <a:rPr lang="fr-FR" dirty="0" smtClean="0"/>
              <a:t> </a:t>
            </a:r>
            <a:r>
              <a:rPr lang="fr-FR" dirty="0" err="1" smtClean="0"/>
              <a:t>interval</a:t>
            </a:r>
            <a:endParaRPr lang="fr-FR" dirty="0" smtClean="0"/>
          </a:p>
          <a:p>
            <a:r>
              <a:rPr lang="fr-FR" dirty="0" smtClean="0"/>
              <a:t>(timing violation)</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28</a:t>
            </a:fld>
            <a:endParaRPr lang="en-US" dirty="0"/>
          </a:p>
        </p:txBody>
      </p:sp>
    </p:spTree>
    <p:extLst>
      <p:ext uri="{BB962C8B-B14F-4D97-AF65-F5344CB8AC3E}">
        <p14:creationId xmlns:p14="http://schemas.microsoft.com/office/powerpoint/2010/main" val="1324503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Stuck</a:t>
            </a:r>
            <a:r>
              <a:rPr lang="fr-FR" dirty="0" smtClean="0"/>
              <a:t> at </a:t>
            </a:r>
            <a:r>
              <a:rPr lang="fr-FR" dirty="0" err="1" smtClean="0"/>
              <a:t>faults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How does a chip fail? </a:t>
            </a:r>
            <a:endParaRPr lang="en-US" dirty="0" smtClean="0"/>
          </a:p>
          <a:p>
            <a:pPr marL="457200" indent="-457200">
              <a:buFontTx/>
              <a:buChar char="-"/>
            </a:pPr>
            <a:r>
              <a:rPr lang="en-US" dirty="0" smtClean="0"/>
              <a:t>Usually </a:t>
            </a:r>
            <a:r>
              <a:rPr lang="en-US" dirty="0"/>
              <a:t>failures are shorts between two conductors or opens in a conductor </a:t>
            </a:r>
            <a:endParaRPr lang="en-US" dirty="0" smtClean="0"/>
          </a:p>
          <a:p>
            <a:pPr marL="457200" indent="-457200">
              <a:buFontTx/>
              <a:buChar char="-"/>
            </a:pPr>
            <a:r>
              <a:rPr lang="en-US" dirty="0" smtClean="0"/>
              <a:t>This </a:t>
            </a:r>
            <a:r>
              <a:rPr lang="en-US" dirty="0"/>
              <a:t>can cause very complicated behavior </a:t>
            </a:r>
            <a:endParaRPr lang="en-US" dirty="0" smtClean="0"/>
          </a:p>
          <a:p>
            <a:endParaRPr lang="en-US" dirty="0" smtClean="0"/>
          </a:p>
          <a:p>
            <a:r>
              <a:rPr lang="en-US" dirty="0" smtClean="0"/>
              <a:t>• </a:t>
            </a:r>
            <a:r>
              <a:rPr lang="en-US" dirty="0"/>
              <a:t>A simpler model: Stuck-At </a:t>
            </a:r>
            <a:endParaRPr lang="en-US" dirty="0" smtClean="0"/>
          </a:p>
          <a:p>
            <a:r>
              <a:rPr lang="en-US" dirty="0" smtClean="0"/>
              <a:t>- Assume </a:t>
            </a:r>
            <a:r>
              <a:rPr lang="en-US" dirty="0"/>
              <a:t>all failures cause nodes to be </a:t>
            </a:r>
            <a:r>
              <a:rPr lang="en-US" dirty="0" smtClean="0"/>
              <a:t>stuck-at</a:t>
            </a:r>
            <a:r>
              <a:rPr lang="en-US" dirty="0"/>
              <a:t>” 0 or </a:t>
            </a:r>
            <a:r>
              <a:rPr lang="en-US" dirty="0" smtClean="0"/>
              <a:t>1 (shorted </a:t>
            </a:r>
            <a:r>
              <a:rPr lang="en-US" dirty="0"/>
              <a:t>to GND or </a:t>
            </a:r>
            <a:r>
              <a:rPr lang="en-US" dirty="0" smtClean="0"/>
              <a:t>VDD) </a:t>
            </a:r>
          </a:p>
          <a:p>
            <a:r>
              <a:rPr lang="en-US" dirty="0" smtClean="0"/>
              <a:t>– </a:t>
            </a:r>
            <a:r>
              <a:rPr lang="en-US" dirty="0"/>
              <a:t>Not quite true, but works well in practice</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29</a:t>
            </a:fld>
            <a:endParaRPr lang="en-US" dirty="0"/>
          </a:p>
        </p:txBody>
      </p:sp>
    </p:spTree>
    <p:extLst>
      <p:ext uri="{BB962C8B-B14F-4D97-AF65-F5344CB8AC3E}">
        <p14:creationId xmlns:p14="http://schemas.microsoft.com/office/powerpoint/2010/main" val="424441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The </a:t>
            </a:r>
            <a:r>
              <a:rPr lang="fr-FR" dirty="0" err="1" smtClean="0"/>
              <a:t>purpose</a:t>
            </a:r>
            <a:r>
              <a:rPr lang="fr-FR" dirty="0" smtClean="0"/>
              <a:t> of </a:t>
            </a:r>
            <a:r>
              <a:rPr lang="fr-FR" dirty="0" err="1" smtClean="0"/>
              <a:t>this</a:t>
            </a:r>
            <a:r>
              <a:rPr lang="fr-FR" dirty="0" smtClean="0"/>
              <a:t> document </a:t>
            </a:r>
            <a:r>
              <a:rPr lang="fr-FR" dirty="0" err="1" smtClean="0"/>
              <a:t>is</a:t>
            </a:r>
            <a:r>
              <a:rPr lang="fr-FR" dirty="0" smtClean="0"/>
              <a:t> to </a:t>
            </a:r>
            <a:r>
              <a:rPr lang="fr-FR" dirty="0" err="1" smtClean="0"/>
              <a:t>give</a:t>
            </a:r>
            <a:r>
              <a:rPr lang="fr-FR" dirty="0" smtClean="0"/>
              <a:t> an </a:t>
            </a:r>
            <a:r>
              <a:rPr lang="fr-FR" dirty="0" err="1" smtClean="0"/>
              <a:t>overview</a:t>
            </a:r>
            <a:r>
              <a:rPr lang="fr-FR" dirty="0" smtClean="0"/>
              <a:t> of the test pattern </a:t>
            </a:r>
            <a:r>
              <a:rPr lang="fr-FR" dirty="0" err="1" smtClean="0"/>
              <a:t>generation</a:t>
            </a:r>
            <a:endParaRPr lang="fr-FR" dirty="0" smtClean="0"/>
          </a:p>
          <a:p>
            <a:endParaRPr lang="fr-FR" dirty="0"/>
          </a:p>
          <a:p>
            <a:r>
              <a:rPr lang="fr-FR" dirty="0" smtClean="0"/>
              <a:t>General concept</a:t>
            </a:r>
          </a:p>
          <a:p>
            <a:r>
              <a:rPr lang="fr-FR" dirty="0" err="1" smtClean="0"/>
              <a:t>Implementation</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a:t>
            </a:fld>
            <a:endParaRPr lang="en-US" dirty="0"/>
          </a:p>
        </p:txBody>
      </p:sp>
    </p:spTree>
    <p:extLst>
      <p:ext uri="{BB962C8B-B14F-4D97-AF65-F5344CB8AC3E}">
        <p14:creationId xmlns:p14="http://schemas.microsoft.com/office/powerpoint/2010/main" val="3232023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Concept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IC design techniques </a:t>
            </a:r>
            <a:r>
              <a:rPr lang="en-US" dirty="0"/>
              <a:t>that add testability features to a hardware product design.</a:t>
            </a:r>
            <a:endParaRPr lang="fr-FR" dirty="0" smtClean="0"/>
          </a:p>
          <a:p>
            <a:endParaRPr lang="fr-FR" dirty="0"/>
          </a:p>
          <a:p>
            <a:r>
              <a:rPr lang="fr-FR" dirty="0" smtClean="0"/>
              <a:t>Design techniques </a:t>
            </a:r>
            <a:r>
              <a:rPr lang="fr-FR" dirty="0" err="1" smtClean="0"/>
              <a:t>that</a:t>
            </a:r>
            <a:r>
              <a:rPr lang="fr-FR" dirty="0" smtClean="0"/>
              <a:t> </a:t>
            </a:r>
            <a:r>
              <a:rPr lang="fr-FR" dirty="0" err="1" smtClean="0"/>
              <a:t>make</a:t>
            </a:r>
            <a:r>
              <a:rPr lang="fr-FR" dirty="0" smtClean="0"/>
              <a:t> test </a:t>
            </a:r>
            <a:r>
              <a:rPr lang="fr-FR" dirty="0" err="1" smtClean="0"/>
              <a:t>generation</a:t>
            </a:r>
            <a:r>
              <a:rPr lang="fr-FR" dirty="0" smtClean="0"/>
              <a:t>, </a:t>
            </a:r>
            <a:r>
              <a:rPr lang="en-US" dirty="0"/>
              <a:t>test application and test evaluation </a:t>
            </a:r>
            <a:r>
              <a:rPr lang="en-US" dirty="0" smtClean="0"/>
              <a:t>cost-effective</a:t>
            </a:r>
            <a:r>
              <a:rPr lang="en-US" dirty="0"/>
              <a:t>.</a:t>
            </a:r>
          </a:p>
          <a:p>
            <a:endParaRPr lang="fr-FR" dirty="0" smtClean="0"/>
          </a:p>
          <a:p>
            <a:endParaRPr lang="fr-FR" dirty="0" smtClean="0"/>
          </a:p>
          <a:p>
            <a:r>
              <a:rPr lang="en-US" dirty="0"/>
              <a:t>The added features make it easier to develop and apply manufacturing tests to the designed hardware. The purpose of manufacturing tests is to validate that the product hardware contains no manufacturing defects that could adversely affect the product's correct functioning</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30</a:t>
            </a:fld>
            <a:endParaRPr lang="en-US" dirty="0"/>
          </a:p>
        </p:txBody>
      </p:sp>
    </p:spTree>
    <p:extLst>
      <p:ext uri="{BB962C8B-B14F-4D97-AF65-F5344CB8AC3E}">
        <p14:creationId xmlns:p14="http://schemas.microsoft.com/office/powerpoint/2010/main" val="79585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6043" y="1241384"/>
            <a:ext cx="11262128" cy="4351338"/>
          </a:xfrm>
        </p:spPr>
        <p:txBody>
          <a:bodyPr/>
          <a:lstStyle/>
          <a:p>
            <a:r>
              <a:rPr lang="en-US" dirty="0"/>
              <a:t>Helps to provide good controllability and </a:t>
            </a:r>
            <a:r>
              <a:rPr lang="en-US" dirty="0" smtClean="0"/>
              <a:t>observability </a:t>
            </a:r>
            <a:r>
              <a:rPr lang="en-US" dirty="0"/>
              <a:t>of internal state variables for </a:t>
            </a:r>
            <a:r>
              <a:rPr lang="en-US" dirty="0" smtClean="0"/>
              <a:t>testing</a:t>
            </a:r>
            <a:r>
              <a:rPr lang="en-US" dirty="0"/>
              <a:t>.</a:t>
            </a:r>
          </a:p>
          <a:p>
            <a:r>
              <a:rPr lang="en-US" dirty="0" smtClean="0"/>
              <a:t>– Converts </a:t>
            </a:r>
            <a:r>
              <a:rPr lang="en-US" dirty="0"/>
              <a:t>the sequential test generation </a:t>
            </a:r>
            <a:r>
              <a:rPr lang="en-US" dirty="0" smtClean="0"/>
              <a:t>problem </a:t>
            </a:r>
            <a:r>
              <a:rPr lang="en-US" dirty="0"/>
              <a:t>into a </a:t>
            </a:r>
            <a:r>
              <a:rPr lang="en-US" dirty="0" smtClean="0"/>
              <a:t>combinational one</a:t>
            </a:r>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31</a:t>
            </a:fld>
            <a:endParaRPr lang="en-US" dirty="0"/>
          </a:p>
        </p:txBody>
      </p:sp>
    </p:spTree>
    <p:extLst>
      <p:ext uri="{BB962C8B-B14F-4D97-AF65-F5344CB8AC3E}">
        <p14:creationId xmlns:p14="http://schemas.microsoft.com/office/powerpoint/2010/main" val="27858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Ideal</a:t>
            </a:r>
            <a:r>
              <a:rPr lang="fr-FR" dirty="0" smtClean="0"/>
              <a:t> test &amp; real tests</a:t>
            </a:r>
            <a:endParaRPr lang="en-US" dirty="0"/>
          </a:p>
        </p:txBody>
      </p:sp>
      <p:sp>
        <p:nvSpPr>
          <p:cNvPr id="3" name="Content Placeholder 2"/>
          <p:cNvSpPr>
            <a:spLocks noGrp="1"/>
          </p:cNvSpPr>
          <p:nvPr>
            <p:ph idx="1"/>
          </p:nvPr>
        </p:nvSpPr>
        <p:spPr>
          <a:xfrm>
            <a:off x="596043" y="1241384"/>
            <a:ext cx="10944316" cy="4351338"/>
          </a:xfrm>
        </p:spPr>
        <p:txBody>
          <a:bodyPr>
            <a:normAutofit/>
          </a:bodyPr>
          <a:lstStyle/>
          <a:p>
            <a:r>
              <a:rPr lang="en-US" dirty="0" smtClean="0"/>
              <a:t>Ideal </a:t>
            </a:r>
            <a:r>
              <a:rPr lang="en-US" dirty="0"/>
              <a:t>tests detect all defects produced in the manufacturing process  </a:t>
            </a:r>
            <a:endParaRPr lang="en-US" dirty="0" smtClean="0"/>
          </a:p>
          <a:p>
            <a:endParaRPr lang="en-US" dirty="0" smtClean="0"/>
          </a:p>
          <a:p>
            <a:r>
              <a:rPr lang="en-US" dirty="0" smtClean="0"/>
              <a:t>It </a:t>
            </a:r>
            <a:r>
              <a:rPr lang="en-US" dirty="0"/>
              <a:t>is </a:t>
            </a:r>
            <a:r>
              <a:rPr lang="en-US" dirty="0" smtClean="0"/>
              <a:t>difficult </a:t>
            </a:r>
            <a:r>
              <a:rPr lang="en-US" dirty="0"/>
              <a:t>to generate tests that detect every possible fault in the chip </a:t>
            </a:r>
            <a:r>
              <a:rPr lang="en-US" dirty="0" smtClean="0"/>
              <a:t>due to </a:t>
            </a:r>
            <a:r>
              <a:rPr lang="en-US" dirty="0"/>
              <a:t>high design complexity</a:t>
            </a:r>
          </a:p>
          <a:p>
            <a:endParaRPr lang="en-US" dirty="0" smtClean="0"/>
          </a:p>
          <a:p>
            <a:endParaRPr lang="en-US" dirty="0"/>
          </a:p>
          <a:p>
            <a:r>
              <a:rPr lang="en-US" dirty="0" smtClean="0"/>
              <a:t>Very </a:t>
            </a:r>
            <a:r>
              <a:rPr lang="en-US" dirty="0"/>
              <a:t>large numbers and varieties of possible defects need </a:t>
            </a:r>
            <a:r>
              <a:rPr lang="en-US" dirty="0" smtClean="0"/>
              <a:t>to be tested </a:t>
            </a:r>
            <a:r>
              <a:rPr lang="en-US" dirty="0"/>
              <a:t> </a:t>
            </a:r>
            <a:endParaRPr lang="en-US" dirty="0" smtClean="0"/>
          </a:p>
          <a:p>
            <a:r>
              <a:rPr lang="en-US" dirty="0" smtClean="0"/>
              <a:t>Difficult </a:t>
            </a:r>
            <a:r>
              <a:rPr lang="en-US" dirty="0"/>
              <a:t>to generate tests for some real defects</a:t>
            </a:r>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32</a:t>
            </a:fld>
            <a:endParaRPr lang="en-US" dirty="0"/>
          </a:p>
        </p:txBody>
      </p:sp>
    </p:spTree>
    <p:extLst>
      <p:ext uri="{BB962C8B-B14F-4D97-AF65-F5344CB8AC3E}">
        <p14:creationId xmlns:p14="http://schemas.microsoft.com/office/powerpoint/2010/main" val="214075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Main </a:t>
            </a:r>
            <a:r>
              <a:rPr lang="en-US" dirty="0" smtClean="0"/>
              <a:t>idea: </a:t>
            </a:r>
            <a:endParaRPr lang="en-US" dirty="0"/>
          </a:p>
          <a:p>
            <a:r>
              <a:rPr lang="en-US" dirty="0" smtClean="0"/>
              <a:t>Obtain controllability </a:t>
            </a:r>
            <a:r>
              <a:rPr lang="en-US" dirty="0"/>
              <a:t>&amp; observability of FFs</a:t>
            </a:r>
          </a:p>
          <a:p>
            <a:r>
              <a:rPr lang="en-US" dirty="0" smtClean="0"/>
              <a:t>Add </a:t>
            </a:r>
            <a:r>
              <a:rPr lang="en-US" dirty="0"/>
              <a:t>a test mode to the circuits</a:t>
            </a:r>
          </a:p>
          <a:p>
            <a:endParaRPr lang="en-US" dirty="0"/>
          </a:p>
          <a:p>
            <a:r>
              <a:rPr lang="en-US" dirty="0" smtClean="0"/>
              <a:t>- All </a:t>
            </a:r>
            <a:r>
              <a:rPr lang="en-US" dirty="0"/>
              <a:t>FFs functionally form one or more shift </a:t>
            </a:r>
            <a:r>
              <a:rPr lang="en-US" dirty="0" smtClean="0"/>
              <a:t>registers</a:t>
            </a:r>
            <a:endParaRPr lang="en-US" dirty="0"/>
          </a:p>
          <a:p>
            <a:r>
              <a:rPr lang="en-US" dirty="0" smtClean="0"/>
              <a:t>- Inputs </a:t>
            </a:r>
            <a:r>
              <a:rPr lang="en-US" dirty="0"/>
              <a:t>and output of these registers are made into </a:t>
            </a:r>
          </a:p>
          <a:p>
            <a:r>
              <a:rPr lang="en-US" dirty="0"/>
              <a:t>PIs &amp; POs</a:t>
            </a:r>
          </a:p>
          <a:p>
            <a:r>
              <a:rPr lang="fr-FR" dirty="0" smtClean="0"/>
              <a:t>- </a:t>
            </a:r>
            <a:r>
              <a:rPr lang="en-US" dirty="0" smtClean="0"/>
              <a:t>All </a:t>
            </a:r>
            <a:r>
              <a:rPr lang="en-US" dirty="0"/>
              <a:t>FFs can be set to any desired state (by </a:t>
            </a:r>
            <a:r>
              <a:rPr lang="en-US" dirty="0" smtClean="0"/>
              <a:t>shifting in</a:t>
            </a:r>
            <a:r>
              <a:rPr lang="en-US" dirty="0"/>
              <a:t>)</a:t>
            </a:r>
          </a:p>
          <a:p>
            <a:r>
              <a:rPr lang="en-US" dirty="0" smtClean="0"/>
              <a:t>- All </a:t>
            </a:r>
            <a:r>
              <a:rPr lang="en-US" dirty="0"/>
              <a:t>states of FFs can be observed (by shifting out) </a:t>
            </a:r>
          </a:p>
          <a:p>
            <a:r>
              <a:rPr lang="en-US" dirty="0" smtClean="0"/>
              <a:t>- All </a:t>
            </a:r>
            <a:r>
              <a:rPr lang="en-US" dirty="0"/>
              <a:t>FFs can be set/observed in “#FFs longest register</a:t>
            </a:r>
          </a:p>
          <a:p>
            <a:r>
              <a:rPr lang="en-US" dirty="0"/>
              <a:t>” *CLK </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33</a:t>
            </a:fld>
            <a:endParaRPr lang="en-US" dirty="0"/>
          </a:p>
        </p:txBody>
      </p:sp>
    </p:spTree>
    <p:extLst>
      <p:ext uri="{BB962C8B-B14F-4D97-AF65-F5344CB8AC3E}">
        <p14:creationId xmlns:p14="http://schemas.microsoft.com/office/powerpoint/2010/main" val="25499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Scan </a:t>
            </a:r>
            <a:r>
              <a:rPr lang="fr-FR" dirty="0" err="1" smtClean="0"/>
              <a:t>path</a:t>
            </a:r>
            <a:r>
              <a:rPr lang="fr-FR" dirty="0" smtClean="0"/>
              <a:t> design</a:t>
            </a:r>
            <a:endParaRPr lang="en-US" dirty="0"/>
          </a:p>
        </p:txBody>
      </p:sp>
      <p:sp>
        <p:nvSpPr>
          <p:cNvPr id="3" name="Content Placeholder 2"/>
          <p:cNvSpPr>
            <a:spLocks noGrp="1"/>
          </p:cNvSpPr>
          <p:nvPr>
            <p:ph idx="1"/>
          </p:nvPr>
        </p:nvSpPr>
        <p:spPr/>
        <p:txBody>
          <a:bodyPr>
            <a:normAutofit lnSpcReduction="10000"/>
          </a:bodyPr>
          <a:lstStyle/>
          <a:p>
            <a:r>
              <a:rPr lang="en-US" dirty="0"/>
              <a:t>Basic Problem</a:t>
            </a:r>
          </a:p>
          <a:p>
            <a:r>
              <a:rPr lang="en-US" dirty="0" smtClean="0"/>
              <a:t>– Test </a:t>
            </a:r>
            <a:r>
              <a:rPr lang="en-US" dirty="0"/>
              <a:t>generation for sequential circuits is </a:t>
            </a:r>
            <a:r>
              <a:rPr lang="en-US" dirty="0" smtClean="0"/>
              <a:t>difficult</a:t>
            </a:r>
            <a:r>
              <a:rPr lang="en-US" dirty="0"/>
              <a:t>.</a:t>
            </a:r>
          </a:p>
          <a:p>
            <a:endParaRPr lang="en-US" dirty="0" smtClean="0"/>
          </a:p>
          <a:p>
            <a:r>
              <a:rPr lang="en-US" dirty="0" smtClean="0"/>
              <a:t>Objective</a:t>
            </a:r>
            <a:endParaRPr lang="en-US" dirty="0"/>
          </a:p>
          <a:p>
            <a:r>
              <a:rPr lang="en-US" dirty="0" smtClean="0"/>
              <a:t>– Make </a:t>
            </a:r>
            <a:r>
              <a:rPr lang="en-US" dirty="0"/>
              <a:t>all the </a:t>
            </a:r>
            <a:r>
              <a:rPr lang="en-US" dirty="0" smtClean="0"/>
              <a:t>flip flops </a:t>
            </a:r>
            <a:r>
              <a:rPr lang="en-US" dirty="0"/>
              <a:t>directly controllable and </a:t>
            </a:r>
            <a:r>
              <a:rPr lang="en-US" dirty="0" smtClean="0"/>
              <a:t>observable</a:t>
            </a:r>
            <a:r>
              <a:rPr lang="en-US" dirty="0"/>
              <a:t>.</a:t>
            </a:r>
          </a:p>
          <a:p>
            <a:endParaRPr lang="en-US" dirty="0"/>
          </a:p>
          <a:p>
            <a:r>
              <a:rPr lang="en-US" dirty="0"/>
              <a:t>What do we gain?</a:t>
            </a:r>
          </a:p>
          <a:p>
            <a:r>
              <a:rPr lang="en-US" dirty="0" smtClean="0"/>
              <a:t>– Combinational </a:t>
            </a:r>
            <a:r>
              <a:rPr lang="en-US" dirty="0"/>
              <a:t>circuit test generation can be </a:t>
            </a:r>
            <a:r>
              <a:rPr lang="en-US" dirty="0" smtClean="0"/>
              <a:t>used</a:t>
            </a:r>
            <a:r>
              <a:rPr lang="en-US" dirty="0"/>
              <a:t>.</a:t>
            </a:r>
          </a:p>
          <a:p>
            <a:r>
              <a:rPr lang="en-US" dirty="0" smtClean="0"/>
              <a:t>– A </a:t>
            </a:r>
            <a:r>
              <a:rPr lang="en-US" dirty="0"/>
              <a:t>few additional tests to test the flip-flops </a:t>
            </a:r>
            <a:r>
              <a:rPr lang="en-US" dirty="0" smtClean="0"/>
              <a:t>(</a:t>
            </a:r>
            <a:r>
              <a:rPr lang="en-US" dirty="0"/>
              <a:t>shift register).</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34</a:t>
            </a:fld>
            <a:endParaRPr lang="en-US" dirty="0"/>
          </a:p>
        </p:txBody>
      </p:sp>
    </p:spTree>
    <p:extLst>
      <p:ext uri="{BB962C8B-B14F-4D97-AF65-F5344CB8AC3E}">
        <p14:creationId xmlns:p14="http://schemas.microsoft.com/office/powerpoint/2010/main" val="2745740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Scan is the most popular DFT technique:</a:t>
            </a:r>
          </a:p>
          <a:p>
            <a:r>
              <a:rPr lang="en-US" dirty="0" smtClean="0"/>
              <a:t> - Rule-based design</a:t>
            </a:r>
          </a:p>
          <a:p>
            <a:r>
              <a:rPr lang="en-US" dirty="0"/>
              <a:t> </a:t>
            </a:r>
            <a:r>
              <a:rPr lang="en-US" dirty="0" smtClean="0"/>
              <a:t>- Automated </a:t>
            </a:r>
            <a:r>
              <a:rPr lang="en-US" dirty="0"/>
              <a:t>DFT hardware insertion</a:t>
            </a:r>
          </a:p>
          <a:p>
            <a:r>
              <a:rPr lang="en-US" dirty="0" smtClean="0"/>
              <a:t> - Combinational </a:t>
            </a:r>
            <a:r>
              <a:rPr lang="en-US" dirty="0"/>
              <a:t>ATPG</a:t>
            </a:r>
          </a:p>
          <a:p>
            <a:endParaRPr lang="en-US" dirty="0"/>
          </a:p>
          <a:p>
            <a:r>
              <a:rPr lang="en-US" dirty="0"/>
              <a:t>Advantages:</a:t>
            </a:r>
          </a:p>
          <a:p>
            <a:r>
              <a:rPr lang="en-US" dirty="0" smtClean="0"/>
              <a:t>Design </a:t>
            </a:r>
            <a:r>
              <a:rPr lang="en-US" dirty="0"/>
              <a:t>automation</a:t>
            </a:r>
          </a:p>
          <a:p>
            <a:r>
              <a:rPr lang="en-US" dirty="0" smtClean="0"/>
              <a:t>High </a:t>
            </a:r>
            <a:r>
              <a:rPr lang="en-US" dirty="0"/>
              <a:t>fault coverage; helpful in diagnosis</a:t>
            </a:r>
          </a:p>
          <a:p>
            <a:r>
              <a:rPr lang="en-US" dirty="0" smtClean="0"/>
              <a:t>Hierarchical </a:t>
            </a:r>
            <a:r>
              <a:rPr lang="en-US" dirty="0"/>
              <a:t>– scan-testable modules are easily </a:t>
            </a:r>
          </a:p>
          <a:p>
            <a:r>
              <a:rPr lang="en-US" dirty="0"/>
              <a:t>combined into large scan-testable systems</a:t>
            </a:r>
          </a:p>
          <a:p>
            <a:r>
              <a:rPr lang="en-US" dirty="0" smtClean="0"/>
              <a:t>Moderate </a:t>
            </a:r>
            <a:r>
              <a:rPr lang="en-US" dirty="0"/>
              <a:t>area (~10%) and speed (~5%) </a:t>
            </a:r>
            <a:r>
              <a:rPr lang="en-US" dirty="0" smtClean="0"/>
              <a:t>overheads</a:t>
            </a:r>
          </a:p>
          <a:p>
            <a:endParaRPr lang="fr-FR" dirty="0"/>
          </a:p>
          <a:p>
            <a:r>
              <a:rPr lang="fr-FR" dirty="0" err="1" smtClean="0"/>
              <a:t>Disadvantages</a:t>
            </a:r>
            <a:r>
              <a:rPr lang="fr-FR" dirty="0" smtClean="0"/>
              <a:t>:</a:t>
            </a:r>
          </a:p>
          <a:p>
            <a:r>
              <a:rPr lang="fr-FR" dirty="0" smtClean="0"/>
              <a:t>Large test data volume and long test time</a:t>
            </a:r>
          </a:p>
          <a:p>
            <a:r>
              <a:rPr lang="fr-FR" dirty="0" err="1" smtClean="0"/>
              <a:t>Basically</a:t>
            </a:r>
            <a:r>
              <a:rPr lang="fr-FR" dirty="0" smtClean="0"/>
              <a:t> a slow speed</a:t>
            </a:r>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35</a:t>
            </a:fld>
            <a:endParaRPr lang="en-US" dirty="0"/>
          </a:p>
        </p:txBody>
      </p:sp>
    </p:spTree>
    <p:extLst>
      <p:ext uri="{BB962C8B-B14F-4D97-AF65-F5344CB8AC3E}">
        <p14:creationId xmlns:p14="http://schemas.microsoft.com/office/powerpoint/2010/main" val="3953533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Assure the </a:t>
            </a:r>
            <a:r>
              <a:rPr lang="fr-FR" dirty="0" err="1" smtClean="0"/>
              <a:t>detection</a:t>
            </a:r>
            <a:r>
              <a:rPr lang="fr-FR" dirty="0" smtClean="0"/>
              <a:t> of all </a:t>
            </a:r>
            <a:r>
              <a:rPr lang="fr-FR" dirty="0" err="1" smtClean="0"/>
              <a:t>faults</a:t>
            </a:r>
            <a:r>
              <a:rPr lang="fr-FR" dirty="0" smtClean="0"/>
              <a:t> in a circuit</a:t>
            </a:r>
          </a:p>
          <a:p>
            <a:r>
              <a:rPr lang="fr-FR" dirty="0" err="1" smtClean="0"/>
              <a:t>Reduce</a:t>
            </a:r>
            <a:r>
              <a:rPr lang="fr-FR" dirty="0" smtClean="0"/>
              <a:t> the </a:t>
            </a:r>
            <a:r>
              <a:rPr lang="fr-FR" dirty="0" err="1" smtClean="0"/>
              <a:t>cost</a:t>
            </a:r>
            <a:r>
              <a:rPr lang="fr-FR" dirty="0" smtClean="0"/>
              <a:t> and time </a:t>
            </a:r>
            <a:r>
              <a:rPr lang="fr-FR" dirty="0" err="1" smtClean="0"/>
              <a:t>associated</a:t>
            </a:r>
            <a:r>
              <a:rPr lang="fr-FR" dirty="0" smtClean="0"/>
              <a:t> </a:t>
            </a:r>
            <a:r>
              <a:rPr lang="fr-FR" dirty="0" err="1" smtClean="0"/>
              <a:t>with</a:t>
            </a:r>
            <a:r>
              <a:rPr lang="fr-FR" dirty="0" smtClean="0"/>
              <a:t> test </a:t>
            </a:r>
            <a:r>
              <a:rPr lang="fr-FR" dirty="0" err="1" smtClean="0"/>
              <a:t>development</a:t>
            </a:r>
            <a:endParaRPr lang="fr-FR" dirty="0" smtClean="0"/>
          </a:p>
          <a:p>
            <a:r>
              <a:rPr lang="fr-FR" dirty="0" err="1" smtClean="0"/>
              <a:t>Reduce</a:t>
            </a:r>
            <a:r>
              <a:rPr lang="fr-FR" dirty="0" smtClean="0"/>
              <a:t> the </a:t>
            </a:r>
            <a:r>
              <a:rPr lang="fr-FR" dirty="0" err="1" smtClean="0"/>
              <a:t>execution</a:t>
            </a:r>
            <a:r>
              <a:rPr lang="fr-FR" dirty="0" smtClean="0"/>
              <a:t> time of </a:t>
            </a:r>
            <a:r>
              <a:rPr lang="fr-FR" dirty="0" err="1" smtClean="0"/>
              <a:t>performing</a:t>
            </a:r>
            <a:r>
              <a:rPr lang="fr-FR" dirty="0" smtClean="0"/>
              <a:t> test on </a:t>
            </a:r>
            <a:r>
              <a:rPr lang="fr-FR" dirty="0" err="1" smtClean="0"/>
              <a:t>fabricated</a:t>
            </a:r>
            <a:r>
              <a:rPr lang="fr-FR" dirty="0" smtClean="0"/>
              <a:t> chips</a:t>
            </a:r>
          </a:p>
          <a:p>
            <a:endParaRPr lang="fr-FR" dirty="0"/>
          </a:p>
          <a:p>
            <a:r>
              <a:rPr lang="fr-FR" dirty="0" smtClean="0"/>
              <a:t>In test mode , all FF are </a:t>
            </a:r>
            <a:r>
              <a:rPr lang="fr-FR" dirty="0" err="1" smtClean="0"/>
              <a:t>configured</a:t>
            </a:r>
            <a:r>
              <a:rPr lang="fr-FR" dirty="0" smtClean="0"/>
              <a:t> as a shift </a:t>
            </a:r>
            <a:r>
              <a:rPr lang="fr-FR" dirty="0" err="1" smtClean="0"/>
              <a:t>register</a:t>
            </a:r>
            <a:endParaRPr lang="fr-FR" dirty="0" smtClean="0"/>
          </a:p>
          <a:p>
            <a:r>
              <a:rPr lang="fr-FR" dirty="0" smtClean="0"/>
              <a:t>Once </a:t>
            </a:r>
            <a:r>
              <a:rPr lang="fr-FR" dirty="0" err="1" smtClean="0"/>
              <a:t>initialised</a:t>
            </a:r>
            <a:r>
              <a:rPr lang="fr-FR" dirty="0" smtClean="0"/>
              <a:t>, normal mode </a:t>
            </a:r>
            <a:r>
              <a:rPr lang="fr-FR" dirty="0" err="1" smtClean="0"/>
              <a:t>is</a:t>
            </a:r>
            <a:r>
              <a:rPr lang="fr-FR" dirty="0" smtClean="0"/>
              <a:t> </a:t>
            </a:r>
            <a:r>
              <a:rPr lang="fr-FR" dirty="0" err="1" smtClean="0"/>
              <a:t>used</a:t>
            </a:r>
            <a:r>
              <a:rPr lang="fr-FR" dirty="0" smtClean="0"/>
              <a:t> to </a:t>
            </a:r>
            <a:r>
              <a:rPr lang="fr-FR" dirty="0" err="1" smtClean="0"/>
              <a:t>apply</a:t>
            </a:r>
            <a:r>
              <a:rPr lang="fr-FR" dirty="0" smtClean="0"/>
              <a:t> a pattern and the </a:t>
            </a:r>
            <a:r>
              <a:rPr lang="fr-FR" dirty="0" err="1" smtClean="0"/>
              <a:t>results</a:t>
            </a:r>
            <a:r>
              <a:rPr lang="fr-FR" dirty="0" smtClean="0"/>
              <a:t> are </a:t>
            </a:r>
            <a:r>
              <a:rPr lang="fr-FR" dirty="0" err="1" smtClean="0"/>
              <a:t>latched</a:t>
            </a:r>
            <a:r>
              <a:rPr lang="fr-FR" dirty="0" smtClean="0"/>
              <a:t> in the FF</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36</a:t>
            </a:fld>
            <a:endParaRPr lang="en-US" dirty="0"/>
          </a:p>
        </p:txBody>
      </p:sp>
    </p:spTree>
    <p:extLst>
      <p:ext uri="{BB962C8B-B14F-4D97-AF65-F5344CB8AC3E}">
        <p14:creationId xmlns:p14="http://schemas.microsoft.com/office/powerpoint/2010/main" val="1192531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fr-FR" dirty="0" smtClean="0"/>
              <a:t>Shift test</a:t>
            </a:r>
          </a:p>
          <a:p>
            <a:r>
              <a:rPr lang="fr-FR" dirty="0" smtClean="0"/>
              <a:t>Shift </a:t>
            </a:r>
            <a:r>
              <a:rPr lang="fr-FR" dirty="0" err="1" smtClean="0"/>
              <a:t>toggle</a:t>
            </a:r>
            <a:r>
              <a:rPr lang="fr-FR" dirty="0" smtClean="0"/>
              <a:t> 00110011</a:t>
            </a:r>
          </a:p>
          <a:p>
            <a:endParaRPr lang="en-US" dirty="0" smtClean="0"/>
          </a:p>
          <a:p>
            <a:r>
              <a:rPr lang="en-US" dirty="0" smtClean="0"/>
              <a:t>DFT </a:t>
            </a:r>
            <a:r>
              <a:rPr lang="en-US" dirty="0"/>
              <a:t>is a technique, which facilitates a design to become testable after </a:t>
            </a:r>
            <a:r>
              <a:rPr lang="en-US" dirty="0" smtClean="0"/>
              <a:t>production</a:t>
            </a:r>
          </a:p>
          <a:p>
            <a:r>
              <a:rPr lang="en-US" dirty="0"/>
              <a:t>Its the extra logic which we put in the normal design, during the design process, which </a:t>
            </a:r>
          </a:p>
          <a:p>
            <a:r>
              <a:rPr lang="en-US" dirty="0"/>
              <a:t>helps its post-production testing. Post-production testing is necessary because, the process of </a:t>
            </a:r>
          </a:p>
          <a:p>
            <a:r>
              <a:rPr lang="en-US" dirty="0"/>
              <a:t>manufacturing is not 100% error free. There are defects in silicon which contribute towards the </a:t>
            </a:r>
          </a:p>
          <a:p>
            <a:r>
              <a:rPr lang="en-US" dirty="0"/>
              <a:t>errors introduced in the physical device.</a:t>
            </a:r>
          </a:p>
          <a:p>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37</a:t>
            </a:fld>
            <a:endParaRPr lang="en-US" dirty="0"/>
          </a:p>
        </p:txBody>
      </p:sp>
    </p:spTree>
    <p:extLst>
      <p:ext uri="{BB962C8B-B14F-4D97-AF65-F5344CB8AC3E}">
        <p14:creationId xmlns:p14="http://schemas.microsoft.com/office/powerpoint/2010/main" val="3947602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Of course a chip will not work as per the specifications </a:t>
            </a:r>
          </a:p>
          <a:p>
            <a:r>
              <a:rPr lang="en-US" dirty="0"/>
              <a:t>if there are any errors introduced in the production process. But the question is how to detect </a:t>
            </a:r>
          </a:p>
          <a:p>
            <a:r>
              <a:rPr lang="en-US" dirty="0"/>
              <a:t>that</a:t>
            </a:r>
            <a:r>
              <a:rPr lang="en-US" dirty="0" smtClean="0"/>
              <a:t>.</a:t>
            </a:r>
          </a:p>
          <a:p>
            <a:r>
              <a:rPr lang="en-US" dirty="0">
                <a:hlinkClick r:id="rId2"/>
              </a:rPr>
              <a:t>http://</a:t>
            </a:r>
            <a:r>
              <a:rPr lang="en-US" dirty="0" smtClean="0">
                <a:hlinkClick r:id="rId2"/>
              </a:rPr>
              <a:t>www.vlsiip.com/pdf/dft.pdf</a:t>
            </a:r>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38</a:t>
            </a:fld>
            <a:endParaRPr lang="en-US" dirty="0"/>
          </a:p>
        </p:txBody>
      </p:sp>
    </p:spTree>
    <p:extLst>
      <p:ext uri="{BB962C8B-B14F-4D97-AF65-F5344CB8AC3E}">
        <p14:creationId xmlns:p14="http://schemas.microsoft.com/office/powerpoint/2010/main" val="216314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Faults</a:t>
            </a:r>
            <a:r>
              <a:rPr lang="fr-FR" dirty="0" smtClean="0"/>
              <a:t> </a:t>
            </a:r>
            <a:r>
              <a:rPr lang="fr-FR" dirty="0" err="1" smtClean="0"/>
              <a:t>models</a:t>
            </a:r>
            <a:endParaRPr lang="en-US" dirty="0"/>
          </a:p>
        </p:txBody>
      </p:sp>
      <p:sp>
        <p:nvSpPr>
          <p:cNvPr id="3" name="Content Placeholder 2"/>
          <p:cNvSpPr>
            <a:spLocks noGrp="1"/>
          </p:cNvSpPr>
          <p:nvPr>
            <p:ph idx="1"/>
          </p:nvPr>
        </p:nvSpPr>
        <p:spPr/>
        <p:txBody>
          <a:bodyPr>
            <a:normAutofit fontScale="62500" lnSpcReduction="20000"/>
          </a:bodyPr>
          <a:lstStyle/>
          <a:p>
            <a:r>
              <a:rPr lang="fr-FR" dirty="0" err="1" smtClean="0"/>
              <a:t>Stuck</a:t>
            </a:r>
            <a:r>
              <a:rPr lang="fr-FR" dirty="0" smtClean="0"/>
              <a:t>-at </a:t>
            </a:r>
            <a:r>
              <a:rPr lang="fr-FR" dirty="0" err="1" smtClean="0"/>
              <a:t>fault</a:t>
            </a:r>
            <a:r>
              <a:rPr lang="fr-FR" dirty="0" smtClean="0"/>
              <a:t> (</a:t>
            </a:r>
            <a:r>
              <a:rPr lang="fr-FR" dirty="0" err="1" smtClean="0"/>
              <a:t>saf</a:t>
            </a:r>
            <a:r>
              <a:rPr lang="fr-FR" dirty="0" smtClean="0"/>
              <a:t>) permanent</a:t>
            </a:r>
          </a:p>
          <a:p>
            <a:endParaRPr lang="fr-FR" dirty="0"/>
          </a:p>
          <a:p>
            <a:r>
              <a:rPr lang="en-US" dirty="0"/>
              <a:t>a </a:t>
            </a:r>
            <a:r>
              <a:rPr lang="en-US" b="1" dirty="0"/>
              <a:t>short</a:t>
            </a:r>
            <a:r>
              <a:rPr lang="en-US" dirty="0"/>
              <a:t> is formed by connecting points not intended to be connected;</a:t>
            </a:r>
          </a:p>
          <a:p>
            <a:r>
              <a:rPr lang="en-US" dirty="0"/>
              <a:t>an </a:t>
            </a:r>
            <a:r>
              <a:rPr lang="en-US" b="1" dirty="0"/>
              <a:t>open</a:t>
            </a:r>
            <a:r>
              <a:rPr lang="en-US" dirty="0"/>
              <a:t> results from the breaking of a connection.</a:t>
            </a:r>
          </a:p>
          <a:p>
            <a:endParaRPr lang="fr-FR" dirty="0" smtClean="0"/>
          </a:p>
          <a:p>
            <a:endParaRPr lang="fr-FR" dirty="0"/>
          </a:p>
          <a:p>
            <a:r>
              <a:rPr lang="fr-FR" dirty="0" err="1" smtClean="0"/>
              <a:t>Bridging</a:t>
            </a:r>
            <a:r>
              <a:rPr lang="fr-FR" dirty="0" smtClean="0"/>
              <a:t> </a:t>
            </a:r>
            <a:r>
              <a:rPr lang="fr-FR" dirty="0" err="1" smtClean="0"/>
              <a:t>faults</a:t>
            </a:r>
            <a:endParaRPr lang="fr-FR" dirty="0" smtClean="0"/>
          </a:p>
          <a:p>
            <a:r>
              <a:rPr lang="en-US" dirty="0"/>
              <a:t>A short circuit between two signal lines </a:t>
            </a:r>
            <a:r>
              <a:rPr lang="en-US" dirty="0" smtClean="0"/>
              <a:t>(proximity)</a:t>
            </a:r>
          </a:p>
          <a:p>
            <a:endParaRPr lang="fr-FR" dirty="0"/>
          </a:p>
          <a:p>
            <a:r>
              <a:rPr lang="fr-FR" dirty="0" smtClean="0"/>
              <a:t>Transistor </a:t>
            </a:r>
            <a:r>
              <a:rPr lang="fr-FR" dirty="0" err="1" smtClean="0"/>
              <a:t>faults</a:t>
            </a:r>
            <a:r>
              <a:rPr lang="fr-FR" dirty="0" smtClean="0"/>
              <a:t> slow to </a:t>
            </a:r>
            <a:r>
              <a:rPr lang="fr-FR" dirty="0" err="1" smtClean="0"/>
              <a:t>rise</a:t>
            </a:r>
            <a:endParaRPr lang="fr-FR" dirty="0" smtClean="0"/>
          </a:p>
          <a:p>
            <a:endParaRPr lang="fr-FR" dirty="0"/>
          </a:p>
          <a:p>
            <a:r>
              <a:rPr lang="fr-FR" dirty="0" smtClean="0"/>
              <a:t>Delay </a:t>
            </a:r>
            <a:r>
              <a:rPr lang="fr-FR" dirty="0" err="1" smtClean="0"/>
              <a:t>faults</a:t>
            </a:r>
            <a:endParaRPr lang="fr-FR" dirty="0" smtClean="0"/>
          </a:p>
          <a:p>
            <a:r>
              <a:rPr lang="en-US" dirty="0"/>
              <a:t>http://www.eecg.toronto.edu/~ece1767/notes/lect2.pdf</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39</a:t>
            </a:fld>
            <a:endParaRPr lang="en-US" dirty="0"/>
          </a:p>
        </p:txBody>
      </p:sp>
    </p:spTree>
    <p:extLst>
      <p:ext uri="{BB962C8B-B14F-4D97-AF65-F5344CB8AC3E}">
        <p14:creationId xmlns:p14="http://schemas.microsoft.com/office/powerpoint/2010/main" val="156517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concept</a:t>
            </a:r>
            <a:endParaRPr lang="en-US" dirty="0"/>
          </a:p>
        </p:txBody>
      </p:sp>
      <p:sp>
        <p:nvSpPr>
          <p:cNvPr id="3" name="Content Placeholder 2"/>
          <p:cNvSpPr>
            <a:spLocks noGrp="1"/>
          </p:cNvSpPr>
          <p:nvPr>
            <p:ph idx="1"/>
          </p:nvPr>
        </p:nvSpPr>
        <p:spPr>
          <a:xfrm>
            <a:off x="596042" y="1241384"/>
            <a:ext cx="11312179" cy="4351338"/>
          </a:xfrm>
        </p:spPr>
        <p:txBody>
          <a:bodyPr>
            <a:normAutofit/>
          </a:bodyPr>
          <a:lstStyle/>
          <a:p>
            <a:r>
              <a:rPr lang="en-US" dirty="0"/>
              <a:t>The fabrication process </a:t>
            </a:r>
            <a:r>
              <a:rPr lang="en-US" dirty="0" smtClean="0"/>
              <a:t>is imperfect and introduce manufacturing defects</a:t>
            </a:r>
            <a:endParaRPr lang="en-US" dirty="0"/>
          </a:p>
          <a:p>
            <a:endParaRPr lang="en-US" dirty="0" smtClean="0"/>
          </a:p>
          <a:p>
            <a:r>
              <a:rPr lang="fr-FR" dirty="0" smtClean="0"/>
              <a:t>     cause </a:t>
            </a:r>
            <a:r>
              <a:rPr lang="fr-FR" dirty="0" err="1" smtClean="0"/>
              <a:t>malfunction</a:t>
            </a:r>
            <a:r>
              <a:rPr lang="fr-FR" dirty="0" smtClean="0"/>
              <a:t> of the </a:t>
            </a:r>
            <a:r>
              <a:rPr lang="fr-FR" dirty="0" err="1" smtClean="0"/>
              <a:t>device</a:t>
            </a:r>
            <a:endParaRPr lang="en-US" dirty="0" smtClean="0"/>
          </a:p>
          <a:p>
            <a:endParaRPr lang="en-US" dirty="0"/>
          </a:p>
          <a:p>
            <a:r>
              <a:rPr lang="en-US" dirty="0"/>
              <a:t>Improve yield and reject </a:t>
            </a:r>
            <a:r>
              <a:rPr lang="en-US" dirty="0" smtClean="0"/>
              <a:t>undesirable </a:t>
            </a:r>
            <a:r>
              <a:rPr lang="en-US" dirty="0"/>
              <a:t>parts</a:t>
            </a:r>
          </a:p>
          <a:p>
            <a:endParaRPr lang="en-US" dirty="0" smtClean="0"/>
          </a:p>
          <a:p>
            <a:r>
              <a:rPr lang="en-US" dirty="0" smtClean="0"/>
              <a:t>2 </a:t>
            </a:r>
            <a:r>
              <a:rPr lang="en-US" dirty="0"/>
              <a:t>types of yield </a:t>
            </a:r>
            <a:r>
              <a:rPr lang="en-US" dirty="0" smtClean="0"/>
              <a:t>loss : random </a:t>
            </a:r>
            <a:r>
              <a:rPr lang="en-US" dirty="0"/>
              <a:t>effects or </a:t>
            </a:r>
            <a:r>
              <a:rPr lang="en-US" dirty="0" smtClean="0"/>
              <a:t>process </a:t>
            </a:r>
            <a:r>
              <a:rPr lang="en-US" dirty="0"/>
              <a:t>variations</a:t>
            </a:r>
            <a:endParaRPr lang="fr-FR"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a:t>
            </a:fld>
            <a:endParaRPr lang="en-US" dirty="0"/>
          </a:p>
        </p:txBody>
      </p:sp>
      <p:sp>
        <p:nvSpPr>
          <p:cNvPr id="6" name="Right Arrow 5"/>
          <p:cNvSpPr/>
          <p:nvPr/>
        </p:nvSpPr>
        <p:spPr>
          <a:xfrm>
            <a:off x="210207" y="2312273"/>
            <a:ext cx="725214" cy="42041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57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Fault</a:t>
            </a:r>
            <a:r>
              <a:rPr lang="fr-FR" dirty="0" smtClean="0"/>
              <a:t> </a:t>
            </a:r>
            <a:r>
              <a:rPr lang="fr-FR" dirty="0" err="1" smtClean="0"/>
              <a:t>coverage</a:t>
            </a:r>
            <a:r>
              <a:rPr lang="fr-FR" dirty="0" smtClean="0"/>
              <a:t> = </a:t>
            </a:r>
            <a:r>
              <a:rPr lang="fr-FR" dirty="0" err="1" smtClean="0"/>
              <a:t>percentage</a:t>
            </a:r>
            <a:r>
              <a:rPr lang="fr-FR" dirty="0" smtClean="0"/>
              <a:t> of </a:t>
            </a:r>
            <a:r>
              <a:rPr lang="fr-FR" dirty="0" err="1" smtClean="0"/>
              <a:t>faults</a:t>
            </a:r>
            <a:r>
              <a:rPr lang="fr-FR" dirty="0" smtClean="0"/>
              <a:t> </a:t>
            </a:r>
            <a:r>
              <a:rPr lang="fr-FR" dirty="0" err="1" smtClean="0"/>
              <a:t>detected</a:t>
            </a:r>
            <a:r>
              <a:rPr lang="fr-FR" dirty="0" smtClean="0"/>
              <a:t> by set of test </a:t>
            </a:r>
            <a:r>
              <a:rPr lang="fr-FR" dirty="0" err="1" smtClean="0"/>
              <a:t>vectors</a:t>
            </a:r>
            <a:endParaRPr lang="fr-FR" dirty="0" smtClean="0"/>
          </a:p>
          <a:p>
            <a:endParaRPr lang="fr-FR" dirty="0"/>
          </a:p>
          <a:p>
            <a:r>
              <a:rPr lang="fr-FR" dirty="0" smtClean="0"/>
              <a:t>For a </a:t>
            </a:r>
            <a:r>
              <a:rPr lang="fr-FR" dirty="0" err="1" smtClean="0"/>
              <a:t>given</a:t>
            </a:r>
            <a:r>
              <a:rPr lang="fr-FR" dirty="0" smtClean="0"/>
              <a:t> set of input test </a:t>
            </a:r>
            <a:r>
              <a:rPr lang="fr-FR" dirty="0" err="1" smtClean="0"/>
              <a:t>pattens</a:t>
            </a:r>
            <a:endParaRPr lang="fr-FR" dirty="0" smtClean="0"/>
          </a:p>
          <a:p>
            <a:r>
              <a:rPr lang="fr-FR" dirty="0" smtClean="0"/>
              <a:t>At least one </a:t>
            </a:r>
            <a:r>
              <a:rPr lang="fr-FR" dirty="0" err="1" smtClean="0"/>
              <a:t>mismatch</a:t>
            </a:r>
            <a:r>
              <a:rPr lang="fr-FR" dirty="0" smtClean="0"/>
              <a:t> -&gt; </a:t>
            </a:r>
            <a:r>
              <a:rPr lang="fr-FR" dirty="0" err="1" smtClean="0"/>
              <a:t>fault</a:t>
            </a:r>
            <a:r>
              <a:rPr lang="fr-FR" dirty="0" smtClean="0"/>
              <a:t> </a:t>
            </a:r>
            <a:r>
              <a:rPr lang="fr-FR" dirty="0" err="1" smtClean="0"/>
              <a:t>is</a:t>
            </a:r>
            <a:r>
              <a:rPr lang="fr-FR" dirty="0" smtClean="0"/>
              <a:t> </a:t>
            </a:r>
            <a:r>
              <a:rPr lang="fr-FR" dirty="0" err="1" smtClean="0"/>
              <a:t>detected</a:t>
            </a:r>
            <a:endParaRPr lang="fr-FR" dirty="0" smtClean="0"/>
          </a:p>
          <a:p>
            <a:r>
              <a:rPr lang="fr-FR" dirty="0" smtClean="0"/>
              <a:t>No </a:t>
            </a:r>
            <a:r>
              <a:rPr lang="fr-FR" dirty="0" err="1" smtClean="0"/>
              <a:t>mismatches</a:t>
            </a:r>
            <a:r>
              <a:rPr lang="fr-FR" dirty="0" smtClean="0"/>
              <a:t> -&gt; </a:t>
            </a:r>
            <a:r>
              <a:rPr lang="fr-FR" dirty="0" err="1" smtClean="0"/>
              <a:t>fault</a:t>
            </a:r>
            <a:r>
              <a:rPr lang="fr-FR" dirty="0" smtClean="0"/>
              <a:t> </a:t>
            </a:r>
            <a:r>
              <a:rPr lang="fr-FR" dirty="0" err="1" smtClean="0"/>
              <a:t>is</a:t>
            </a:r>
            <a:r>
              <a:rPr lang="fr-FR" dirty="0" smtClean="0"/>
              <a:t> not </a:t>
            </a:r>
            <a:r>
              <a:rPr lang="fr-FR" dirty="0" err="1" smtClean="0"/>
              <a:t>detected</a:t>
            </a:r>
            <a:endParaRPr lang="fr-FR" dirty="0" smtClean="0"/>
          </a:p>
          <a:p>
            <a:endParaRPr lang="fr-FR" dirty="0"/>
          </a:p>
          <a:p>
            <a:r>
              <a:rPr lang="en-US" dirty="0"/>
              <a:t>http://www.eng.auburn.edu/~strouce/class/elec6970/BISTc2.pdf</a:t>
            </a:r>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40</a:t>
            </a:fld>
            <a:endParaRPr lang="en-US" dirty="0"/>
          </a:p>
        </p:txBody>
      </p:sp>
    </p:spTree>
    <p:extLst>
      <p:ext uri="{BB962C8B-B14F-4D97-AF65-F5344CB8AC3E}">
        <p14:creationId xmlns:p14="http://schemas.microsoft.com/office/powerpoint/2010/main" val="1449626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a:t>
            </a:r>
            <a:r>
              <a:rPr lang="fr-FR" dirty="0" smtClean="0"/>
              <a:t> </a:t>
            </a:r>
            <a:r>
              <a:rPr lang="fr-FR" dirty="0" err="1" smtClean="0"/>
              <a:t>detecion</a:t>
            </a:r>
            <a:endParaRPr lang="en-US" dirty="0"/>
          </a:p>
        </p:txBody>
      </p:sp>
      <p:sp>
        <p:nvSpPr>
          <p:cNvPr id="3" name="Content Placeholder 2"/>
          <p:cNvSpPr>
            <a:spLocks noGrp="1"/>
          </p:cNvSpPr>
          <p:nvPr>
            <p:ph idx="1"/>
          </p:nvPr>
        </p:nvSpPr>
        <p:spPr/>
        <p:txBody>
          <a:bodyPr/>
          <a:lstStyle/>
          <a:p>
            <a:r>
              <a:rPr lang="fr-FR" dirty="0" err="1" smtClean="0"/>
              <a:t>Requires</a:t>
            </a:r>
            <a:endParaRPr lang="fr-FR" dirty="0" smtClean="0"/>
          </a:p>
          <a:p>
            <a:endParaRPr lang="fr-FR" dirty="0"/>
          </a:p>
          <a:p>
            <a:r>
              <a:rPr lang="fr-FR" dirty="0" smtClean="0"/>
              <a:t>Observation to catch  an </a:t>
            </a:r>
            <a:r>
              <a:rPr lang="fr-FR" dirty="0" err="1" smtClean="0"/>
              <a:t>error</a:t>
            </a:r>
            <a:r>
              <a:rPr lang="fr-FR" dirty="0" smtClean="0"/>
              <a:t> (</a:t>
            </a:r>
            <a:r>
              <a:rPr lang="fr-FR" dirty="0" err="1" smtClean="0"/>
              <a:t>from</a:t>
            </a:r>
            <a:r>
              <a:rPr lang="fr-FR" dirty="0" smtClean="0"/>
              <a:t> the </a:t>
            </a:r>
            <a:r>
              <a:rPr lang="fr-FR" dirty="0" err="1" smtClean="0"/>
              <a:t>fault</a:t>
            </a:r>
            <a:r>
              <a:rPr lang="fr-FR" dirty="0" smtClean="0"/>
              <a:t>)</a:t>
            </a:r>
          </a:p>
          <a:p>
            <a:endParaRPr lang="fr-FR" dirty="0"/>
          </a:p>
          <a:p>
            <a:r>
              <a:rPr lang="fr-FR" dirty="0" smtClean="0"/>
              <a:t>Control to </a:t>
            </a:r>
            <a:r>
              <a:rPr lang="fr-FR" dirty="0" err="1" smtClean="0"/>
              <a:t>apply</a:t>
            </a:r>
            <a:r>
              <a:rPr lang="fr-FR" dirty="0" smtClean="0"/>
              <a:t> stimuli </a:t>
            </a:r>
            <a:r>
              <a:rPr lang="fr-FR" dirty="0" err="1" smtClean="0"/>
              <a:t>that</a:t>
            </a:r>
            <a:r>
              <a:rPr lang="fr-FR" dirty="0" smtClean="0"/>
              <a:t> </a:t>
            </a:r>
            <a:r>
              <a:rPr lang="fr-FR" dirty="0" err="1" smtClean="0"/>
              <a:t>creates</a:t>
            </a:r>
            <a:r>
              <a:rPr lang="fr-FR" dirty="0" smtClean="0"/>
              <a:t> an </a:t>
            </a:r>
            <a:r>
              <a:rPr lang="fr-FR" dirty="0" err="1" smtClean="0"/>
              <a:t>error</a:t>
            </a:r>
            <a:r>
              <a:rPr lang="fr-FR" dirty="0" smtClean="0"/>
              <a:t> as a </a:t>
            </a:r>
            <a:r>
              <a:rPr lang="fr-FR" dirty="0" err="1" smtClean="0"/>
              <a:t>result</a:t>
            </a:r>
            <a:r>
              <a:rPr lang="fr-FR" dirty="0" smtClean="0"/>
              <a:t> of </a:t>
            </a:r>
            <a:r>
              <a:rPr lang="fr-FR" dirty="0" err="1" smtClean="0"/>
              <a:t>fault</a:t>
            </a:r>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41</a:t>
            </a:fld>
            <a:endParaRPr lang="en-US" dirty="0"/>
          </a:p>
        </p:txBody>
      </p:sp>
    </p:spTree>
    <p:extLst>
      <p:ext uri="{BB962C8B-B14F-4D97-AF65-F5344CB8AC3E}">
        <p14:creationId xmlns:p14="http://schemas.microsoft.com/office/powerpoint/2010/main" val="4261046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Fault</a:t>
            </a:r>
            <a:r>
              <a:rPr lang="fr-FR" dirty="0" smtClean="0"/>
              <a:t> </a:t>
            </a:r>
            <a:r>
              <a:rPr lang="fr-FR" dirty="0" err="1" smtClean="0"/>
              <a:t>coverage</a:t>
            </a:r>
            <a:endParaRPr lang="en-US" dirty="0"/>
          </a:p>
        </p:txBody>
      </p:sp>
      <p:sp>
        <p:nvSpPr>
          <p:cNvPr id="3" name="Content Placeholder 2"/>
          <p:cNvSpPr>
            <a:spLocks noGrp="1"/>
          </p:cNvSpPr>
          <p:nvPr>
            <p:ph idx="1"/>
          </p:nvPr>
        </p:nvSpPr>
        <p:spPr/>
        <p:txBody>
          <a:bodyPr/>
          <a:lstStyle/>
          <a:p>
            <a:r>
              <a:rPr lang="fr-FR" dirty="0" smtClean="0">
                <a:solidFill>
                  <a:srgbClr val="92D050"/>
                </a:solidFill>
              </a:rPr>
              <a:t>D = </a:t>
            </a:r>
            <a:r>
              <a:rPr lang="fr-FR" dirty="0" err="1" smtClean="0">
                <a:solidFill>
                  <a:srgbClr val="92D050"/>
                </a:solidFill>
              </a:rPr>
              <a:t>detected</a:t>
            </a:r>
            <a:r>
              <a:rPr lang="fr-FR" dirty="0" smtClean="0">
                <a:solidFill>
                  <a:srgbClr val="92D050"/>
                </a:solidFill>
              </a:rPr>
              <a:t> </a:t>
            </a:r>
            <a:r>
              <a:rPr lang="fr-FR" dirty="0" err="1" smtClean="0">
                <a:solidFill>
                  <a:srgbClr val="92D050"/>
                </a:solidFill>
              </a:rPr>
              <a:t>faults</a:t>
            </a:r>
            <a:endParaRPr lang="fr-FR" dirty="0" smtClean="0">
              <a:solidFill>
                <a:srgbClr val="92D050"/>
              </a:solidFill>
            </a:endParaRPr>
          </a:p>
          <a:p>
            <a:endParaRPr lang="fr-FR" dirty="0"/>
          </a:p>
          <a:p>
            <a:r>
              <a:rPr lang="fr-FR" dirty="0" smtClean="0">
                <a:solidFill>
                  <a:srgbClr val="FFC000"/>
                </a:solidFill>
              </a:rPr>
              <a:t>U = </a:t>
            </a:r>
            <a:r>
              <a:rPr lang="fr-FR" dirty="0" err="1" smtClean="0">
                <a:solidFill>
                  <a:srgbClr val="FFC000"/>
                </a:solidFill>
              </a:rPr>
              <a:t>undetected</a:t>
            </a:r>
            <a:r>
              <a:rPr lang="fr-FR" dirty="0" smtClean="0">
                <a:solidFill>
                  <a:srgbClr val="FFC000"/>
                </a:solidFill>
              </a:rPr>
              <a:t> </a:t>
            </a:r>
            <a:r>
              <a:rPr lang="fr-FR" dirty="0" err="1" smtClean="0">
                <a:solidFill>
                  <a:srgbClr val="FFC000"/>
                </a:solidFill>
              </a:rPr>
              <a:t>faults</a:t>
            </a:r>
            <a:endParaRPr lang="fr-FR" dirty="0" smtClean="0">
              <a:solidFill>
                <a:srgbClr val="FFC000"/>
              </a:solidFill>
            </a:endParaRPr>
          </a:p>
          <a:p>
            <a:endParaRPr lang="fr-FR" dirty="0"/>
          </a:p>
          <a:p>
            <a:r>
              <a:rPr lang="fr-FR" dirty="0" smtClean="0">
                <a:solidFill>
                  <a:srgbClr val="0070C0"/>
                </a:solidFill>
              </a:rPr>
              <a:t>T=Total </a:t>
            </a:r>
            <a:r>
              <a:rPr lang="fr-FR" dirty="0" err="1" smtClean="0">
                <a:solidFill>
                  <a:srgbClr val="0070C0"/>
                </a:solidFill>
              </a:rPr>
              <a:t>faults</a:t>
            </a:r>
            <a:r>
              <a:rPr lang="fr-FR" dirty="0" smtClean="0">
                <a:solidFill>
                  <a:srgbClr val="0070C0"/>
                </a:solidFill>
              </a:rPr>
              <a:t> </a:t>
            </a:r>
            <a:r>
              <a:rPr lang="fr-FR" dirty="0" smtClean="0"/>
              <a:t>= </a:t>
            </a:r>
            <a:r>
              <a:rPr lang="fr-FR" dirty="0" smtClean="0">
                <a:solidFill>
                  <a:srgbClr val="92D050"/>
                </a:solidFill>
              </a:rPr>
              <a:t>D</a:t>
            </a:r>
            <a:r>
              <a:rPr lang="fr-FR" dirty="0" smtClean="0"/>
              <a:t> + </a:t>
            </a:r>
            <a:r>
              <a:rPr lang="fr-FR" dirty="0" smtClean="0">
                <a:solidFill>
                  <a:srgbClr val="FFC000"/>
                </a:solidFill>
              </a:rPr>
              <a:t>U</a:t>
            </a:r>
            <a:r>
              <a:rPr lang="fr-FR" dirty="0" smtClean="0"/>
              <a:t> </a:t>
            </a:r>
          </a:p>
          <a:p>
            <a:endParaRPr lang="fr-FR" dirty="0"/>
          </a:p>
          <a:p>
            <a:r>
              <a:rPr lang="fr-FR" dirty="0" err="1" smtClean="0">
                <a:solidFill>
                  <a:schemeClr val="accent6">
                    <a:lumMod val="50000"/>
                  </a:schemeClr>
                </a:solidFill>
              </a:rPr>
              <a:t>Fault</a:t>
            </a:r>
            <a:r>
              <a:rPr lang="fr-FR" dirty="0" smtClean="0">
                <a:solidFill>
                  <a:schemeClr val="accent6">
                    <a:lumMod val="50000"/>
                  </a:schemeClr>
                </a:solidFill>
              </a:rPr>
              <a:t> </a:t>
            </a:r>
            <a:r>
              <a:rPr lang="fr-FR" dirty="0" err="1" smtClean="0">
                <a:solidFill>
                  <a:schemeClr val="accent6">
                    <a:lumMod val="50000"/>
                  </a:schemeClr>
                </a:solidFill>
              </a:rPr>
              <a:t>coverage</a:t>
            </a:r>
            <a:r>
              <a:rPr lang="fr-FR" dirty="0" smtClean="0">
                <a:solidFill>
                  <a:schemeClr val="accent6">
                    <a:lumMod val="50000"/>
                  </a:schemeClr>
                </a:solidFill>
              </a:rPr>
              <a:t> </a:t>
            </a:r>
            <a:r>
              <a:rPr lang="fr-FR" dirty="0" smtClean="0"/>
              <a:t>= </a:t>
            </a:r>
            <a:r>
              <a:rPr lang="fr-FR" dirty="0">
                <a:solidFill>
                  <a:srgbClr val="92D050"/>
                </a:solidFill>
              </a:rPr>
              <a:t>D</a:t>
            </a:r>
            <a:r>
              <a:rPr lang="fr-FR" dirty="0" smtClean="0"/>
              <a:t> / </a:t>
            </a:r>
            <a:r>
              <a:rPr lang="fr-FR" dirty="0">
                <a:solidFill>
                  <a:srgbClr val="0070C0"/>
                </a:solidFill>
              </a:rPr>
              <a:t>T</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42</a:t>
            </a:fld>
            <a:endParaRPr lang="en-US" dirty="0"/>
          </a:p>
        </p:txBody>
      </p:sp>
    </p:spTree>
    <p:extLst>
      <p:ext uri="{BB962C8B-B14F-4D97-AF65-F5344CB8AC3E}">
        <p14:creationId xmlns:p14="http://schemas.microsoft.com/office/powerpoint/2010/main" val="2630526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Delay </a:t>
            </a:r>
            <a:r>
              <a:rPr lang="fr-FR" dirty="0" err="1" smtClean="0"/>
              <a:t>faults</a:t>
            </a:r>
            <a:endParaRPr lang="en-US" dirty="0"/>
          </a:p>
        </p:txBody>
      </p:sp>
      <p:sp>
        <p:nvSpPr>
          <p:cNvPr id="3" name="Content Placeholder 2"/>
          <p:cNvSpPr>
            <a:spLocks noGrp="1"/>
          </p:cNvSpPr>
          <p:nvPr>
            <p:ph idx="1"/>
          </p:nvPr>
        </p:nvSpPr>
        <p:spPr/>
        <p:txBody>
          <a:bodyPr/>
          <a:lstStyle/>
          <a:p>
            <a:r>
              <a:rPr lang="en-US" dirty="0"/>
              <a:t>Certain manufacturing defects do not change the </a:t>
            </a:r>
            <a:r>
              <a:rPr lang="en-US" dirty="0" smtClean="0"/>
              <a:t>logic </a:t>
            </a:r>
            <a:r>
              <a:rPr lang="en-US" dirty="0"/>
              <a:t>function of the chip, but can cause timing </a:t>
            </a:r>
            <a:r>
              <a:rPr lang="en-US" dirty="0" smtClean="0"/>
              <a:t>violations</a:t>
            </a:r>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43</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824" y="2614453"/>
            <a:ext cx="5029902" cy="2276793"/>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50" y="4390935"/>
            <a:ext cx="2495899" cy="1276528"/>
          </a:xfrm>
          <a:prstGeom prst="rect">
            <a:avLst/>
          </a:prstGeom>
        </p:spPr>
      </p:pic>
      <p:sp>
        <p:nvSpPr>
          <p:cNvPr id="8" name="Rectangle 7"/>
          <p:cNvSpPr/>
          <p:nvPr/>
        </p:nvSpPr>
        <p:spPr>
          <a:xfrm>
            <a:off x="6267450" y="2655291"/>
            <a:ext cx="6096000" cy="1477328"/>
          </a:xfrm>
          <a:prstGeom prst="rect">
            <a:avLst/>
          </a:prstGeom>
        </p:spPr>
        <p:txBody>
          <a:bodyPr>
            <a:spAutoFit/>
          </a:bodyPr>
          <a:lstStyle/>
          <a:p>
            <a:r>
              <a:rPr lang="en-US" dirty="0"/>
              <a:t>Path delay fault</a:t>
            </a:r>
          </a:p>
          <a:p>
            <a:r>
              <a:rPr lang="en-US" dirty="0" smtClean="0"/>
              <a:t>- Too </a:t>
            </a:r>
            <a:r>
              <a:rPr lang="en-US" dirty="0"/>
              <a:t>much delay along a path</a:t>
            </a:r>
          </a:p>
          <a:p>
            <a:endParaRPr lang="en-US" dirty="0" smtClean="0"/>
          </a:p>
          <a:p>
            <a:r>
              <a:rPr lang="en-US" dirty="0" smtClean="0"/>
              <a:t>Transition </a:t>
            </a:r>
            <a:r>
              <a:rPr lang="en-US" dirty="0"/>
              <a:t>fault </a:t>
            </a:r>
            <a:r>
              <a:rPr lang="en-US" dirty="0" smtClean="0"/>
              <a:t>(</a:t>
            </a:r>
            <a:r>
              <a:rPr lang="en-US" dirty="0"/>
              <a:t>or Gate delay fault)</a:t>
            </a:r>
          </a:p>
          <a:p>
            <a:r>
              <a:rPr lang="en-US" dirty="0" smtClean="0"/>
              <a:t>– Too </a:t>
            </a:r>
            <a:r>
              <a:rPr lang="en-US" dirty="0"/>
              <a:t>much delay across a particular gate</a:t>
            </a:r>
          </a:p>
        </p:txBody>
      </p:sp>
      <p:sp>
        <p:nvSpPr>
          <p:cNvPr id="9" name="Rectangle 8"/>
          <p:cNvSpPr/>
          <p:nvPr/>
        </p:nvSpPr>
        <p:spPr>
          <a:xfrm>
            <a:off x="4819650" y="5344297"/>
            <a:ext cx="6096000" cy="646331"/>
          </a:xfrm>
          <a:prstGeom prst="rect">
            <a:avLst/>
          </a:prstGeom>
        </p:spPr>
        <p:txBody>
          <a:bodyPr>
            <a:spAutoFit/>
          </a:bodyPr>
          <a:lstStyle/>
          <a:p>
            <a:r>
              <a:rPr lang="en-US" dirty="0"/>
              <a:t>http://nptel.ac.in/courses/117105137/Digital%20VLSI%20Testing%20Assignment%20Solutions.pdf</a:t>
            </a:r>
          </a:p>
        </p:txBody>
      </p:sp>
    </p:spTree>
    <p:extLst>
      <p:ext uri="{BB962C8B-B14F-4D97-AF65-F5344CB8AC3E}">
        <p14:creationId xmlns:p14="http://schemas.microsoft.com/office/powerpoint/2010/main" val="1624155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dirty="0"/>
              <a:t>Fault models considered in this </a:t>
            </a:r>
            <a:r>
              <a:rPr lang="en-US" altLang="en-US" dirty="0" smtClean="0"/>
              <a:t>document:</a:t>
            </a:r>
            <a:endParaRPr lang="en-US" altLang="en-US" dirty="0"/>
          </a:p>
          <a:p>
            <a:pPr lvl="1"/>
            <a:r>
              <a:rPr lang="en-US" altLang="en-US" dirty="0"/>
              <a:t>Stuck-at </a:t>
            </a:r>
            <a:r>
              <a:rPr lang="en-US" altLang="en-US" dirty="0" smtClean="0"/>
              <a:t>fault (gate level)</a:t>
            </a:r>
            <a:endParaRPr lang="en-US" altLang="en-US" dirty="0"/>
          </a:p>
          <a:p>
            <a:pPr lvl="1"/>
            <a:r>
              <a:rPr lang="en-US" altLang="en-US" dirty="0"/>
              <a:t>Bridging fault</a:t>
            </a:r>
          </a:p>
          <a:p>
            <a:pPr lvl="1"/>
            <a:r>
              <a:rPr lang="en-US" altLang="en-US" dirty="0"/>
              <a:t>Transition fault</a:t>
            </a:r>
          </a:p>
          <a:p>
            <a:pPr lvl="1"/>
            <a:r>
              <a:rPr lang="en-US" altLang="en-US" dirty="0"/>
              <a:t>Path-delay </a:t>
            </a:r>
            <a:r>
              <a:rPr lang="en-US" altLang="en-US" dirty="0" smtClean="0"/>
              <a:t>fault</a:t>
            </a:r>
          </a:p>
          <a:p>
            <a:pPr lvl="1"/>
            <a:endParaRPr lang="fr-FR" altLang="en-US" dirty="0"/>
          </a:p>
          <a:p>
            <a:r>
              <a:rPr lang="en-US" dirty="0"/>
              <a:t>A delay or transition fault alters the signal propagation delay</a:t>
            </a:r>
          </a:p>
          <a:p>
            <a:r>
              <a:rPr lang="en-US" dirty="0"/>
              <a:t>along the faulty line </a:t>
            </a:r>
            <a:r>
              <a:rPr lang="en-US" dirty="0" smtClean="0"/>
              <a:t>As </a:t>
            </a:r>
            <a:r>
              <a:rPr lang="en-US" dirty="0"/>
              <a:t>a result, signals can arrive at the outputs of</a:t>
            </a:r>
          </a:p>
          <a:p>
            <a:r>
              <a:rPr lang="en-US" dirty="0"/>
              <a:t>the circuit before or after the time expected.</a:t>
            </a:r>
          </a:p>
          <a:p>
            <a:pPr lvl="1"/>
            <a:endParaRPr lang="en-US" alt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44</a:t>
            </a:fld>
            <a:endParaRPr lang="en-US" dirty="0"/>
          </a:p>
        </p:txBody>
      </p:sp>
    </p:spTree>
    <p:extLst>
      <p:ext uri="{BB962C8B-B14F-4D97-AF65-F5344CB8AC3E}">
        <p14:creationId xmlns:p14="http://schemas.microsoft.com/office/powerpoint/2010/main" val="2575004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45</a:t>
            </a:fld>
            <a:endParaRPr lang="en-US" dirty="0"/>
          </a:p>
        </p:txBody>
      </p:sp>
    </p:spTree>
    <p:extLst>
      <p:ext uri="{BB962C8B-B14F-4D97-AF65-F5344CB8AC3E}">
        <p14:creationId xmlns:p14="http://schemas.microsoft.com/office/powerpoint/2010/main" val="1773941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Wrapper</a:t>
            </a:r>
            <a:r>
              <a:rPr lang="fr-FR" dirty="0" smtClean="0"/>
              <a:t> ?</a:t>
            </a:r>
            <a:endParaRPr lang="en-US" dirty="0"/>
          </a:p>
        </p:txBody>
      </p:sp>
      <p:sp>
        <p:nvSpPr>
          <p:cNvPr id="3" name="Content Placeholder 2"/>
          <p:cNvSpPr>
            <a:spLocks noGrp="1"/>
          </p:cNvSpPr>
          <p:nvPr>
            <p:ph idx="1"/>
          </p:nvPr>
        </p:nvSpPr>
        <p:spPr/>
        <p:txBody>
          <a:bodyPr/>
          <a:lstStyle/>
          <a:p>
            <a:r>
              <a:rPr lang="en-US" dirty="0" smtClean="0"/>
              <a:t>Interface </a:t>
            </a:r>
            <a:r>
              <a:rPr lang="en-US" dirty="0"/>
              <a:t>between </a:t>
            </a:r>
            <a:r>
              <a:rPr lang="en-US" dirty="0" smtClean="0"/>
              <a:t>digital block </a:t>
            </a:r>
            <a:r>
              <a:rPr lang="en-US" dirty="0"/>
              <a:t>and rest of </a:t>
            </a:r>
            <a:r>
              <a:rPr lang="en-US" dirty="0" smtClean="0"/>
              <a:t>chip</a:t>
            </a:r>
          </a:p>
          <a:p>
            <a:r>
              <a:rPr lang="fr-FR" dirty="0" err="1" smtClean="0"/>
              <a:t>Make</a:t>
            </a:r>
            <a:r>
              <a:rPr lang="fr-FR" dirty="0" smtClean="0"/>
              <a:t> </a:t>
            </a:r>
            <a:r>
              <a:rPr lang="fr-FR" dirty="0" err="1" smtClean="0"/>
              <a:t>access</a:t>
            </a:r>
            <a:r>
              <a:rPr lang="fr-FR" dirty="0" smtClean="0"/>
              <a:t> to </a:t>
            </a:r>
            <a:r>
              <a:rPr lang="fr-FR" dirty="0" err="1" smtClean="0"/>
              <a:t>cell</a:t>
            </a:r>
            <a:r>
              <a:rPr lang="fr-FR" dirty="0" smtClean="0"/>
              <a:t> and </a:t>
            </a:r>
            <a:r>
              <a:rPr lang="fr-FR" dirty="0" err="1" smtClean="0"/>
              <a:t>isolate</a:t>
            </a:r>
            <a:r>
              <a:rPr lang="fr-FR" dirty="0" smtClean="0"/>
              <a:t> </a:t>
            </a:r>
            <a:r>
              <a:rPr lang="fr-FR" dirty="0" err="1" smtClean="0"/>
              <a:t>it</a:t>
            </a:r>
            <a:r>
              <a:rPr lang="fr-FR" dirty="0" smtClean="0"/>
              <a:t> </a:t>
            </a:r>
            <a:r>
              <a:rPr lang="fr-FR" dirty="0" err="1" smtClean="0"/>
              <a:t>from</a:t>
            </a:r>
            <a:r>
              <a:rPr lang="fr-FR" dirty="0" smtClean="0"/>
              <a:t> </a:t>
            </a:r>
            <a:r>
              <a:rPr lang="fr-FR" dirty="0" err="1" smtClean="0"/>
              <a:t>rest</a:t>
            </a:r>
            <a:r>
              <a:rPr lang="fr-FR" dirty="0" smtClean="0"/>
              <a:t> of the circuit</a:t>
            </a:r>
          </a:p>
          <a:p>
            <a:r>
              <a:rPr lang="fr-FR" dirty="0" smtClean="0"/>
              <a:t>Test </a:t>
            </a:r>
            <a:r>
              <a:rPr lang="fr-FR" dirty="0" err="1" smtClean="0"/>
              <a:t>wrapper</a:t>
            </a:r>
            <a:r>
              <a:rPr lang="fr-FR" dirty="0" smtClean="0"/>
              <a:t> </a:t>
            </a:r>
            <a:r>
              <a:rPr lang="fr-FR" dirty="0" err="1" smtClean="0"/>
              <a:t>is</a:t>
            </a:r>
            <a:r>
              <a:rPr lang="fr-FR" dirty="0" smtClean="0"/>
              <a:t> the </a:t>
            </a:r>
            <a:r>
              <a:rPr lang="fr-FR" dirty="0" err="1" smtClean="0"/>
              <a:t>logic</a:t>
            </a:r>
            <a:r>
              <a:rPr lang="fr-FR" dirty="0" smtClean="0"/>
              <a:t> </a:t>
            </a:r>
            <a:r>
              <a:rPr lang="fr-FR" dirty="0" err="1" smtClean="0"/>
              <a:t>added</a:t>
            </a:r>
            <a:r>
              <a:rPr lang="fr-FR" dirty="0" smtClean="0"/>
              <a:t> </a:t>
            </a:r>
            <a:r>
              <a:rPr lang="fr-FR" dirty="0" err="1" smtClean="0"/>
              <a:t>around</a:t>
            </a:r>
            <a:r>
              <a:rPr lang="fr-FR" dirty="0" smtClean="0"/>
              <a:t> </a:t>
            </a:r>
            <a:r>
              <a:rPr lang="fr-FR" dirty="0" err="1" smtClean="0"/>
              <a:t>topdig</a:t>
            </a:r>
            <a:r>
              <a:rPr lang="fr-FR" dirty="0" smtClean="0"/>
              <a:t> to </a:t>
            </a:r>
            <a:r>
              <a:rPr lang="fr-FR" dirty="0" err="1" smtClean="0"/>
              <a:t>provide</a:t>
            </a:r>
            <a:r>
              <a:rPr lang="fr-FR" dirty="0" smtClean="0"/>
              <a:t> test </a:t>
            </a:r>
            <a:r>
              <a:rPr lang="fr-FR" dirty="0" err="1" smtClean="0"/>
              <a:t>access</a:t>
            </a:r>
            <a:r>
              <a:rPr lang="fr-FR" dirty="0" smtClean="0"/>
              <a:t> to the </a:t>
            </a:r>
            <a:r>
              <a:rPr lang="fr-FR" dirty="0" err="1" smtClean="0"/>
              <a:t>embedded</a:t>
            </a:r>
            <a:r>
              <a:rPr lang="fr-FR" dirty="0" smtClean="0"/>
              <a:t> </a:t>
            </a:r>
            <a:r>
              <a:rPr lang="fr-FR" dirty="0" err="1" smtClean="0"/>
              <a:t>core</a:t>
            </a:r>
            <a:endParaRPr lang="fr-FR" dirty="0" smtClean="0"/>
          </a:p>
          <a:p>
            <a:r>
              <a:rPr lang="fr-FR" dirty="0" smtClean="0"/>
              <a:t>Normal mode :</a:t>
            </a:r>
          </a:p>
          <a:p>
            <a:r>
              <a:rPr lang="fr-FR" dirty="0" smtClean="0"/>
              <a:t>Test mode</a:t>
            </a:r>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46</a:t>
            </a:fld>
            <a:endParaRPr lang="en-US" dirty="0"/>
          </a:p>
        </p:txBody>
      </p:sp>
    </p:spTree>
    <p:extLst>
      <p:ext uri="{BB962C8B-B14F-4D97-AF65-F5344CB8AC3E}">
        <p14:creationId xmlns:p14="http://schemas.microsoft.com/office/powerpoint/2010/main" val="3252570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Functional</a:t>
            </a:r>
            <a:r>
              <a:rPr lang="fr-FR" dirty="0" smtClean="0"/>
              <a:t> vs Structural </a:t>
            </a:r>
            <a:r>
              <a:rPr lang="fr-FR" dirty="0" err="1" smtClean="0"/>
              <a:t>testing</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400" dirty="0">
                <a:latin typeface="Arial" pitchFamily="34" charset="0"/>
                <a:cs typeface="Arial" pitchFamily="34" charset="0"/>
              </a:rPr>
              <a:t>Functional testing verifies that a circuit fulfils the desired spec.</a:t>
            </a:r>
          </a:p>
          <a:p>
            <a:pPr>
              <a:buFont typeface="Wingdings" pitchFamily="2" charset="2"/>
              <a:buChar char="§"/>
            </a:pPr>
            <a:r>
              <a:rPr lang="en-US" sz="2400" dirty="0">
                <a:latin typeface="Arial" pitchFamily="34" charset="0"/>
                <a:cs typeface="Arial" pitchFamily="34" charset="0"/>
              </a:rPr>
              <a:t>Functional testing not feasible for exhaustive tests.</a:t>
            </a:r>
          </a:p>
          <a:p>
            <a:pPr lvl="1">
              <a:buFont typeface="Wingdings" pitchFamily="2" charset="2"/>
              <a:buChar char="§"/>
            </a:pPr>
            <a:r>
              <a:rPr lang="en-US" sz="2000" dirty="0">
                <a:latin typeface="Arial" pitchFamily="34" charset="0"/>
                <a:cs typeface="Arial" pitchFamily="34" charset="0"/>
              </a:rPr>
              <a:t>Example:  32-bit adder requires 2</a:t>
            </a:r>
            <a:r>
              <a:rPr lang="en-US" sz="2000" baseline="30000" dirty="0">
                <a:latin typeface="Arial" pitchFamily="34" charset="0"/>
                <a:cs typeface="Arial" pitchFamily="34" charset="0"/>
              </a:rPr>
              <a:t>65</a:t>
            </a:r>
            <a:r>
              <a:rPr lang="en-US" sz="2000" dirty="0">
                <a:latin typeface="Arial" pitchFamily="34" charset="0"/>
                <a:cs typeface="Arial" pitchFamily="34" charset="0"/>
              </a:rPr>
              <a:t> ≈ 3.7*10</a:t>
            </a:r>
            <a:r>
              <a:rPr lang="en-US" sz="2000" baseline="30000" dirty="0">
                <a:latin typeface="Arial" pitchFamily="34" charset="0"/>
                <a:cs typeface="Arial" pitchFamily="34" charset="0"/>
              </a:rPr>
              <a:t>19 </a:t>
            </a:r>
            <a:r>
              <a:rPr lang="en-US" sz="2000" dirty="0">
                <a:latin typeface="Arial" pitchFamily="34" charset="0"/>
                <a:cs typeface="Arial" pitchFamily="34" charset="0"/>
              </a:rPr>
              <a:t> test vectors</a:t>
            </a:r>
          </a:p>
          <a:p>
            <a:pPr>
              <a:buFont typeface="Wingdings" pitchFamily="2" charset="2"/>
              <a:buChar char="§"/>
            </a:pPr>
            <a:r>
              <a:rPr lang="en-US" sz="2400" dirty="0">
                <a:latin typeface="Arial" pitchFamily="34" charset="0"/>
                <a:cs typeface="Arial" pitchFamily="34" charset="0"/>
              </a:rPr>
              <a:t>Structural test focuses rather on the circuit structure and can cover manufacturing defects that otherwise may not have been detected by functional testing.</a:t>
            </a:r>
          </a:p>
          <a:p>
            <a:pPr lvl="1">
              <a:buFont typeface="Wingdings" pitchFamily="2" charset="2"/>
              <a:buChar char="§"/>
            </a:pPr>
            <a:r>
              <a:rPr lang="en-US" sz="2000" dirty="0">
                <a:latin typeface="Arial" pitchFamily="34" charset="0"/>
                <a:cs typeface="Arial" pitchFamily="34" charset="0"/>
              </a:rPr>
              <a:t>Power or ground shorts</a:t>
            </a:r>
          </a:p>
          <a:p>
            <a:pPr lvl="1">
              <a:buFont typeface="Wingdings" pitchFamily="2" charset="2"/>
              <a:buChar char="§"/>
            </a:pPr>
            <a:r>
              <a:rPr lang="en-US" sz="2000" dirty="0">
                <a:latin typeface="Arial" pitchFamily="34" charset="0"/>
                <a:cs typeface="Arial" pitchFamily="34" charset="0"/>
              </a:rPr>
              <a:t>Open interconnect on the die (caused by dust particles)</a:t>
            </a:r>
          </a:p>
          <a:p>
            <a:pPr lvl="1">
              <a:buFont typeface="Wingdings" pitchFamily="2" charset="2"/>
              <a:buChar char="§"/>
            </a:pPr>
            <a:r>
              <a:rPr lang="en-US" sz="2000" dirty="0">
                <a:latin typeface="Arial" pitchFamily="34" charset="0"/>
                <a:cs typeface="Arial" pitchFamily="34" charset="0"/>
              </a:rPr>
              <a:t>Short circuited source or drain on the transistor, (caused by metal spike through</a:t>
            </a:r>
            <a:r>
              <a:rPr lang="en-US" sz="2000" dirty="0" smtClean="0">
                <a:latin typeface="Arial" pitchFamily="34" charset="0"/>
                <a:cs typeface="Arial" pitchFamily="34" charset="0"/>
              </a:rPr>
              <a:t>)</a:t>
            </a:r>
          </a:p>
          <a:p>
            <a:pPr lvl="1">
              <a:buFont typeface="Wingdings" pitchFamily="2" charset="2"/>
              <a:buChar char="§"/>
            </a:pPr>
            <a:endParaRPr lang="fr-FR" sz="2000" dirty="0">
              <a:latin typeface="Arial" pitchFamily="34" charset="0"/>
              <a:cs typeface="Arial" pitchFamily="34" charset="0"/>
            </a:endParaRPr>
          </a:p>
          <a:p>
            <a:pPr lvl="1"/>
            <a:r>
              <a:rPr lang="en-US" altLang="en-US" sz="2000" b="1" dirty="0">
                <a:solidFill>
                  <a:srgbClr val="FF0000"/>
                </a:solidFill>
                <a:latin typeface="Book Antiqua" pitchFamily="18" charset="0"/>
              </a:rPr>
              <a:t>Exhaustive test is impossible or unpractical</a:t>
            </a:r>
            <a:r>
              <a:rPr lang="en-US" altLang="en-US" sz="4000" b="1" dirty="0">
                <a:solidFill>
                  <a:srgbClr val="FF0000"/>
                </a:solidFill>
                <a:latin typeface="Book Antiqua" pitchFamily="18" charset="0"/>
              </a:rPr>
              <a:t> </a:t>
            </a:r>
          </a:p>
          <a:p>
            <a:pPr lvl="1">
              <a:buFont typeface="Wingdings" pitchFamily="2" charset="2"/>
              <a:buChar char="§"/>
            </a:pPr>
            <a:endParaRPr lang="en-US" sz="2000" dirty="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47</a:t>
            </a:fld>
            <a:endParaRPr lang="en-US" dirty="0"/>
          </a:p>
        </p:txBody>
      </p:sp>
    </p:spTree>
    <p:extLst>
      <p:ext uri="{BB962C8B-B14F-4D97-AF65-F5344CB8AC3E}">
        <p14:creationId xmlns:p14="http://schemas.microsoft.com/office/powerpoint/2010/main" val="3357663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Scan </a:t>
            </a:r>
            <a:r>
              <a:rPr lang="fr-FR" dirty="0" err="1" smtClean="0"/>
              <a:t>chain</a:t>
            </a:r>
            <a:r>
              <a:rPr lang="fr-FR" dirty="0" smtClean="0"/>
              <a:t> </a:t>
            </a:r>
            <a:r>
              <a:rPr lang="fr-FR" dirty="0" err="1" smtClean="0"/>
              <a:t>principle</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48</a:t>
            </a:fld>
            <a:endParaRPr lang="en-US" dirty="0"/>
          </a:p>
        </p:txBody>
      </p:sp>
      <p:grpSp>
        <p:nvGrpSpPr>
          <p:cNvPr id="7" name="Group 4"/>
          <p:cNvGrpSpPr>
            <a:grpSpLocks noChangeAspect="1"/>
          </p:cNvGrpSpPr>
          <p:nvPr/>
        </p:nvGrpSpPr>
        <p:grpSpPr bwMode="auto">
          <a:xfrm>
            <a:off x="5915025" y="2031974"/>
            <a:ext cx="5894388" cy="2857526"/>
            <a:chOff x="1302" y="930"/>
            <a:chExt cx="3977" cy="1928"/>
          </a:xfrm>
        </p:grpSpPr>
        <p:sp>
          <p:nvSpPr>
            <p:cNvPr id="8" name="AutoShape 3"/>
            <p:cNvSpPr>
              <a:spLocks noChangeAspect="1" noChangeArrowheads="1" noTextEdit="1"/>
            </p:cNvSpPr>
            <p:nvPr/>
          </p:nvSpPr>
          <p:spPr bwMode="auto">
            <a:xfrm>
              <a:off x="1302" y="930"/>
              <a:ext cx="3977"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 y="936"/>
              <a:ext cx="3971" cy="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Content Placeholder 9"/>
          <p:cNvPicPr>
            <a:picLocks noGrp="1" noChangeAspect="1" noChangeArrowheads="1"/>
          </p:cNvPicPr>
          <p:nvPr>
            <p:ph idx="1"/>
          </p:nvPr>
        </p:nvPicPr>
        <p:blipFill>
          <a:blip r:embed="rId3" cstate="print"/>
          <a:srcRect/>
          <a:stretch>
            <a:fillRect/>
          </a:stretch>
        </p:blipFill>
        <p:spPr bwMode="auto">
          <a:xfrm>
            <a:off x="38775" y="2298769"/>
            <a:ext cx="6009600" cy="2217600"/>
          </a:xfrm>
          <a:prstGeom prst="rect">
            <a:avLst/>
          </a:prstGeom>
          <a:noFill/>
          <a:ln w="9525">
            <a:noFill/>
            <a:miter lim="800000"/>
            <a:headEnd/>
            <a:tailEnd/>
          </a:ln>
          <a:effectLst/>
        </p:spPr>
      </p:pic>
    </p:spTree>
    <p:extLst>
      <p:ext uri="{BB962C8B-B14F-4D97-AF65-F5344CB8AC3E}">
        <p14:creationId xmlns:p14="http://schemas.microsoft.com/office/powerpoint/2010/main" val="1489058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a:spLocks noChangeArrowheads="1"/>
          </p:cNvSpPr>
          <p:nvPr/>
        </p:nvSpPr>
        <p:spPr bwMode="auto">
          <a:xfrm>
            <a:off x="5169009" y="2200934"/>
            <a:ext cx="1360464" cy="1905000"/>
          </a:xfrm>
          <a:prstGeom prst="rect">
            <a:avLst/>
          </a:prstGeom>
          <a:solidFill>
            <a:srgbClr val="99FF66"/>
          </a:solidFill>
          <a:ln w="12700">
            <a:no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Title 1"/>
          <p:cNvSpPr>
            <a:spLocks noGrp="1"/>
          </p:cNvSpPr>
          <p:nvPr>
            <p:ph type="title"/>
          </p:nvPr>
        </p:nvSpPr>
        <p:spPr/>
        <p:txBody>
          <a:bodyPr/>
          <a:lstStyle/>
          <a:p>
            <a:r>
              <a:rPr lang="en-US" dirty="0">
                <a:latin typeface="Arial" pitchFamily="34" charset="0"/>
                <a:cs typeface="Arial" pitchFamily="34" charset="0"/>
              </a:rPr>
              <a:t>Digital Testing Framework</a:t>
            </a:r>
            <a:endParaRPr lang="en-US"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rPr>
              <a:t>Stimulus and response </a:t>
            </a:r>
            <a:r>
              <a:rPr lang="en-US" dirty="0" smtClean="0">
                <a:latin typeface="Arial" pitchFamily="34" charset="0"/>
                <a:cs typeface="Arial" pitchFamily="34" charset="0"/>
              </a:rPr>
              <a:t>are calculated </a:t>
            </a:r>
            <a:r>
              <a:rPr lang="en-US" dirty="0">
                <a:latin typeface="Arial" pitchFamily="34" charset="0"/>
                <a:cs typeface="Arial" pitchFamily="34" charset="0"/>
              </a:rPr>
              <a:t>by </a:t>
            </a:r>
            <a:r>
              <a:rPr lang="en-US" dirty="0" smtClean="0">
                <a:latin typeface="Arial" pitchFamily="34" charset="0"/>
                <a:cs typeface="Arial" pitchFamily="34" charset="0"/>
              </a:rPr>
              <a:t>ATPG tool </a:t>
            </a:r>
            <a:r>
              <a:rPr lang="en-US" dirty="0">
                <a:latin typeface="Arial" pitchFamily="34" charset="0"/>
                <a:cs typeface="Arial" pitchFamily="34" charset="0"/>
              </a:rPr>
              <a:t>based on fault </a:t>
            </a:r>
            <a:r>
              <a:rPr lang="en-US" dirty="0" smtClean="0">
                <a:latin typeface="Arial" pitchFamily="34" charset="0"/>
                <a:cs typeface="Arial" pitchFamily="34" charset="0"/>
              </a:rPr>
              <a:t>models</a:t>
            </a: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49</a:t>
            </a:fld>
            <a:endParaRPr lang="en-US" dirty="0"/>
          </a:p>
        </p:txBody>
      </p:sp>
      <p:sp>
        <p:nvSpPr>
          <p:cNvPr id="7" name="Rectangle 6"/>
          <p:cNvSpPr>
            <a:spLocks noChangeArrowheads="1"/>
          </p:cNvSpPr>
          <p:nvPr/>
        </p:nvSpPr>
        <p:spPr bwMode="auto">
          <a:xfrm>
            <a:off x="5304729" y="2668587"/>
            <a:ext cx="1089025" cy="738187"/>
          </a:xfrm>
          <a:prstGeom prst="rect">
            <a:avLst/>
          </a:prstGeom>
          <a:noFill/>
          <a:ln w="12700">
            <a:solidFill>
              <a:schemeClr val="tx1"/>
            </a:solidFill>
            <a:miter lim="800000"/>
            <a:headEnd/>
            <a:tailEnd/>
          </a:ln>
          <a:effectLst/>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600" dirty="0" smtClean="0">
                <a:solidFill>
                  <a:srgbClr val="011643"/>
                </a:solidFill>
              </a:rPr>
              <a:t>Device </a:t>
            </a:r>
          </a:p>
          <a:p>
            <a:pPr algn="ctr" eaLnBrk="0" hangingPunct="0"/>
            <a:r>
              <a:rPr lang="en-US" sz="1600" dirty="0" smtClean="0">
                <a:solidFill>
                  <a:srgbClr val="011643"/>
                </a:solidFill>
              </a:rPr>
              <a:t>Under Test </a:t>
            </a:r>
          </a:p>
          <a:p>
            <a:pPr algn="ctr" eaLnBrk="0" hangingPunct="0"/>
            <a:r>
              <a:rPr lang="en-US" sz="1600" dirty="0" smtClean="0">
                <a:solidFill>
                  <a:srgbClr val="011643"/>
                </a:solidFill>
              </a:rPr>
              <a:t>(DUT)</a:t>
            </a:r>
            <a:endParaRPr lang="en-GB" sz="1600" dirty="0">
              <a:solidFill>
                <a:srgbClr val="011643"/>
              </a:solidFill>
            </a:endParaRPr>
          </a:p>
        </p:txBody>
      </p:sp>
      <p:sp>
        <p:nvSpPr>
          <p:cNvPr id="8" name="Rectangle 7"/>
          <p:cNvSpPr>
            <a:spLocks noChangeArrowheads="1"/>
          </p:cNvSpPr>
          <p:nvPr/>
        </p:nvSpPr>
        <p:spPr bwMode="auto">
          <a:xfrm>
            <a:off x="3475831" y="2462212"/>
            <a:ext cx="1155700" cy="1933575"/>
          </a:xfrm>
          <a:prstGeom prst="rect">
            <a:avLst/>
          </a:prstGeom>
          <a:noFill/>
          <a:ln w="12700">
            <a:solidFill>
              <a:schemeClr val="tx1"/>
            </a:solidFill>
            <a:miter lim="800000"/>
            <a:headEnd/>
            <a:tailEnd/>
          </a:ln>
          <a:effectLst/>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GB" sz="2800">
              <a:solidFill>
                <a:srgbClr val="011643"/>
              </a:solidFill>
            </a:endParaRPr>
          </a:p>
        </p:txBody>
      </p:sp>
      <p:sp>
        <p:nvSpPr>
          <p:cNvPr id="9" name="Line 6"/>
          <p:cNvSpPr>
            <a:spLocks noChangeShapeType="1"/>
          </p:cNvSpPr>
          <p:nvPr/>
        </p:nvSpPr>
        <p:spPr bwMode="auto">
          <a:xfrm>
            <a:off x="3475831" y="3428999"/>
            <a:ext cx="1155700" cy="0"/>
          </a:xfrm>
          <a:prstGeom prst="line">
            <a:avLst/>
          </a:prstGeom>
          <a:noFill/>
          <a:ln w="12700">
            <a:solidFill>
              <a:schemeClr val="tx1"/>
            </a:solidFill>
            <a:round/>
            <a:headEnd/>
            <a:tailEnd/>
          </a:ln>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Text Box 7"/>
          <p:cNvSpPr txBox="1">
            <a:spLocks noChangeArrowheads="1"/>
          </p:cNvSpPr>
          <p:nvPr/>
        </p:nvSpPr>
        <p:spPr bwMode="auto">
          <a:xfrm>
            <a:off x="3874293" y="2508249"/>
            <a:ext cx="336550" cy="912813"/>
          </a:xfrm>
          <a:prstGeom prst="rect">
            <a:avLst/>
          </a:prstGeom>
          <a:noFill/>
          <a:ln w="12700">
            <a:noFill/>
            <a:miter lim="800000"/>
            <a:headEnd/>
            <a:tailEnd/>
          </a:ln>
          <a:effec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dirty="0">
                <a:solidFill>
                  <a:srgbClr val="011643"/>
                </a:solidFill>
              </a:rPr>
              <a:t>0110</a:t>
            </a:r>
          </a:p>
          <a:p>
            <a:pPr algn="ctr" eaLnBrk="0" hangingPunct="0"/>
            <a:r>
              <a:rPr lang="en-US" sz="1200" dirty="0">
                <a:solidFill>
                  <a:srgbClr val="011643"/>
                </a:solidFill>
              </a:rPr>
              <a:t>1000</a:t>
            </a:r>
          </a:p>
          <a:p>
            <a:pPr algn="ctr" eaLnBrk="0" hangingPunct="0"/>
            <a:r>
              <a:rPr lang="en-US" sz="1200" dirty="0">
                <a:solidFill>
                  <a:srgbClr val="011643"/>
                </a:solidFill>
              </a:rPr>
              <a:t>1011</a:t>
            </a:r>
          </a:p>
          <a:p>
            <a:pPr algn="ctr" eaLnBrk="0" hangingPunct="0"/>
            <a:r>
              <a:rPr lang="en-US" sz="1200" dirty="0">
                <a:solidFill>
                  <a:srgbClr val="011643"/>
                </a:solidFill>
              </a:rPr>
              <a:t>0001</a:t>
            </a:r>
          </a:p>
          <a:p>
            <a:pPr algn="ctr" eaLnBrk="0" hangingPunct="0"/>
            <a:r>
              <a:rPr lang="en-US" sz="1200" dirty="0">
                <a:solidFill>
                  <a:srgbClr val="011643"/>
                </a:solidFill>
              </a:rPr>
              <a:t>:</a:t>
            </a:r>
            <a:endParaRPr lang="en-GB" sz="1200" dirty="0">
              <a:solidFill>
                <a:srgbClr val="011643"/>
              </a:solidFill>
            </a:endParaRPr>
          </a:p>
        </p:txBody>
      </p:sp>
      <p:sp>
        <p:nvSpPr>
          <p:cNvPr id="11" name="Line 8"/>
          <p:cNvSpPr>
            <a:spLocks noChangeShapeType="1"/>
          </p:cNvSpPr>
          <p:nvPr/>
        </p:nvSpPr>
        <p:spPr bwMode="auto">
          <a:xfrm>
            <a:off x="4631531" y="3030537"/>
            <a:ext cx="679450" cy="0"/>
          </a:xfrm>
          <a:prstGeom prst="line">
            <a:avLst/>
          </a:prstGeom>
          <a:noFill/>
          <a:ln w="76200">
            <a:solidFill>
              <a:schemeClr val="tx1"/>
            </a:solidFill>
            <a:round/>
            <a:headEnd/>
            <a:tailEnd type="triangle" w="med" len="med"/>
          </a:ln>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9"/>
          <p:cNvSpPr txBox="1">
            <a:spLocks noChangeArrowheads="1"/>
          </p:cNvSpPr>
          <p:nvPr/>
        </p:nvSpPr>
        <p:spPr bwMode="auto">
          <a:xfrm>
            <a:off x="3874293" y="3468687"/>
            <a:ext cx="336550" cy="912812"/>
          </a:xfrm>
          <a:prstGeom prst="rect">
            <a:avLst/>
          </a:prstGeom>
          <a:noFill/>
          <a:ln w="12700">
            <a:noFill/>
            <a:miter lim="800000"/>
            <a:headEnd/>
            <a:tailEnd/>
          </a:ln>
          <a:effec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200">
                <a:solidFill>
                  <a:srgbClr val="011643"/>
                </a:solidFill>
              </a:rPr>
              <a:t>0001</a:t>
            </a:r>
          </a:p>
          <a:p>
            <a:pPr algn="ctr" eaLnBrk="0" hangingPunct="0"/>
            <a:r>
              <a:rPr lang="en-US" sz="1200">
                <a:solidFill>
                  <a:srgbClr val="011643"/>
                </a:solidFill>
              </a:rPr>
              <a:t>0111</a:t>
            </a:r>
          </a:p>
          <a:p>
            <a:pPr algn="ctr" eaLnBrk="0" hangingPunct="0"/>
            <a:r>
              <a:rPr lang="en-US" sz="1200">
                <a:solidFill>
                  <a:srgbClr val="011643"/>
                </a:solidFill>
              </a:rPr>
              <a:t>1010</a:t>
            </a:r>
          </a:p>
          <a:p>
            <a:pPr algn="ctr" eaLnBrk="0" hangingPunct="0"/>
            <a:r>
              <a:rPr lang="en-US" sz="1200">
                <a:solidFill>
                  <a:srgbClr val="011643"/>
                </a:solidFill>
              </a:rPr>
              <a:t>0001</a:t>
            </a:r>
          </a:p>
          <a:p>
            <a:pPr algn="ctr" eaLnBrk="0" hangingPunct="0"/>
            <a:r>
              <a:rPr lang="en-US" sz="1200">
                <a:solidFill>
                  <a:srgbClr val="011643"/>
                </a:solidFill>
              </a:rPr>
              <a:t>:</a:t>
            </a:r>
            <a:endParaRPr lang="en-GB" sz="1200">
              <a:solidFill>
                <a:srgbClr val="011643"/>
              </a:solidFill>
            </a:endParaRPr>
          </a:p>
        </p:txBody>
      </p:sp>
      <p:sp>
        <p:nvSpPr>
          <p:cNvPr id="13" name="Freeform 12"/>
          <p:cNvSpPr>
            <a:spLocks/>
          </p:cNvSpPr>
          <p:nvPr/>
        </p:nvSpPr>
        <p:spPr bwMode="auto">
          <a:xfrm>
            <a:off x="4631531" y="3406774"/>
            <a:ext cx="2622550" cy="479425"/>
          </a:xfrm>
          <a:custGeom>
            <a:avLst/>
            <a:gdLst/>
            <a:ahLst/>
            <a:cxnLst>
              <a:cxn ang="0">
                <a:pos x="0" y="403"/>
              </a:cxn>
              <a:cxn ang="0">
                <a:pos x="1470" y="405"/>
              </a:cxn>
              <a:cxn ang="0">
                <a:pos x="1469" y="0"/>
              </a:cxn>
              <a:cxn ang="0">
                <a:pos x="1851" y="0"/>
              </a:cxn>
            </a:cxnLst>
            <a:rect l="0" t="0" r="r" b="b"/>
            <a:pathLst>
              <a:path w="1851" h="405">
                <a:moveTo>
                  <a:pt x="0" y="403"/>
                </a:moveTo>
                <a:lnTo>
                  <a:pt x="1470" y="405"/>
                </a:lnTo>
                <a:lnTo>
                  <a:pt x="1469" y="0"/>
                </a:lnTo>
                <a:lnTo>
                  <a:pt x="1851" y="0"/>
                </a:lnTo>
              </a:path>
            </a:pathLst>
          </a:custGeom>
          <a:noFill/>
          <a:ln w="76200" cap="flat" cmpd="sng">
            <a:solidFill>
              <a:schemeClr val="tx1"/>
            </a:solidFill>
            <a:prstDash val="solid"/>
            <a:round/>
            <a:headEnd type="none" w="med" len="med"/>
            <a:tailEnd type="triangle" w="med" len="med"/>
          </a:ln>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AutoShape 11"/>
          <p:cNvSpPr>
            <a:spLocks noChangeArrowheads="1"/>
          </p:cNvSpPr>
          <p:nvPr/>
        </p:nvSpPr>
        <p:spPr bwMode="auto">
          <a:xfrm rot="5400000">
            <a:off x="7389018" y="2725737"/>
            <a:ext cx="739775" cy="952500"/>
          </a:xfrm>
          <a:prstGeom prst="triangle">
            <a:avLst>
              <a:gd name="adj" fmla="val 50000"/>
            </a:avLst>
          </a:prstGeom>
          <a:noFill/>
          <a:ln w="12700">
            <a:solidFill>
              <a:schemeClr val="tx1"/>
            </a:solidFill>
            <a:miter lim="800000"/>
            <a:headEnd/>
            <a:tailEnd/>
          </a:ln>
          <a:effectLst/>
        </p:spPr>
        <p:txBody>
          <a:bodyPr rot="10800000" vert="eaVert"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GB" sz="2800">
              <a:solidFill>
                <a:srgbClr val="011643"/>
              </a:solidFill>
            </a:endParaRPr>
          </a:p>
        </p:txBody>
      </p:sp>
      <p:sp>
        <p:nvSpPr>
          <p:cNvPr id="15" name="Line 12"/>
          <p:cNvSpPr>
            <a:spLocks noChangeShapeType="1"/>
          </p:cNvSpPr>
          <p:nvPr/>
        </p:nvSpPr>
        <p:spPr bwMode="auto">
          <a:xfrm>
            <a:off x="6400006" y="3030537"/>
            <a:ext cx="882650" cy="0"/>
          </a:xfrm>
          <a:prstGeom prst="line">
            <a:avLst/>
          </a:prstGeom>
          <a:noFill/>
          <a:ln w="76200">
            <a:solidFill>
              <a:schemeClr val="tx1"/>
            </a:solidFill>
            <a:round/>
            <a:headEnd/>
            <a:tailEnd type="triangle" w="med" len="med"/>
          </a:ln>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Rectangle 15"/>
          <p:cNvSpPr>
            <a:spLocks noChangeArrowheads="1"/>
          </p:cNvSpPr>
          <p:nvPr/>
        </p:nvSpPr>
        <p:spPr bwMode="auto">
          <a:xfrm>
            <a:off x="8779668" y="2860674"/>
            <a:ext cx="474663" cy="739775"/>
          </a:xfrm>
          <a:prstGeom prst="rect">
            <a:avLst/>
          </a:prstGeom>
          <a:noFill/>
          <a:ln w="12700">
            <a:solidFill>
              <a:schemeClr val="tx1"/>
            </a:solidFill>
            <a:miter lim="800000"/>
            <a:headEnd/>
            <a:tailEnd/>
          </a:ln>
          <a:effectLst/>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GB" sz="2800">
              <a:solidFill>
                <a:srgbClr val="011643"/>
              </a:solidFill>
            </a:endParaRPr>
          </a:p>
        </p:txBody>
      </p:sp>
      <p:sp>
        <p:nvSpPr>
          <p:cNvPr id="17" name="Line 14"/>
          <p:cNvSpPr>
            <a:spLocks noChangeShapeType="1"/>
          </p:cNvSpPr>
          <p:nvPr/>
        </p:nvSpPr>
        <p:spPr bwMode="auto">
          <a:xfrm>
            <a:off x="8303418" y="3201987"/>
            <a:ext cx="407988" cy="0"/>
          </a:xfrm>
          <a:prstGeom prst="line">
            <a:avLst/>
          </a:prstGeom>
          <a:noFill/>
          <a:ln w="12700">
            <a:solidFill>
              <a:schemeClr val="tx1"/>
            </a:solidFill>
            <a:round/>
            <a:headEnd/>
            <a:tailEnd type="triangle" w="med" len="med"/>
          </a:ln>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5"/>
          <p:cNvSpPr txBox="1">
            <a:spLocks noChangeArrowheads="1"/>
          </p:cNvSpPr>
          <p:nvPr/>
        </p:nvSpPr>
        <p:spPr bwMode="auto">
          <a:xfrm>
            <a:off x="7325579" y="2570162"/>
            <a:ext cx="853952" cy="276999"/>
          </a:xfrm>
          <a:prstGeom prst="rect">
            <a:avLst/>
          </a:prstGeom>
          <a:noFill/>
          <a:ln w="12700">
            <a:noFill/>
            <a:miter lim="800000"/>
            <a:headEnd/>
            <a:tailEnd/>
          </a:ln>
          <a:effec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dirty="0" smtClean="0">
                <a:solidFill>
                  <a:srgbClr val="011643"/>
                </a:solidFill>
              </a:rPr>
              <a:t>compare</a:t>
            </a:r>
            <a:endParaRPr lang="en-GB" dirty="0">
              <a:solidFill>
                <a:srgbClr val="011643"/>
              </a:solidFill>
            </a:endParaRPr>
          </a:p>
        </p:txBody>
      </p:sp>
      <p:sp>
        <p:nvSpPr>
          <p:cNvPr id="19" name="Text Box 16"/>
          <p:cNvSpPr txBox="1">
            <a:spLocks noChangeArrowheads="1"/>
          </p:cNvSpPr>
          <p:nvPr/>
        </p:nvSpPr>
        <p:spPr bwMode="auto">
          <a:xfrm>
            <a:off x="8671718" y="2573337"/>
            <a:ext cx="838200" cy="274637"/>
          </a:xfrm>
          <a:prstGeom prst="rect">
            <a:avLst/>
          </a:prstGeom>
          <a:noFill/>
          <a:ln w="12700">
            <a:noFill/>
            <a:miter lim="800000"/>
            <a:headEnd/>
            <a:tailEnd/>
          </a:ln>
          <a:effec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solidFill>
                  <a:srgbClr val="011643"/>
                </a:solidFill>
              </a:rPr>
              <a:t>fail flags</a:t>
            </a:r>
            <a:endParaRPr lang="en-GB">
              <a:solidFill>
                <a:srgbClr val="011643"/>
              </a:solidFill>
            </a:endParaRPr>
          </a:p>
        </p:txBody>
      </p:sp>
      <p:sp>
        <p:nvSpPr>
          <p:cNvPr id="20" name="Text Box 17"/>
          <p:cNvSpPr txBox="1">
            <a:spLocks noChangeArrowheads="1"/>
          </p:cNvSpPr>
          <p:nvPr/>
        </p:nvSpPr>
        <p:spPr bwMode="auto">
          <a:xfrm>
            <a:off x="2405856" y="2840037"/>
            <a:ext cx="865187" cy="365125"/>
          </a:xfrm>
          <a:prstGeom prst="rect">
            <a:avLst/>
          </a:prstGeom>
          <a:noFill/>
          <a:ln w="12700">
            <a:noFill/>
            <a:miter lim="800000"/>
            <a:headEnd/>
            <a:tailEnd/>
          </a:ln>
          <a:effec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400">
                <a:solidFill>
                  <a:srgbClr val="011643"/>
                </a:solidFill>
              </a:rPr>
              <a:t>stimuli</a:t>
            </a:r>
            <a:endParaRPr lang="en-GB" sz="2400">
              <a:solidFill>
                <a:srgbClr val="011643"/>
              </a:solidFill>
            </a:endParaRPr>
          </a:p>
        </p:txBody>
      </p:sp>
      <p:sp>
        <p:nvSpPr>
          <p:cNvPr id="21" name="Text Box 18"/>
          <p:cNvSpPr txBox="1">
            <a:spLocks noChangeArrowheads="1"/>
          </p:cNvSpPr>
          <p:nvPr/>
        </p:nvSpPr>
        <p:spPr bwMode="auto">
          <a:xfrm>
            <a:off x="2110581" y="3776662"/>
            <a:ext cx="1255712" cy="365125"/>
          </a:xfrm>
          <a:prstGeom prst="rect">
            <a:avLst/>
          </a:prstGeom>
          <a:noFill/>
          <a:ln w="12700">
            <a:noFill/>
            <a:miter lim="800000"/>
            <a:headEnd/>
            <a:tailEnd/>
          </a:ln>
          <a:effectLst/>
        </p:spPr>
        <p:txBody>
          <a:bodyPr wrap="non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400">
                <a:solidFill>
                  <a:srgbClr val="011643"/>
                </a:solidFill>
              </a:rPr>
              <a:t>response</a:t>
            </a:r>
            <a:endParaRPr lang="en-GB" sz="2400">
              <a:solidFill>
                <a:srgbClr val="011643"/>
              </a:solidFill>
            </a:endParaRPr>
          </a:p>
        </p:txBody>
      </p:sp>
    </p:spTree>
    <p:extLst>
      <p:ext uri="{BB962C8B-B14F-4D97-AF65-F5344CB8AC3E}">
        <p14:creationId xmlns:p14="http://schemas.microsoft.com/office/powerpoint/2010/main" val="378888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Defect</a:t>
            </a:r>
            <a:endParaRPr lang="en-US" dirty="0"/>
          </a:p>
        </p:txBody>
      </p:sp>
      <p:sp>
        <p:nvSpPr>
          <p:cNvPr id="3" name="Content Placeholder 2"/>
          <p:cNvSpPr>
            <a:spLocks noGrp="1"/>
          </p:cNvSpPr>
          <p:nvPr>
            <p:ph idx="1"/>
          </p:nvPr>
        </p:nvSpPr>
        <p:spPr/>
        <p:txBody>
          <a:bodyPr/>
          <a:lstStyle/>
          <a:p>
            <a:r>
              <a:rPr lang="en-US" dirty="0"/>
              <a:t>A defect is the unintended difference between the implemented hardware and its intended design  </a:t>
            </a:r>
          </a:p>
          <a:p>
            <a:r>
              <a:rPr lang="en-US" dirty="0"/>
              <a:t>Defects occur either during manufacture or during the use of devices</a:t>
            </a:r>
            <a:endParaRPr lang="fr-FR"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a:t>
            </a:fld>
            <a:endParaRPr lang="en-US" dirty="0"/>
          </a:p>
        </p:txBody>
      </p:sp>
    </p:spTree>
    <p:extLst>
      <p:ext uri="{BB962C8B-B14F-4D97-AF65-F5344CB8AC3E}">
        <p14:creationId xmlns:p14="http://schemas.microsoft.com/office/powerpoint/2010/main" val="495475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architecture</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50</a:t>
            </a:fld>
            <a:endParaRPr lang="en-US" dirty="0"/>
          </a:p>
        </p:txBody>
      </p:sp>
      <p:grpSp>
        <p:nvGrpSpPr>
          <p:cNvPr id="14" name="Group 13"/>
          <p:cNvGrpSpPr>
            <a:grpSpLocks/>
          </p:cNvGrpSpPr>
          <p:nvPr/>
        </p:nvGrpSpPr>
        <p:grpSpPr bwMode="auto">
          <a:xfrm>
            <a:off x="2389981" y="1795462"/>
            <a:ext cx="7412038" cy="1339850"/>
            <a:chOff x="446" y="1429"/>
            <a:chExt cx="4669" cy="844"/>
          </a:xfrm>
        </p:grpSpPr>
        <p:grpSp>
          <p:nvGrpSpPr>
            <p:cNvPr id="42" name="Group 41"/>
            <p:cNvGrpSpPr>
              <a:grpSpLocks/>
            </p:cNvGrpSpPr>
            <p:nvPr/>
          </p:nvGrpSpPr>
          <p:grpSpPr bwMode="auto">
            <a:xfrm>
              <a:off x="446" y="1429"/>
              <a:ext cx="820" cy="844"/>
              <a:chOff x="520" y="1068"/>
              <a:chExt cx="897" cy="852"/>
            </a:xfrm>
          </p:grpSpPr>
          <p:sp>
            <p:nvSpPr>
              <p:cNvPr id="47" name="Oval 46"/>
              <p:cNvSpPr>
                <a:spLocks noChangeArrowheads="1"/>
              </p:cNvSpPr>
              <p:nvPr/>
            </p:nvSpPr>
            <p:spPr bwMode="auto">
              <a:xfrm>
                <a:off x="520" y="1068"/>
                <a:ext cx="897" cy="852"/>
              </a:xfrm>
              <a:prstGeom prst="ellipse">
                <a:avLst/>
              </a:prstGeom>
              <a:solidFill>
                <a:srgbClr val="66FF66"/>
              </a:solidFill>
              <a:ln w="12700">
                <a:solidFill>
                  <a:schemeClr val="tx1"/>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Text Box 10"/>
              <p:cNvSpPr txBox="1">
                <a:spLocks noChangeArrowheads="1"/>
              </p:cNvSpPr>
              <p:nvPr/>
            </p:nvSpPr>
            <p:spPr bwMode="auto">
              <a:xfrm>
                <a:off x="520" y="1296"/>
                <a:ext cx="897" cy="291"/>
              </a:xfrm>
              <a:prstGeom prst="rect">
                <a:avLst/>
              </a:prstGeom>
              <a:noFill/>
              <a:ln w="12700">
                <a:noFill/>
                <a:miter lim="800000"/>
                <a:headEnd type="none" w="sm" len="sm"/>
                <a:tailEnd type="none" w="sm" len="sm"/>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2400" b="1">
                    <a:solidFill>
                      <a:srgbClr val="011643"/>
                    </a:solidFill>
                  </a:rPr>
                  <a:t>source</a:t>
                </a:r>
              </a:p>
            </p:txBody>
          </p:sp>
        </p:grpSp>
        <p:grpSp>
          <p:nvGrpSpPr>
            <p:cNvPr id="43" name="Group 42"/>
            <p:cNvGrpSpPr>
              <a:grpSpLocks/>
            </p:cNvGrpSpPr>
            <p:nvPr/>
          </p:nvGrpSpPr>
          <p:grpSpPr bwMode="auto">
            <a:xfrm>
              <a:off x="4290" y="1429"/>
              <a:ext cx="825" cy="844"/>
              <a:chOff x="4726" y="1068"/>
              <a:chExt cx="903" cy="852"/>
            </a:xfrm>
          </p:grpSpPr>
          <p:sp>
            <p:nvSpPr>
              <p:cNvPr id="45" name="Oval 44"/>
              <p:cNvSpPr>
                <a:spLocks noChangeArrowheads="1"/>
              </p:cNvSpPr>
              <p:nvPr/>
            </p:nvSpPr>
            <p:spPr bwMode="auto">
              <a:xfrm>
                <a:off x="4726" y="1068"/>
                <a:ext cx="897" cy="852"/>
              </a:xfrm>
              <a:prstGeom prst="ellipse">
                <a:avLst/>
              </a:prstGeom>
              <a:solidFill>
                <a:srgbClr val="66FF66"/>
              </a:solidFill>
              <a:ln w="12700">
                <a:solidFill>
                  <a:schemeClr val="tx1"/>
                </a:solidFill>
                <a:round/>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Text Box 13"/>
              <p:cNvSpPr txBox="1">
                <a:spLocks noChangeArrowheads="1"/>
              </p:cNvSpPr>
              <p:nvPr/>
            </p:nvSpPr>
            <p:spPr bwMode="auto">
              <a:xfrm>
                <a:off x="4732" y="1296"/>
                <a:ext cx="897" cy="291"/>
              </a:xfrm>
              <a:prstGeom prst="rect">
                <a:avLst/>
              </a:prstGeom>
              <a:noFill/>
              <a:ln w="12700">
                <a:noFill/>
                <a:miter lim="800000"/>
                <a:headEnd type="none" w="sm" len="sm"/>
                <a:tailEnd type="none" w="sm" len="sm"/>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2400" b="1" dirty="0" smtClean="0">
                    <a:solidFill>
                      <a:srgbClr val="011643"/>
                    </a:solidFill>
                  </a:rPr>
                  <a:t>k</a:t>
                </a:r>
                <a:endParaRPr lang="en-US" sz="2400" b="1" dirty="0">
                  <a:solidFill>
                    <a:srgbClr val="011643"/>
                  </a:solidFill>
                </a:endParaRPr>
              </a:p>
            </p:txBody>
          </p:sp>
        </p:grpSp>
      </p:grpSp>
      <p:grpSp>
        <p:nvGrpSpPr>
          <p:cNvPr id="15" name="Group 14"/>
          <p:cNvGrpSpPr>
            <a:grpSpLocks/>
          </p:cNvGrpSpPr>
          <p:nvPr/>
        </p:nvGrpSpPr>
        <p:grpSpPr bwMode="auto">
          <a:xfrm>
            <a:off x="5104607" y="1550987"/>
            <a:ext cx="2046288" cy="1905000"/>
            <a:chOff x="2156" y="1275"/>
            <a:chExt cx="1289" cy="1200"/>
          </a:xfrm>
        </p:grpSpPr>
        <p:grpSp>
          <p:nvGrpSpPr>
            <p:cNvPr id="36" name="Group 35"/>
            <p:cNvGrpSpPr>
              <a:grpSpLocks/>
            </p:cNvGrpSpPr>
            <p:nvPr/>
          </p:nvGrpSpPr>
          <p:grpSpPr bwMode="auto">
            <a:xfrm>
              <a:off x="2156" y="1275"/>
              <a:ext cx="1289" cy="1200"/>
              <a:chOff x="2392" y="912"/>
              <a:chExt cx="1411" cy="1212"/>
            </a:xfrm>
          </p:grpSpPr>
          <p:sp>
            <p:nvSpPr>
              <p:cNvPr id="38" name="Rectangle 37"/>
              <p:cNvSpPr>
                <a:spLocks noChangeArrowheads="1"/>
              </p:cNvSpPr>
              <p:nvPr/>
            </p:nvSpPr>
            <p:spPr bwMode="auto">
              <a:xfrm>
                <a:off x="2392" y="912"/>
                <a:ext cx="208" cy="1212"/>
              </a:xfrm>
              <a:prstGeom prst="rect">
                <a:avLst/>
              </a:prstGeom>
              <a:solidFill>
                <a:srgbClr val="99FF66"/>
              </a:solidFill>
              <a:ln w="12700">
                <a:no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Rectangle 38"/>
              <p:cNvSpPr>
                <a:spLocks noChangeArrowheads="1"/>
              </p:cNvSpPr>
              <p:nvPr/>
            </p:nvSpPr>
            <p:spPr bwMode="auto">
              <a:xfrm>
                <a:off x="3595" y="912"/>
                <a:ext cx="208" cy="1212"/>
              </a:xfrm>
              <a:prstGeom prst="rect">
                <a:avLst/>
              </a:prstGeom>
              <a:solidFill>
                <a:srgbClr val="99FF66"/>
              </a:solidFill>
              <a:ln w="12700">
                <a:no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Rectangle 39"/>
              <p:cNvSpPr>
                <a:spLocks noChangeArrowheads="1"/>
              </p:cNvSpPr>
              <p:nvPr/>
            </p:nvSpPr>
            <p:spPr bwMode="auto">
              <a:xfrm>
                <a:off x="2600" y="1920"/>
                <a:ext cx="995" cy="204"/>
              </a:xfrm>
              <a:prstGeom prst="rect">
                <a:avLst/>
              </a:prstGeom>
              <a:solidFill>
                <a:srgbClr val="99FF66"/>
              </a:solidFill>
              <a:ln w="12700">
                <a:no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Text Box 21"/>
              <p:cNvSpPr txBox="1">
                <a:spLocks noChangeArrowheads="1"/>
              </p:cNvSpPr>
              <p:nvPr/>
            </p:nvSpPr>
            <p:spPr bwMode="auto">
              <a:xfrm>
                <a:off x="2641" y="1824"/>
                <a:ext cx="942" cy="291"/>
              </a:xfrm>
              <a:prstGeom prst="rect">
                <a:avLst/>
              </a:prstGeom>
              <a:noFill/>
              <a:ln w="12700">
                <a:noFill/>
                <a:miter lim="800000"/>
                <a:headEnd type="none" w="sm" len="sm"/>
                <a:tailEnd type="none" w="sm" len="sm"/>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2400" dirty="0">
                    <a:solidFill>
                      <a:srgbClr val="011643"/>
                    </a:solidFill>
                  </a:rPr>
                  <a:t>wrapper</a:t>
                </a:r>
              </a:p>
            </p:txBody>
          </p:sp>
        </p:grpSp>
        <p:grpSp>
          <p:nvGrpSpPr>
            <p:cNvPr id="33" name="Group 32"/>
            <p:cNvGrpSpPr>
              <a:grpSpLocks/>
            </p:cNvGrpSpPr>
            <p:nvPr/>
          </p:nvGrpSpPr>
          <p:grpSpPr bwMode="auto">
            <a:xfrm>
              <a:off x="2347" y="1275"/>
              <a:ext cx="909" cy="998"/>
              <a:chOff x="2600" y="912"/>
              <a:chExt cx="995" cy="1008"/>
            </a:xfrm>
          </p:grpSpPr>
          <p:sp>
            <p:nvSpPr>
              <p:cNvPr id="34" name="Rectangle 33"/>
              <p:cNvSpPr>
                <a:spLocks noChangeArrowheads="1"/>
              </p:cNvSpPr>
              <p:nvPr/>
            </p:nvSpPr>
            <p:spPr bwMode="auto">
              <a:xfrm>
                <a:off x="2600" y="912"/>
                <a:ext cx="995" cy="1008"/>
              </a:xfrm>
              <a:prstGeom prst="rect">
                <a:avLst/>
              </a:prstGeom>
              <a:solidFill>
                <a:srgbClr val="3333CC"/>
              </a:solidFill>
              <a:ln w="28575">
                <a:solidFill>
                  <a:schemeClr val="tx1"/>
                </a:solid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Text Box 25"/>
              <p:cNvSpPr txBox="1">
                <a:spLocks noChangeArrowheads="1"/>
              </p:cNvSpPr>
              <p:nvPr/>
            </p:nvSpPr>
            <p:spPr bwMode="auto">
              <a:xfrm>
                <a:off x="2600" y="1152"/>
                <a:ext cx="995" cy="437"/>
              </a:xfrm>
              <a:prstGeom prst="rect">
                <a:avLst/>
              </a:prstGeom>
              <a:noFill/>
              <a:ln w="12700">
                <a:noFill/>
                <a:miter lim="800000"/>
                <a:headEnd type="none" w="sm" len="sm"/>
                <a:tailEnd type="none" w="sm" len="sm"/>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fr-FR" sz="3900" dirty="0" err="1" smtClean="0">
                    <a:solidFill>
                      <a:schemeClr val="bg1"/>
                    </a:solidFill>
                  </a:rPr>
                  <a:t>Dig</a:t>
                </a:r>
                <a:endParaRPr lang="en-US" sz="3900" dirty="0">
                  <a:solidFill>
                    <a:schemeClr val="bg1"/>
                  </a:solidFill>
                </a:endParaRPr>
              </a:p>
            </p:txBody>
          </p:sp>
        </p:grpSp>
      </p:grpSp>
      <p:grpSp>
        <p:nvGrpSpPr>
          <p:cNvPr id="16" name="Group 15"/>
          <p:cNvGrpSpPr>
            <a:grpSpLocks/>
          </p:cNvGrpSpPr>
          <p:nvPr/>
        </p:nvGrpSpPr>
        <p:grpSpPr bwMode="auto">
          <a:xfrm>
            <a:off x="3515518" y="1928813"/>
            <a:ext cx="5189538" cy="982663"/>
            <a:chOff x="1155" y="1513"/>
            <a:chExt cx="3269" cy="619"/>
          </a:xfrm>
        </p:grpSpPr>
        <p:grpSp>
          <p:nvGrpSpPr>
            <p:cNvPr id="17" name="Group 16"/>
            <p:cNvGrpSpPr>
              <a:grpSpLocks/>
            </p:cNvGrpSpPr>
            <p:nvPr/>
          </p:nvGrpSpPr>
          <p:grpSpPr bwMode="auto">
            <a:xfrm>
              <a:off x="1155" y="1514"/>
              <a:ext cx="3269" cy="618"/>
              <a:chOff x="1296" y="1152"/>
              <a:chExt cx="3579" cy="624"/>
            </a:xfrm>
          </p:grpSpPr>
          <p:grpSp>
            <p:nvGrpSpPr>
              <p:cNvPr id="25" name="Group 24"/>
              <p:cNvGrpSpPr>
                <a:grpSpLocks/>
              </p:cNvGrpSpPr>
              <p:nvPr/>
            </p:nvGrpSpPr>
            <p:grpSpPr bwMode="auto">
              <a:xfrm>
                <a:off x="1296" y="1152"/>
                <a:ext cx="1157" cy="624"/>
                <a:chOff x="3432" y="1584"/>
                <a:chExt cx="1068" cy="624"/>
              </a:xfrm>
            </p:grpSpPr>
            <p:sp>
              <p:nvSpPr>
                <p:cNvPr id="30" name="AutoShape 34"/>
                <p:cNvSpPr>
                  <a:spLocks noChangeArrowheads="1"/>
                </p:cNvSpPr>
                <p:nvPr/>
              </p:nvSpPr>
              <p:spPr bwMode="auto">
                <a:xfrm>
                  <a:off x="3432" y="1584"/>
                  <a:ext cx="1068" cy="624"/>
                </a:xfrm>
                <a:prstGeom prst="rightArrow">
                  <a:avLst>
                    <a:gd name="adj1" fmla="val 50000"/>
                    <a:gd name="adj2" fmla="val 42788"/>
                  </a:avLst>
                </a:prstGeom>
                <a:solidFill>
                  <a:srgbClr val="FF0066"/>
                </a:solidFill>
                <a:ln w="12700">
                  <a:solidFill>
                    <a:schemeClr val="tx1"/>
                  </a:solid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Text Box 35"/>
                <p:cNvSpPr txBox="1">
                  <a:spLocks noChangeArrowheads="1"/>
                </p:cNvSpPr>
                <p:nvPr/>
              </p:nvSpPr>
              <p:spPr bwMode="auto">
                <a:xfrm>
                  <a:off x="3612" y="1728"/>
                  <a:ext cx="600" cy="253"/>
                </a:xfrm>
                <a:prstGeom prst="rect">
                  <a:avLst/>
                </a:prstGeom>
                <a:noFill/>
                <a:ln w="12700">
                  <a:noFill/>
                  <a:miter lim="800000"/>
                  <a:headEnd type="none" w="sm" len="sm"/>
                  <a:tailEnd type="none" w="sm" len="sm"/>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2000" b="1">
                      <a:solidFill>
                        <a:srgbClr val="011643"/>
                      </a:solidFill>
                    </a:rPr>
                    <a:t>TAM</a:t>
                  </a:r>
                </a:p>
              </p:txBody>
            </p:sp>
          </p:grpSp>
          <p:grpSp>
            <p:nvGrpSpPr>
              <p:cNvPr id="27" name="Group 26"/>
              <p:cNvGrpSpPr>
                <a:grpSpLocks/>
              </p:cNvGrpSpPr>
              <p:nvPr/>
            </p:nvGrpSpPr>
            <p:grpSpPr bwMode="auto">
              <a:xfrm>
                <a:off x="3718" y="1152"/>
                <a:ext cx="1157" cy="624"/>
                <a:chOff x="3432" y="1584"/>
                <a:chExt cx="1068" cy="624"/>
              </a:xfrm>
            </p:grpSpPr>
            <p:sp>
              <p:nvSpPr>
                <p:cNvPr id="28" name="AutoShape 38"/>
                <p:cNvSpPr>
                  <a:spLocks noChangeArrowheads="1"/>
                </p:cNvSpPr>
                <p:nvPr/>
              </p:nvSpPr>
              <p:spPr bwMode="auto">
                <a:xfrm>
                  <a:off x="3432" y="1584"/>
                  <a:ext cx="1068" cy="624"/>
                </a:xfrm>
                <a:prstGeom prst="rightArrow">
                  <a:avLst>
                    <a:gd name="adj1" fmla="val 50000"/>
                    <a:gd name="adj2" fmla="val 42788"/>
                  </a:avLst>
                </a:prstGeom>
                <a:solidFill>
                  <a:srgbClr val="FF0066"/>
                </a:solidFill>
                <a:ln w="12700">
                  <a:solidFill>
                    <a:schemeClr val="tx1"/>
                  </a:solid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Text Box 39"/>
                <p:cNvSpPr txBox="1">
                  <a:spLocks noChangeArrowheads="1"/>
                </p:cNvSpPr>
                <p:nvPr/>
              </p:nvSpPr>
              <p:spPr bwMode="auto">
                <a:xfrm>
                  <a:off x="3612" y="1728"/>
                  <a:ext cx="600" cy="253"/>
                </a:xfrm>
                <a:prstGeom prst="rect">
                  <a:avLst/>
                </a:prstGeom>
                <a:noFill/>
                <a:ln w="12700">
                  <a:noFill/>
                  <a:miter lim="800000"/>
                  <a:headEnd type="none" w="sm" len="sm"/>
                  <a:tailEnd type="none" w="sm" len="sm"/>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2000" b="1">
                      <a:solidFill>
                        <a:srgbClr val="011643"/>
                      </a:solidFill>
                    </a:rPr>
                    <a:t>TAM</a:t>
                  </a:r>
                </a:p>
              </p:txBody>
            </p:sp>
          </p:grpSp>
        </p:grpSp>
        <p:grpSp>
          <p:nvGrpSpPr>
            <p:cNvPr id="18" name="Group 17"/>
            <p:cNvGrpSpPr>
              <a:grpSpLocks/>
            </p:cNvGrpSpPr>
            <p:nvPr/>
          </p:nvGrpSpPr>
          <p:grpSpPr bwMode="auto">
            <a:xfrm>
              <a:off x="1155" y="1513"/>
              <a:ext cx="3266" cy="617"/>
              <a:chOff x="1296" y="1152"/>
              <a:chExt cx="3575" cy="624"/>
            </a:xfrm>
          </p:grpSpPr>
          <p:sp>
            <p:nvSpPr>
              <p:cNvPr id="23" name="AutoShape 42"/>
              <p:cNvSpPr>
                <a:spLocks noChangeArrowheads="1"/>
              </p:cNvSpPr>
              <p:nvPr/>
            </p:nvSpPr>
            <p:spPr bwMode="auto">
              <a:xfrm>
                <a:off x="1296" y="1152"/>
                <a:ext cx="1157" cy="624"/>
              </a:xfrm>
              <a:prstGeom prst="rightArrow">
                <a:avLst>
                  <a:gd name="adj1" fmla="val 50000"/>
                  <a:gd name="adj2" fmla="val 46354"/>
                </a:avLst>
              </a:prstGeom>
              <a:solidFill>
                <a:srgbClr val="FF0066"/>
              </a:solidFill>
              <a:ln w="12700">
                <a:solidFill>
                  <a:schemeClr val="tx1"/>
                </a:solid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AutoShape 45"/>
              <p:cNvSpPr>
                <a:spLocks noChangeArrowheads="1"/>
              </p:cNvSpPr>
              <p:nvPr/>
            </p:nvSpPr>
            <p:spPr bwMode="auto">
              <a:xfrm>
                <a:off x="3714" y="1152"/>
                <a:ext cx="1157" cy="624"/>
              </a:xfrm>
              <a:prstGeom prst="rightArrow">
                <a:avLst>
                  <a:gd name="adj1" fmla="val 50000"/>
                  <a:gd name="adj2" fmla="val 46354"/>
                </a:avLst>
              </a:prstGeom>
              <a:solidFill>
                <a:srgbClr val="FF0066"/>
              </a:solidFill>
              <a:ln w="12700">
                <a:solidFill>
                  <a:schemeClr val="tx1"/>
                </a:solid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6396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Wrapper</a:t>
            </a:r>
            <a:r>
              <a:rPr lang="fr-FR" dirty="0" smtClean="0"/>
              <a:t> isolation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51</a:t>
            </a:fld>
            <a:endParaRPr lang="en-US" dirty="0"/>
          </a:p>
        </p:txBody>
      </p:sp>
      <p:grpSp>
        <p:nvGrpSpPr>
          <p:cNvPr id="163" name="Group 162"/>
          <p:cNvGrpSpPr/>
          <p:nvPr/>
        </p:nvGrpSpPr>
        <p:grpSpPr>
          <a:xfrm>
            <a:off x="309563" y="1533525"/>
            <a:ext cx="4791075" cy="3562350"/>
            <a:chOff x="309563" y="1533525"/>
            <a:chExt cx="4791075" cy="3562350"/>
          </a:xfrm>
        </p:grpSpPr>
        <p:grpSp>
          <p:nvGrpSpPr>
            <p:cNvPr id="164" name="Group 4"/>
            <p:cNvGrpSpPr>
              <a:grpSpLocks/>
            </p:cNvGrpSpPr>
            <p:nvPr/>
          </p:nvGrpSpPr>
          <p:grpSpPr bwMode="auto">
            <a:xfrm>
              <a:off x="965060" y="1533525"/>
              <a:ext cx="3430728" cy="3562350"/>
              <a:chOff x="288" y="860"/>
              <a:chExt cx="2640" cy="2740"/>
            </a:xfrm>
          </p:grpSpPr>
          <p:sp>
            <p:nvSpPr>
              <p:cNvPr id="352" name="Rectangle 5"/>
              <p:cNvSpPr>
                <a:spLocks noChangeArrowheads="1"/>
              </p:cNvSpPr>
              <p:nvPr/>
            </p:nvSpPr>
            <p:spPr bwMode="auto">
              <a:xfrm>
                <a:off x="288" y="864"/>
                <a:ext cx="2640" cy="2736"/>
              </a:xfrm>
              <a:prstGeom prst="rect">
                <a:avLst/>
              </a:prstGeom>
              <a:gradFill rotWithShape="0">
                <a:gsLst>
                  <a:gs pos="0">
                    <a:srgbClr val="00FFFF">
                      <a:gamma/>
                      <a:tint val="0"/>
                      <a:invGamma/>
                    </a:srgbClr>
                  </a:gs>
                  <a:gs pos="100000">
                    <a:srgbClr val="00FFFF"/>
                  </a:gs>
                </a:gsLst>
                <a:path path="shape">
                  <a:fillToRect l="50000" t="50000" r="50000" b="50000"/>
                </a:path>
              </a:gradFill>
              <a:ln w="12700">
                <a:solidFill>
                  <a:schemeClr val="tx1"/>
                </a:solidFill>
                <a:miter lim="800000"/>
                <a:headEnd type="none" w="sm" len="sm"/>
                <a:tailEnd type="none" w="sm" len="sm"/>
              </a:ln>
              <a:effectLst/>
            </p:spPr>
            <p:txBody>
              <a:bodyPr wrap="none" anchor="ctr"/>
              <a:lstStyle/>
              <a:p>
                <a:pPr algn="ctr" eaLnBrk="0" hangingPunct="0"/>
                <a:endParaRPr lang="en-GB" sz="3600" b="1">
                  <a:solidFill>
                    <a:srgbClr val="FFFF00"/>
                  </a:solidFill>
                </a:endParaRPr>
              </a:p>
            </p:txBody>
          </p:sp>
          <p:sp>
            <p:nvSpPr>
              <p:cNvPr id="353" name="Text Box 6"/>
              <p:cNvSpPr txBox="1">
                <a:spLocks noChangeArrowheads="1"/>
              </p:cNvSpPr>
              <p:nvPr/>
            </p:nvSpPr>
            <p:spPr bwMode="auto">
              <a:xfrm>
                <a:off x="342" y="860"/>
                <a:ext cx="718" cy="260"/>
              </a:xfrm>
              <a:prstGeom prst="rect">
                <a:avLst/>
              </a:prstGeom>
              <a:noFill/>
              <a:ln w="12700">
                <a:noFill/>
                <a:miter lim="800000"/>
                <a:headEnd type="none" w="sm" len="sm"/>
                <a:tailEnd type="none" w="sm" len="sm"/>
              </a:ln>
              <a:effectLst/>
            </p:spPr>
            <p:txBody>
              <a:bodyPr wrap="none">
                <a:spAutoFit/>
              </a:bodyPr>
              <a:lstStyle/>
              <a:p>
                <a:pPr algn="ctr" eaLnBrk="0" hangingPunct="0"/>
                <a:r>
                  <a:rPr lang="en-US" sz="1600" b="1" dirty="0" smtClean="0">
                    <a:solidFill>
                      <a:srgbClr val="011643"/>
                    </a:solidFill>
                  </a:rPr>
                  <a:t>Wrapper</a:t>
                </a:r>
                <a:endParaRPr lang="en-US" sz="1600" b="1" dirty="0">
                  <a:solidFill>
                    <a:srgbClr val="011643"/>
                  </a:solidFill>
                </a:endParaRPr>
              </a:p>
            </p:txBody>
          </p:sp>
        </p:grpSp>
        <p:grpSp>
          <p:nvGrpSpPr>
            <p:cNvPr id="165" name="Group 7"/>
            <p:cNvGrpSpPr>
              <a:grpSpLocks/>
            </p:cNvGrpSpPr>
            <p:nvPr/>
          </p:nvGrpSpPr>
          <p:grpSpPr bwMode="auto">
            <a:xfrm>
              <a:off x="309563" y="3459163"/>
              <a:ext cx="4791075" cy="790575"/>
              <a:chOff x="-47" y="2352"/>
              <a:chExt cx="3684" cy="608"/>
            </a:xfrm>
          </p:grpSpPr>
          <p:sp>
            <p:nvSpPr>
              <p:cNvPr id="342" name="Line 8"/>
              <p:cNvSpPr>
                <a:spLocks noChangeShapeType="1"/>
              </p:cNvSpPr>
              <p:nvPr/>
            </p:nvSpPr>
            <p:spPr bwMode="auto">
              <a:xfrm>
                <a:off x="456" y="2352"/>
                <a:ext cx="648"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43" name="Line 9"/>
              <p:cNvSpPr>
                <a:spLocks noChangeShapeType="1"/>
              </p:cNvSpPr>
              <p:nvPr/>
            </p:nvSpPr>
            <p:spPr bwMode="auto">
              <a:xfrm>
                <a:off x="456" y="2496"/>
                <a:ext cx="648"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44" name="Line 10"/>
              <p:cNvSpPr>
                <a:spLocks noChangeShapeType="1"/>
              </p:cNvSpPr>
              <p:nvPr/>
            </p:nvSpPr>
            <p:spPr bwMode="auto">
              <a:xfrm>
                <a:off x="456" y="2640"/>
                <a:ext cx="648"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45" name="Line 11"/>
              <p:cNvSpPr>
                <a:spLocks noChangeShapeType="1"/>
              </p:cNvSpPr>
              <p:nvPr/>
            </p:nvSpPr>
            <p:spPr bwMode="auto">
              <a:xfrm>
                <a:off x="456" y="2784"/>
                <a:ext cx="648"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46" name="Line 12"/>
              <p:cNvSpPr>
                <a:spLocks noChangeShapeType="1"/>
              </p:cNvSpPr>
              <p:nvPr/>
            </p:nvSpPr>
            <p:spPr bwMode="auto">
              <a:xfrm>
                <a:off x="456" y="2928"/>
                <a:ext cx="648"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47" name="Line 13"/>
              <p:cNvSpPr>
                <a:spLocks noChangeShapeType="1"/>
              </p:cNvSpPr>
              <p:nvPr/>
            </p:nvSpPr>
            <p:spPr bwMode="auto">
              <a:xfrm>
                <a:off x="2184" y="2640"/>
                <a:ext cx="91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48" name="Line 14"/>
              <p:cNvSpPr>
                <a:spLocks noChangeShapeType="1"/>
              </p:cNvSpPr>
              <p:nvPr/>
            </p:nvSpPr>
            <p:spPr bwMode="auto">
              <a:xfrm>
                <a:off x="2184" y="2784"/>
                <a:ext cx="91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49" name="Line 15"/>
              <p:cNvSpPr>
                <a:spLocks noChangeShapeType="1"/>
              </p:cNvSpPr>
              <p:nvPr/>
            </p:nvSpPr>
            <p:spPr bwMode="auto">
              <a:xfrm>
                <a:off x="2184" y="2928"/>
                <a:ext cx="91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50" name="Text Box 16"/>
              <p:cNvSpPr txBox="1">
                <a:spLocks noChangeArrowheads="1"/>
              </p:cNvSpPr>
              <p:nvPr/>
            </p:nvSpPr>
            <p:spPr bwMode="auto">
              <a:xfrm>
                <a:off x="-47" y="2495"/>
                <a:ext cx="527" cy="305"/>
              </a:xfrm>
              <a:prstGeom prst="rect">
                <a:avLst/>
              </a:prstGeom>
              <a:noFill/>
              <a:ln w="28575">
                <a:noFill/>
                <a:miter lim="800000"/>
                <a:headEnd type="none" w="sm" len="sm"/>
                <a:tailEnd type="none" w="sm" len="sm"/>
              </a:ln>
              <a:effectLst/>
            </p:spPr>
            <p:txBody>
              <a:bodyPr wrap="none">
                <a:spAutoFit/>
              </a:bodyPr>
              <a:lstStyle/>
              <a:p>
                <a:pPr algn="r" eaLnBrk="0" hangingPunct="0"/>
                <a:r>
                  <a:rPr lang="en-US" sz="1000" b="1">
                    <a:solidFill>
                      <a:srgbClr val="011643"/>
                    </a:solidFill>
                  </a:rPr>
                  <a:t>function</a:t>
                </a:r>
                <a:br>
                  <a:rPr lang="en-US" sz="1000" b="1">
                    <a:solidFill>
                      <a:srgbClr val="011643"/>
                    </a:solidFill>
                  </a:rPr>
                </a:br>
                <a:r>
                  <a:rPr lang="en-US" sz="1000" b="1">
                    <a:solidFill>
                      <a:srgbClr val="011643"/>
                    </a:solidFill>
                  </a:rPr>
                  <a:t>inputs</a:t>
                </a:r>
              </a:p>
            </p:txBody>
          </p:sp>
          <p:sp>
            <p:nvSpPr>
              <p:cNvPr id="351" name="Text Box 17"/>
              <p:cNvSpPr txBox="1">
                <a:spLocks noChangeArrowheads="1"/>
              </p:cNvSpPr>
              <p:nvPr/>
            </p:nvSpPr>
            <p:spPr bwMode="auto">
              <a:xfrm>
                <a:off x="3072" y="2630"/>
                <a:ext cx="565" cy="330"/>
              </a:xfrm>
              <a:prstGeom prst="rect">
                <a:avLst/>
              </a:prstGeom>
              <a:noFill/>
              <a:ln w="28575">
                <a:noFill/>
                <a:miter lim="800000"/>
                <a:headEnd type="none" w="sm" len="sm"/>
                <a:tailEnd type="none" w="sm" len="sm"/>
              </a:ln>
              <a:effectLst/>
            </p:spPr>
            <p:txBody>
              <a:bodyPr wrap="none">
                <a:spAutoFit/>
              </a:bodyPr>
              <a:lstStyle/>
              <a:p>
                <a:pPr eaLnBrk="0" hangingPunct="0"/>
                <a:r>
                  <a:rPr lang="en-US" sz="1100" b="1">
                    <a:solidFill>
                      <a:srgbClr val="011643"/>
                    </a:solidFill>
                  </a:rPr>
                  <a:t>function</a:t>
                </a:r>
              </a:p>
              <a:p>
                <a:pPr eaLnBrk="0" hangingPunct="0"/>
                <a:r>
                  <a:rPr lang="en-US" sz="1100" b="1">
                    <a:solidFill>
                      <a:srgbClr val="011643"/>
                    </a:solidFill>
                  </a:rPr>
                  <a:t>outputs</a:t>
                </a:r>
              </a:p>
            </p:txBody>
          </p:sp>
        </p:grpSp>
        <p:grpSp>
          <p:nvGrpSpPr>
            <p:cNvPr id="166" name="Group 18"/>
            <p:cNvGrpSpPr>
              <a:grpSpLocks/>
            </p:cNvGrpSpPr>
            <p:nvPr/>
          </p:nvGrpSpPr>
          <p:grpSpPr bwMode="auto">
            <a:xfrm>
              <a:off x="1806575" y="2398713"/>
              <a:ext cx="1435100" cy="1997075"/>
              <a:chOff x="1104" y="1536"/>
              <a:chExt cx="1104" cy="1536"/>
            </a:xfrm>
          </p:grpSpPr>
          <p:sp>
            <p:nvSpPr>
              <p:cNvPr id="316" name="Rectangle 19"/>
              <p:cNvSpPr>
                <a:spLocks noChangeArrowheads="1"/>
              </p:cNvSpPr>
              <p:nvPr/>
            </p:nvSpPr>
            <p:spPr bwMode="auto">
              <a:xfrm>
                <a:off x="1128" y="1536"/>
                <a:ext cx="1056" cy="153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17" name="Oval 20"/>
              <p:cNvSpPr>
                <a:spLocks noChangeArrowheads="1"/>
              </p:cNvSpPr>
              <p:nvPr/>
            </p:nvSpPr>
            <p:spPr bwMode="auto">
              <a:xfrm flipH="1" flipV="1">
                <a:off x="1104" y="2326"/>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18" name="Oval 21"/>
              <p:cNvSpPr>
                <a:spLocks noChangeArrowheads="1"/>
              </p:cNvSpPr>
              <p:nvPr/>
            </p:nvSpPr>
            <p:spPr bwMode="auto">
              <a:xfrm flipH="1" flipV="1">
                <a:off x="1104" y="2470"/>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19" name="Oval 22"/>
              <p:cNvSpPr>
                <a:spLocks noChangeArrowheads="1"/>
              </p:cNvSpPr>
              <p:nvPr/>
            </p:nvSpPr>
            <p:spPr bwMode="auto">
              <a:xfrm flipH="1" flipV="1">
                <a:off x="1104" y="2614"/>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0" name="Oval 23"/>
              <p:cNvSpPr>
                <a:spLocks noChangeArrowheads="1"/>
              </p:cNvSpPr>
              <p:nvPr/>
            </p:nvSpPr>
            <p:spPr bwMode="auto">
              <a:xfrm flipH="1" flipV="1">
                <a:off x="1104" y="2758"/>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1" name="Oval 24"/>
              <p:cNvSpPr>
                <a:spLocks noChangeArrowheads="1"/>
              </p:cNvSpPr>
              <p:nvPr/>
            </p:nvSpPr>
            <p:spPr bwMode="auto">
              <a:xfrm flipH="1" flipV="1">
                <a:off x="1104" y="2902"/>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2" name="Text Box 25"/>
              <p:cNvSpPr txBox="1">
                <a:spLocks noChangeArrowheads="1"/>
              </p:cNvSpPr>
              <p:nvPr/>
            </p:nvSpPr>
            <p:spPr bwMode="auto">
              <a:xfrm>
                <a:off x="1450" y="2201"/>
                <a:ext cx="382" cy="377"/>
              </a:xfrm>
              <a:prstGeom prst="rect">
                <a:avLst/>
              </a:prstGeom>
              <a:solidFill>
                <a:schemeClr val="bg2"/>
              </a:solidFill>
              <a:ln w="12700">
                <a:noFill/>
                <a:miter lim="800000"/>
                <a:headEnd type="none" w="sm" len="sm"/>
                <a:tailEnd type="none" w="sm" len="sm"/>
              </a:ln>
              <a:effectLst/>
            </p:spPr>
            <p:txBody>
              <a:bodyPr wrap="none">
                <a:spAutoFit/>
              </a:bodyPr>
              <a:lstStyle/>
              <a:p>
                <a:pPr algn="ctr" eaLnBrk="0" hangingPunct="0"/>
                <a:r>
                  <a:rPr lang="en-US" sz="2600" b="1" dirty="0">
                    <a:solidFill>
                      <a:srgbClr val="011643"/>
                    </a:solidFill>
                  </a:rPr>
                  <a:t>IP</a:t>
                </a:r>
              </a:p>
            </p:txBody>
          </p:sp>
          <p:sp>
            <p:nvSpPr>
              <p:cNvPr id="323" name="Oval 26"/>
              <p:cNvSpPr>
                <a:spLocks noChangeArrowheads="1"/>
              </p:cNvSpPr>
              <p:nvPr/>
            </p:nvSpPr>
            <p:spPr bwMode="auto">
              <a:xfrm flipH="1" flipV="1">
                <a:off x="1104" y="1846"/>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4" name="Oval 27"/>
              <p:cNvSpPr>
                <a:spLocks noChangeArrowheads="1"/>
              </p:cNvSpPr>
              <p:nvPr/>
            </p:nvSpPr>
            <p:spPr bwMode="auto">
              <a:xfrm flipV="1">
                <a:off x="2160" y="1846"/>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5" name="Oval 28"/>
              <p:cNvSpPr>
                <a:spLocks noChangeArrowheads="1"/>
              </p:cNvSpPr>
              <p:nvPr/>
            </p:nvSpPr>
            <p:spPr bwMode="auto">
              <a:xfrm flipV="1">
                <a:off x="2160" y="1654"/>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6" name="Oval 29"/>
              <p:cNvSpPr>
                <a:spLocks noChangeArrowheads="1"/>
              </p:cNvSpPr>
              <p:nvPr/>
            </p:nvSpPr>
            <p:spPr bwMode="auto">
              <a:xfrm flipH="1" flipV="1">
                <a:off x="1104" y="1654"/>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7" name="Oval 30"/>
              <p:cNvSpPr>
                <a:spLocks noChangeArrowheads="1"/>
              </p:cNvSpPr>
              <p:nvPr/>
            </p:nvSpPr>
            <p:spPr bwMode="auto">
              <a:xfrm flipV="1">
                <a:off x="2160" y="2614"/>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8" name="Oval 31"/>
              <p:cNvSpPr>
                <a:spLocks noChangeArrowheads="1"/>
              </p:cNvSpPr>
              <p:nvPr/>
            </p:nvSpPr>
            <p:spPr bwMode="auto">
              <a:xfrm flipV="1">
                <a:off x="2160" y="2758"/>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29" name="Oval 32"/>
              <p:cNvSpPr>
                <a:spLocks noChangeArrowheads="1"/>
              </p:cNvSpPr>
              <p:nvPr/>
            </p:nvSpPr>
            <p:spPr bwMode="auto">
              <a:xfrm flipV="1">
                <a:off x="2160" y="2902"/>
                <a:ext cx="48" cy="48"/>
              </a:xfrm>
              <a:prstGeom prst="ellipse">
                <a:avLst/>
              </a:prstGeom>
              <a:solidFill>
                <a:schemeClr val="bg2"/>
              </a:solidFill>
              <a:ln w="12700">
                <a:solidFill>
                  <a:srgbClr val="808080"/>
                </a:solidFill>
                <a:round/>
                <a:headEnd type="none" w="sm" len="sm"/>
                <a:tailEnd type="none" w="sm" len="sm"/>
              </a:ln>
              <a:effectLst/>
            </p:spPr>
            <p:txBody>
              <a:bodyPr wrap="none" anchor="ctr"/>
              <a:lstStyle/>
              <a:p>
                <a:endParaRPr lang="en-US"/>
              </a:p>
            </p:txBody>
          </p:sp>
          <p:sp>
            <p:nvSpPr>
              <p:cNvPr id="330" name="Rectangle 33"/>
              <p:cNvSpPr>
                <a:spLocks noChangeArrowheads="1"/>
              </p:cNvSpPr>
              <p:nvPr/>
            </p:nvSpPr>
            <p:spPr bwMode="auto">
              <a:xfrm>
                <a:off x="1248" y="1632"/>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1" name="Rectangle 34"/>
              <p:cNvSpPr>
                <a:spLocks noChangeArrowheads="1"/>
              </p:cNvSpPr>
              <p:nvPr/>
            </p:nvSpPr>
            <p:spPr bwMode="auto">
              <a:xfrm>
                <a:off x="1392" y="1632"/>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2" name="Rectangle 35"/>
              <p:cNvSpPr>
                <a:spLocks noChangeArrowheads="1"/>
              </p:cNvSpPr>
              <p:nvPr/>
            </p:nvSpPr>
            <p:spPr bwMode="auto">
              <a:xfrm>
                <a:off x="1536" y="1632"/>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3" name="Rectangle 36"/>
              <p:cNvSpPr>
                <a:spLocks noChangeArrowheads="1"/>
              </p:cNvSpPr>
              <p:nvPr/>
            </p:nvSpPr>
            <p:spPr bwMode="auto">
              <a:xfrm>
                <a:off x="1680" y="1632"/>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4" name="Rectangle 37"/>
              <p:cNvSpPr>
                <a:spLocks noChangeArrowheads="1"/>
              </p:cNvSpPr>
              <p:nvPr/>
            </p:nvSpPr>
            <p:spPr bwMode="auto">
              <a:xfrm>
                <a:off x="1824" y="1632"/>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5" name="Rectangle 38"/>
              <p:cNvSpPr>
                <a:spLocks noChangeArrowheads="1"/>
              </p:cNvSpPr>
              <p:nvPr/>
            </p:nvSpPr>
            <p:spPr bwMode="auto">
              <a:xfrm>
                <a:off x="1968" y="1632"/>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6" name="Rectangle 39"/>
              <p:cNvSpPr>
                <a:spLocks noChangeArrowheads="1"/>
              </p:cNvSpPr>
              <p:nvPr/>
            </p:nvSpPr>
            <p:spPr bwMode="auto">
              <a:xfrm>
                <a:off x="1248" y="1824"/>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7" name="Rectangle 40"/>
              <p:cNvSpPr>
                <a:spLocks noChangeArrowheads="1"/>
              </p:cNvSpPr>
              <p:nvPr/>
            </p:nvSpPr>
            <p:spPr bwMode="auto">
              <a:xfrm>
                <a:off x="1392" y="1824"/>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8" name="Rectangle 41"/>
              <p:cNvSpPr>
                <a:spLocks noChangeArrowheads="1"/>
              </p:cNvSpPr>
              <p:nvPr/>
            </p:nvSpPr>
            <p:spPr bwMode="auto">
              <a:xfrm>
                <a:off x="1536" y="1824"/>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39" name="Rectangle 42"/>
              <p:cNvSpPr>
                <a:spLocks noChangeArrowheads="1"/>
              </p:cNvSpPr>
              <p:nvPr/>
            </p:nvSpPr>
            <p:spPr bwMode="auto">
              <a:xfrm>
                <a:off x="1680" y="1824"/>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40" name="Rectangle 43"/>
              <p:cNvSpPr>
                <a:spLocks noChangeArrowheads="1"/>
              </p:cNvSpPr>
              <p:nvPr/>
            </p:nvSpPr>
            <p:spPr bwMode="auto">
              <a:xfrm>
                <a:off x="1824" y="1824"/>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341" name="Rectangle 44"/>
              <p:cNvSpPr>
                <a:spLocks noChangeArrowheads="1"/>
              </p:cNvSpPr>
              <p:nvPr/>
            </p:nvSpPr>
            <p:spPr bwMode="auto">
              <a:xfrm>
                <a:off x="1968" y="1824"/>
                <a:ext cx="96" cy="96"/>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grpSp>
        <p:grpSp>
          <p:nvGrpSpPr>
            <p:cNvPr id="167" name="Group 45"/>
            <p:cNvGrpSpPr>
              <a:grpSpLocks/>
            </p:cNvGrpSpPr>
            <p:nvPr/>
          </p:nvGrpSpPr>
          <p:grpSpPr bwMode="auto">
            <a:xfrm>
              <a:off x="320675" y="2586038"/>
              <a:ext cx="4768850" cy="1997075"/>
              <a:chOff x="-39" y="1680"/>
              <a:chExt cx="3669" cy="1536"/>
            </a:xfrm>
          </p:grpSpPr>
          <p:sp>
            <p:nvSpPr>
              <p:cNvPr id="295" name="Line 46"/>
              <p:cNvSpPr>
                <a:spLocks noChangeShapeType="1"/>
              </p:cNvSpPr>
              <p:nvPr/>
            </p:nvSpPr>
            <p:spPr bwMode="auto">
              <a:xfrm>
                <a:off x="744" y="1680"/>
                <a:ext cx="360"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96" name="Line 47"/>
              <p:cNvSpPr>
                <a:spLocks noChangeShapeType="1"/>
              </p:cNvSpPr>
              <p:nvPr/>
            </p:nvSpPr>
            <p:spPr bwMode="auto">
              <a:xfrm>
                <a:off x="840" y="1872"/>
                <a:ext cx="26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97" name="Line 48"/>
              <p:cNvSpPr>
                <a:spLocks noChangeShapeType="1"/>
              </p:cNvSpPr>
              <p:nvPr/>
            </p:nvSpPr>
            <p:spPr bwMode="auto">
              <a:xfrm flipV="1">
                <a:off x="2376" y="2832"/>
                <a:ext cx="0" cy="4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98" name="Line 49"/>
              <p:cNvSpPr>
                <a:spLocks noChangeShapeType="1"/>
              </p:cNvSpPr>
              <p:nvPr/>
            </p:nvSpPr>
            <p:spPr bwMode="auto">
              <a:xfrm flipV="1">
                <a:off x="2376" y="2688"/>
                <a:ext cx="0" cy="4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99" name="Line 50"/>
              <p:cNvSpPr>
                <a:spLocks noChangeShapeType="1"/>
              </p:cNvSpPr>
              <p:nvPr/>
            </p:nvSpPr>
            <p:spPr bwMode="auto">
              <a:xfrm flipV="1">
                <a:off x="936" y="2400"/>
                <a:ext cx="0" cy="4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0" name="Line 51"/>
              <p:cNvSpPr>
                <a:spLocks noChangeShapeType="1"/>
              </p:cNvSpPr>
              <p:nvPr/>
            </p:nvSpPr>
            <p:spPr bwMode="auto">
              <a:xfrm flipV="1">
                <a:off x="936" y="2544"/>
                <a:ext cx="0" cy="4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1" name="Line 52"/>
              <p:cNvSpPr>
                <a:spLocks noChangeShapeType="1"/>
              </p:cNvSpPr>
              <p:nvPr/>
            </p:nvSpPr>
            <p:spPr bwMode="auto">
              <a:xfrm flipV="1">
                <a:off x="936" y="2688"/>
                <a:ext cx="0" cy="4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2" name="Line 53"/>
              <p:cNvSpPr>
                <a:spLocks noChangeShapeType="1"/>
              </p:cNvSpPr>
              <p:nvPr/>
            </p:nvSpPr>
            <p:spPr bwMode="auto">
              <a:xfrm flipV="1">
                <a:off x="936" y="2832"/>
                <a:ext cx="0" cy="4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3" name="Line 54"/>
              <p:cNvSpPr>
                <a:spLocks noChangeShapeType="1"/>
              </p:cNvSpPr>
              <p:nvPr/>
            </p:nvSpPr>
            <p:spPr bwMode="auto">
              <a:xfrm>
                <a:off x="936" y="2064"/>
                <a:ext cx="0" cy="24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4" name="Freeform 55"/>
              <p:cNvSpPr>
                <a:spLocks/>
              </p:cNvSpPr>
              <p:nvPr/>
            </p:nvSpPr>
            <p:spPr bwMode="auto">
              <a:xfrm>
                <a:off x="936" y="2976"/>
                <a:ext cx="1440" cy="240"/>
              </a:xfrm>
              <a:custGeom>
                <a:avLst/>
                <a:gdLst/>
                <a:ahLst/>
                <a:cxnLst>
                  <a:cxn ang="0">
                    <a:pos x="0" y="0"/>
                  </a:cxn>
                  <a:cxn ang="0">
                    <a:pos x="0" y="240"/>
                  </a:cxn>
                  <a:cxn ang="0">
                    <a:pos x="1440" y="240"/>
                  </a:cxn>
                  <a:cxn ang="0">
                    <a:pos x="1440" y="0"/>
                  </a:cxn>
                </a:cxnLst>
                <a:rect l="0" t="0" r="r" b="b"/>
                <a:pathLst>
                  <a:path w="1440" h="240">
                    <a:moveTo>
                      <a:pt x="0" y="0"/>
                    </a:moveTo>
                    <a:lnTo>
                      <a:pt x="0" y="240"/>
                    </a:lnTo>
                    <a:lnTo>
                      <a:pt x="1440" y="240"/>
                    </a:lnTo>
                    <a:lnTo>
                      <a:pt x="1440" y="0"/>
                    </a:lnTo>
                  </a:path>
                </a:pathLst>
              </a:custGeom>
              <a:noFill/>
              <a:ln w="28575" cap="flat" cmpd="sng">
                <a:solidFill>
                  <a:schemeClr val="tx1"/>
                </a:solidFill>
                <a:prstDash val="solid"/>
                <a:round/>
                <a:headEnd type="none" w="sm" len="sm"/>
                <a:tailEnd type="triangle" w="sm" len="sm"/>
              </a:ln>
              <a:effectLst/>
            </p:spPr>
            <p:txBody>
              <a:bodyPr wrap="none" anchor="ctr"/>
              <a:lstStyle/>
              <a:p>
                <a:endParaRPr lang="en-US"/>
              </a:p>
            </p:txBody>
          </p:sp>
          <p:sp>
            <p:nvSpPr>
              <p:cNvPr id="305" name="Line 56"/>
              <p:cNvSpPr>
                <a:spLocks noChangeShapeType="1"/>
              </p:cNvSpPr>
              <p:nvPr/>
            </p:nvSpPr>
            <p:spPr bwMode="auto">
              <a:xfrm>
                <a:off x="456" y="2064"/>
                <a:ext cx="48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6" name="Line 57"/>
              <p:cNvSpPr>
                <a:spLocks noChangeShapeType="1"/>
              </p:cNvSpPr>
              <p:nvPr/>
            </p:nvSpPr>
            <p:spPr bwMode="auto">
              <a:xfrm>
                <a:off x="456" y="1872"/>
                <a:ext cx="384"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7" name="Line 58"/>
              <p:cNvSpPr>
                <a:spLocks noChangeShapeType="1"/>
              </p:cNvSpPr>
              <p:nvPr/>
            </p:nvSpPr>
            <p:spPr bwMode="auto">
              <a:xfrm>
                <a:off x="456" y="1680"/>
                <a:ext cx="288"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08" name="Line 59"/>
              <p:cNvSpPr>
                <a:spLocks noChangeShapeType="1"/>
              </p:cNvSpPr>
              <p:nvPr/>
            </p:nvSpPr>
            <p:spPr bwMode="auto">
              <a:xfrm>
                <a:off x="2184" y="1680"/>
                <a:ext cx="91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09" name="Line 60"/>
              <p:cNvSpPr>
                <a:spLocks noChangeShapeType="1"/>
              </p:cNvSpPr>
              <p:nvPr/>
            </p:nvSpPr>
            <p:spPr bwMode="auto">
              <a:xfrm>
                <a:off x="2183" y="1872"/>
                <a:ext cx="911"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310" name="Freeform 61"/>
              <p:cNvSpPr>
                <a:spLocks/>
              </p:cNvSpPr>
              <p:nvPr/>
            </p:nvSpPr>
            <p:spPr bwMode="auto">
              <a:xfrm>
                <a:off x="2376" y="2064"/>
                <a:ext cx="720" cy="528"/>
              </a:xfrm>
              <a:custGeom>
                <a:avLst/>
                <a:gdLst/>
                <a:ahLst/>
                <a:cxnLst>
                  <a:cxn ang="0">
                    <a:pos x="0" y="624"/>
                  </a:cxn>
                  <a:cxn ang="0">
                    <a:pos x="0" y="0"/>
                  </a:cxn>
                  <a:cxn ang="0">
                    <a:pos x="384" y="0"/>
                  </a:cxn>
                </a:cxnLst>
                <a:rect l="0" t="0" r="r" b="b"/>
                <a:pathLst>
                  <a:path w="384" h="624">
                    <a:moveTo>
                      <a:pt x="0" y="624"/>
                    </a:moveTo>
                    <a:lnTo>
                      <a:pt x="0" y="0"/>
                    </a:lnTo>
                    <a:lnTo>
                      <a:pt x="384" y="0"/>
                    </a:lnTo>
                  </a:path>
                </a:pathLst>
              </a:custGeom>
              <a:noFill/>
              <a:ln w="28575" cap="flat" cmpd="sng">
                <a:solidFill>
                  <a:schemeClr val="tx1"/>
                </a:solidFill>
                <a:prstDash val="solid"/>
                <a:round/>
                <a:headEnd type="none" w="sm" len="sm"/>
                <a:tailEnd type="triangle" w="sm" len="sm"/>
              </a:ln>
              <a:effectLst/>
            </p:spPr>
            <p:txBody>
              <a:bodyPr wrap="none" anchor="ctr"/>
              <a:lstStyle/>
              <a:p>
                <a:endParaRPr lang="en-US"/>
              </a:p>
            </p:txBody>
          </p:sp>
          <p:sp>
            <p:nvSpPr>
              <p:cNvPr id="311" name="Text Box 62"/>
              <p:cNvSpPr txBox="1">
                <a:spLocks noChangeArrowheads="1"/>
              </p:cNvSpPr>
              <p:nvPr/>
            </p:nvSpPr>
            <p:spPr bwMode="auto">
              <a:xfrm>
                <a:off x="-39" y="1726"/>
                <a:ext cx="520" cy="306"/>
              </a:xfrm>
              <a:prstGeom prst="rect">
                <a:avLst/>
              </a:prstGeom>
              <a:noFill/>
              <a:ln w="28575">
                <a:noFill/>
                <a:miter lim="800000"/>
                <a:headEnd type="none" w="sm" len="sm"/>
                <a:tailEnd type="none" w="sm" len="sm"/>
              </a:ln>
              <a:effectLst/>
            </p:spPr>
            <p:txBody>
              <a:bodyPr wrap="none">
                <a:spAutoFit/>
              </a:bodyPr>
              <a:lstStyle/>
              <a:p>
                <a:pPr algn="r" eaLnBrk="0" hangingPunct="0"/>
                <a:r>
                  <a:rPr lang="en-US" sz="1000" b="1">
                    <a:solidFill>
                      <a:srgbClr val="011643"/>
                    </a:solidFill>
                  </a:rPr>
                  <a:t>TestRail</a:t>
                </a:r>
                <a:br>
                  <a:rPr lang="en-US" sz="1000" b="1">
                    <a:solidFill>
                      <a:srgbClr val="011643"/>
                    </a:solidFill>
                  </a:rPr>
                </a:br>
                <a:r>
                  <a:rPr lang="en-US" sz="1000" b="1">
                    <a:solidFill>
                      <a:srgbClr val="011643"/>
                    </a:solidFill>
                  </a:rPr>
                  <a:t>inputs</a:t>
                </a:r>
              </a:p>
            </p:txBody>
          </p:sp>
          <p:sp>
            <p:nvSpPr>
              <p:cNvPr id="312" name="Text Box 63"/>
              <p:cNvSpPr txBox="1">
                <a:spLocks noChangeArrowheads="1"/>
              </p:cNvSpPr>
              <p:nvPr/>
            </p:nvSpPr>
            <p:spPr bwMode="auto">
              <a:xfrm>
                <a:off x="3072" y="1718"/>
                <a:ext cx="558" cy="330"/>
              </a:xfrm>
              <a:prstGeom prst="rect">
                <a:avLst/>
              </a:prstGeom>
              <a:noFill/>
              <a:ln w="28575">
                <a:noFill/>
                <a:miter lim="800000"/>
                <a:headEnd type="none" w="sm" len="sm"/>
                <a:tailEnd type="none" w="sm" len="sm"/>
              </a:ln>
              <a:effectLst/>
            </p:spPr>
            <p:txBody>
              <a:bodyPr wrap="none">
                <a:spAutoFit/>
              </a:bodyPr>
              <a:lstStyle/>
              <a:p>
                <a:pPr eaLnBrk="0" hangingPunct="0"/>
                <a:r>
                  <a:rPr lang="en-US" sz="1100" b="1">
                    <a:solidFill>
                      <a:srgbClr val="011643"/>
                    </a:solidFill>
                  </a:rPr>
                  <a:t>TestRail</a:t>
                </a:r>
                <a:br>
                  <a:rPr lang="en-US" sz="1100" b="1">
                    <a:solidFill>
                      <a:srgbClr val="011643"/>
                    </a:solidFill>
                  </a:rPr>
                </a:br>
                <a:r>
                  <a:rPr lang="en-US" sz="1100" b="1">
                    <a:solidFill>
                      <a:srgbClr val="011643"/>
                    </a:solidFill>
                  </a:rPr>
                  <a:t>outputs</a:t>
                </a:r>
              </a:p>
            </p:txBody>
          </p:sp>
          <p:sp>
            <p:nvSpPr>
              <p:cNvPr id="313" name="Line 64"/>
              <p:cNvSpPr>
                <a:spLocks noChangeShapeType="1"/>
              </p:cNvSpPr>
              <p:nvPr/>
            </p:nvSpPr>
            <p:spPr bwMode="auto">
              <a:xfrm>
                <a:off x="1152" y="1872"/>
                <a:ext cx="1008" cy="0"/>
              </a:xfrm>
              <a:prstGeom prst="line">
                <a:avLst/>
              </a:prstGeom>
              <a:noFill/>
              <a:ln w="28575">
                <a:solidFill>
                  <a:srgbClr val="FFFFFF"/>
                </a:solidFill>
                <a:round/>
                <a:headEnd type="none" w="sm" len="sm"/>
                <a:tailEnd type="none" w="sm" len="sm"/>
              </a:ln>
              <a:effectLst/>
            </p:spPr>
            <p:txBody>
              <a:bodyPr wrap="none" anchor="ctr"/>
              <a:lstStyle/>
              <a:p>
                <a:endParaRPr lang="en-US"/>
              </a:p>
            </p:txBody>
          </p:sp>
          <p:sp>
            <p:nvSpPr>
              <p:cNvPr id="314" name="Line 65"/>
              <p:cNvSpPr>
                <a:spLocks noChangeShapeType="1"/>
              </p:cNvSpPr>
              <p:nvPr/>
            </p:nvSpPr>
            <p:spPr bwMode="auto">
              <a:xfrm>
                <a:off x="1152" y="1680"/>
                <a:ext cx="1008" cy="0"/>
              </a:xfrm>
              <a:prstGeom prst="line">
                <a:avLst/>
              </a:prstGeom>
              <a:noFill/>
              <a:ln w="28575">
                <a:solidFill>
                  <a:srgbClr val="FFFFFF"/>
                </a:solidFill>
                <a:round/>
                <a:headEnd type="none" w="sm" len="sm"/>
                <a:tailEnd type="none" w="sm" len="sm"/>
              </a:ln>
              <a:effectLst/>
            </p:spPr>
            <p:txBody>
              <a:bodyPr wrap="none" anchor="ctr"/>
              <a:lstStyle/>
              <a:p>
                <a:endParaRPr lang="en-US"/>
              </a:p>
            </p:txBody>
          </p:sp>
          <p:sp>
            <p:nvSpPr>
              <p:cNvPr id="315" name="Oval 66"/>
              <p:cNvSpPr>
                <a:spLocks noChangeArrowheads="1"/>
              </p:cNvSpPr>
              <p:nvPr/>
            </p:nvSpPr>
            <p:spPr bwMode="auto">
              <a:xfrm flipH="1" flipV="1">
                <a:off x="1608" y="3048"/>
                <a:ext cx="48" cy="48"/>
              </a:xfrm>
              <a:prstGeom prst="ellipse">
                <a:avLst/>
              </a:prstGeom>
              <a:solidFill>
                <a:srgbClr val="5F5F5F"/>
              </a:solidFill>
              <a:ln w="12700">
                <a:solidFill>
                  <a:srgbClr val="808080"/>
                </a:solidFill>
                <a:round/>
                <a:headEnd type="none" w="sm" len="sm"/>
                <a:tailEnd type="none" w="sm" len="sm"/>
              </a:ln>
              <a:effectLst/>
            </p:spPr>
            <p:txBody>
              <a:bodyPr wrap="none" anchor="ctr"/>
              <a:lstStyle/>
              <a:p>
                <a:endParaRPr lang="en-US"/>
              </a:p>
            </p:txBody>
          </p:sp>
        </p:grpSp>
        <p:grpSp>
          <p:nvGrpSpPr>
            <p:cNvPr id="168" name="Group 67"/>
            <p:cNvGrpSpPr>
              <a:grpSpLocks/>
            </p:cNvGrpSpPr>
            <p:nvPr/>
          </p:nvGrpSpPr>
          <p:grpSpPr bwMode="auto">
            <a:xfrm>
              <a:off x="812800" y="2586038"/>
              <a:ext cx="3725863" cy="1997075"/>
              <a:chOff x="484" y="1680"/>
              <a:chExt cx="2866" cy="1536"/>
            </a:xfrm>
          </p:grpSpPr>
          <p:sp>
            <p:nvSpPr>
              <p:cNvPr id="274" name="Line 68"/>
              <p:cNvSpPr>
                <a:spLocks noChangeShapeType="1"/>
              </p:cNvSpPr>
              <p:nvPr/>
            </p:nvSpPr>
            <p:spPr bwMode="auto">
              <a:xfrm>
                <a:off x="888" y="1680"/>
                <a:ext cx="360"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75" name="Line 69"/>
              <p:cNvSpPr>
                <a:spLocks noChangeShapeType="1"/>
              </p:cNvSpPr>
              <p:nvPr/>
            </p:nvSpPr>
            <p:spPr bwMode="auto">
              <a:xfrm>
                <a:off x="984" y="1872"/>
                <a:ext cx="264"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76" name="Line 70"/>
              <p:cNvSpPr>
                <a:spLocks noChangeShapeType="1"/>
              </p:cNvSpPr>
              <p:nvPr/>
            </p:nvSpPr>
            <p:spPr bwMode="auto">
              <a:xfrm flipV="1">
                <a:off x="2520" y="2832"/>
                <a:ext cx="0" cy="48"/>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77" name="Line 71"/>
              <p:cNvSpPr>
                <a:spLocks noChangeShapeType="1"/>
              </p:cNvSpPr>
              <p:nvPr/>
            </p:nvSpPr>
            <p:spPr bwMode="auto">
              <a:xfrm flipV="1">
                <a:off x="2520" y="2688"/>
                <a:ext cx="0" cy="48"/>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78" name="Line 72"/>
              <p:cNvSpPr>
                <a:spLocks noChangeShapeType="1"/>
              </p:cNvSpPr>
              <p:nvPr/>
            </p:nvSpPr>
            <p:spPr bwMode="auto">
              <a:xfrm flipV="1">
                <a:off x="1080" y="2400"/>
                <a:ext cx="0" cy="48"/>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79" name="Line 73"/>
              <p:cNvSpPr>
                <a:spLocks noChangeShapeType="1"/>
              </p:cNvSpPr>
              <p:nvPr/>
            </p:nvSpPr>
            <p:spPr bwMode="auto">
              <a:xfrm flipV="1">
                <a:off x="1080" y="2544"/>
                <a:ext cx="0" cy="48"/>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80" name="Line 74"/>
              <p:cNvSpPr>
                <a:spLocks noChangeShapeType="1"/>
              </p:cNvSpPr>
              <p:nvPr/>
            </p:nvSpPr>
            <p:spPr bwMode="auto">
              <a:xfrm flipV="1">
                <a:off x="1080" y="2688"/>
                <a:ext cx="0" cy="48"/>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81" name="Line 75"/>
              <p:cNvSpPr>
                <a:spLocks noChangeShapeType="1"/>
              </p:cNvSpPr>
              <p:nvPr/>
            </p:nvSpPr>
            <p:spPr bwMode="auto">
              <a:xfrm flipV="1">
                <a:off x="1080" y="2832"/>
                <a:ext cx="0" cy="48"/>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82" name="Line 76"/>
              <p:cNvSpPr>
                <a:spLocks noChangeShapeType="1"/>
              </p:cNvSpPr>
              <p:nvPr/>
            </p:nvSpPr>
            <p:spPr bwMode="auto">
              <a:xfrm>
                <a:off x="1080" y="2064"/>
                <a:ext cx="0" cy="240"/>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83" name="Freeform 77"/>
              <p:cNvSpPr>
                <a:spLocks/>
              </p:cNvSpPr>
              <p:nvPr/>
            </p:nvSpPr>
            <p:spPr bwMode="auto">
              <a:xfrm>
                <a:off x="1080" y="2976"/>
                <a:ext cx="1440" cy="240"/>
              </a:xfrm>
              <a:custGeom>
                <a:avLst/>
                <a:gdLst/>
                <a:ahLst/>
                <a:cxnLst>
                  <a:cxn ang="0">
                    <a:pos x="0" y="0"/>
                  </a:cxn>
                  <a:cxn ang="0">
                    <a:pos x="0" y="240"/>
                  </a:cxn>
                  <a:cxn ang="0">
                    <a:pos x="1440" y="240"/>
                  </a:cxn>
                  <a:cxn ang="0">
                    <a:pos x="1440" y="0"/>
                  </a:cxn>
                </a:cxnLst>
                <a:rect l="0" t="0" r="r" b="b"/>
                <a:pathLst>
                  <a:path w="1440" h="240">
                    <a:moveTo>
                      <a:pt x="0" y="0"/>
                    </a:moveTo>
                    <a:lnTo>
                      <a:pt x="0" y="240"/>
                    </a:lnTo>
                    <a:lnTo>
                      <a:pt x="1440" y="240"/>
                    </a:lnTo>
                    <a:lnTo>
                      <a:pt x="1440" y="0"/>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284" name="Line 78"/>
              <p:cNvSpPr>
                <a:spLocks noChangeShapeType="1"/>
              </p:cNvSpPr>
              <p:nvPr/>
            </p:nvSpPr>
            <p:spPr bwMode="auto">
              <a:xfrm>
                <a:off x="600" y="2064"/>
                <a:ext cx="480" cy="0"/>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85" name="Line 79"/>
              <p:cNvSpPr>
                <a:spLocks noChangeShapeType="1"/>
              </p:cNvSpPr>
              <p:nvPr/>
            </p:nvSpPr>
            <p:spPr bwMode="auto">
              <a:xfrm>
                <a:off x="600" y="1872"/>
                <a:ext cx="384" cy="0"/>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86" name="Line 80"/>
              <p:cNvSpPr>
                <a:spLocks noChangeShapeType="1"/>
              </p:cNvSpPr>
              <p:nvPr/>
            </p:nvSpPr>
            <p:spPr bwMode="auto">
              <a:xfrm>
                <a:off x="600" y="1680"/>
                <a:ext cx="288" cy="0"/>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87" name="Line 81"/>
              <p:cNvSpPr>
                <a:spLocks noChangeShapeType="1"/>
              </p:cNvSpPr>
              <p:nvPr/>
            </p:nvSpPr>
            <p:spPr bwMode="auto">
              <a:xfrm>
                <a:off x="2328" y="1680"/>
                <a:ext cx="912"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88" name="Line 82"/>
              <p:cNvSpPr>
                <a:spLocks noChangeShapeType="1"/>
              </p:cNvSpPr>
              <p:nvPr/>
            </p:nvSpPr>
            <p:spPr bwMode="auto">
              <a:xfrm>
                <a:off x="2327" y="1872"/>
                <a:ext cx="911"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89" name="Freeform 83"/>
              <p:cNvSpPr>
                <a:spLocks/>
              </p:cNvSpPr>
              <p:nvPr/>
            </p:nvSpPr>
            <p:spPr bwMode="auto">
              <a:xfrm>
                <a:off x="2520" y="2064"/>
                <a:ext cx="720" cy="528"/>
              </a:xfrm>
              <a:custGeom>
                <a:avLst/>
                <a:gdLst/>
                <a:ahLst/>
                <a:cxnLst>
                  <a:cxn ang="0">
                    <a:pos x="0" y="624"/>
                  </a:cxn>
                  <a:cxn ang="0">
                    <a:pos x="0" y="0"/>
                  </a:cxn>
                  <a:cxn ang="0">
                    <a:pos x="384" y="0"/>
                  </a:cxn>
                </a:cxnLst>
                <a:rect l="0" t="0" r="r" b="b"/>
                <a:pathLst>
                  <a:path w="384" h="624">
                    <a:moveTo>
                      <a:pt x="0" y="624"/>
                    </a:moveTo>
                    <a:lnTo>
                      <a:pt x="0" y="0"/>
                    </a:lnTo>
                    <a:lnTo>
                      <a:pt x="384" y="0"/>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290" name="Text Box 84"/>
              <p:cNvSpPr txBox="1">
                <a:spLocks noChangeArrowheads="1"/>
              </p:cNvSpPr>
              <p:nvPr/>
            </p:nvSpPr>
            <p:spPr bwMode="auto">
              <a:xfrm>
                <a:off x="484" y="1726"/>
                <a:ext cx="141" cy="188"/>
              </a:xfrm>
              <a:prstGeom prst="rect">
                <a:avLst/>
              </a:prstGeom>
              <a:noFill/>
              <a:ln w="28575">
                <a:noFill/>
                <a:miter lim="800000"/>
                <a:headEnd type="none" w="sm" len="sm"/>
                <a:tailEnd type="none" w="sm" len="sm"/>
              </a:ln>
              <a:effectLst/>
            </p:spPr>
            <p:txBody>
              <a:bodyPr wrap="none">
                <a:spAutoFit/>
              </a:bodyPr>
              <a:lstStyle/>
              <a:p>
                <a:pPr algn="r" eaLnBrk="0" hangingPunct="0"/>
                <a:endParaRPr lang="en-GB" sz="1000" b="1">
                  <a:solidFill>
                    <a:srgbClr val="011643"/>
                  </a:solidFill>
                </a:endParaRPr>
              </a:p>
            </p:txBody>
          </p:sp>
          <p:sp>
            <p:nvSpPr>
              <p:cNvPr id="291" name="Text Box 85"/>
              <p:cNvSpPr txBox="1">
                <a:spLocks noChangeArrowheads="1"/>
              </p:cNvSpPr>
              <p:nvPr/>
            </p:nvSpPr>
            <p:spPr bwMode="auto">
              <a:xfrm>
                <a:off x="3209" y="1728"/>
                <a:ext cx="141" cy="200"/>
              </a:xfrm>
              <a:prstGeom prst="rect">
                <a:avLst/>
              </a:prstGeom>
              <a:noFill/>
              <a:ln w="28575">
                <a:noFill/>
                <a:miter lim="800000"/>
                <a:headEnd type="none" w="sm" len="sm"/>
                <a:tailEnd type="none" w="sm" len="sm"/>
              </a:ln>
              <a:effectLst/>
            </p:spPr>
            <p:txBody>
              <a:bodyPr wrap="none">
                <a:spAutoFit/>
              </a:bodyPr>
              <a:lstStyle/>
              <a:p>
                <a:pPr eaLnBrk="0" hangingPunct="0"/>
                <a:endParaRPr lang="en-GB" sz="1100" b="1">
                  <a:solidFill>
                    <a:srgbClr val="011643"/>
                  </a:solidFill>
                </a:endParaRPr>
              </a:p>
            </p:txBody>
          </p:sp>
          <p:sp>
            <p:nvSpPr>
              <p:cNvPr id="292" name="Line 86"/>
              <p:cNvSpPr>
                <a:spLocks noChangeShapeType="1"/>
              </p:cNvSpPr>
              <p:nvPr/>
            </p:nvSpPr>
            <p:spPr bwMode="auto">
              <a:xfrm>
                <a:off x="1296" y="1872"/>
                <a:ext cx="1008" cy="0"/>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93" name="Line 87"/>
              <p:cNvSpPr>
                <a:spLocks noChangeShapeType="1"/>
              </p:cNvSpPr>
              <p:nvPr/>
            </p:nvSpPr>
            <p:spPr bwMode="auto">
              <a:xfrm>
                <a:off x="1296" y="1680"/>
                <a:ext cx="1008" cy="0"/>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294" name="Oval 88"/>
              <p:cNvSpPr>
                <a:spLocks noChangeArrowheads="1"/>
              </p:cNvSpPr>
              <p:nvPr/>
            </p:nvSpPr>
            <p:spPr bwMode="auto">
              <a:xfrm flipH="1" flipV="1">
                <a:off x="1752" y="3048"/>
                <a:ext cx="48" cy="48"/>
              </a:xfrm>
              <a:prstGeom prst="ellipse">
                <a:avLst/>
              </a:prstGeom>
              <a:solidFill>
                <a:srgbClr val="5F5F5F"/>
              </a:solidFill>
              <a:ln w="12700">
                <a:solidFill>
                  <a:srgbClr val="FF3300"/>
                </a:solidFill>
                <a:round/>
                <a:headEnd type="none" w="sm" len="sm"/>
                <a:tailEnd type="none" w="sm" len="sm"/>
              </a:ln>
              <a:effectLst/>
            </p:spPr>
            <p:txBody>
              <a:bodyPr wrap="none" anchor="ctr"/>
              <a:lstStyle/>
              <a:p>
                <a:endParaRPr lang="en-US"/>
              </a:p>
            </p:txBody>
          </p:sp>
        </p:grpSp>
        <p:grpSp>
          <p:nvGrpSpPr>
            <p:cNvPr id="169" name="Group 89"/>
            <p:cNvGrpSpPr>
              <a:grpSpLocks/>
            </p:cNvGrpSpPr>
            <p:nvPr/>
          </p:nvGrpSpPr>
          <p:grpSpPr bwMode="auto">
            <a:xfrm>
              <a:off x="1339850" y="1741488"/>
              <a:ext cx="2682875" cy="2030412"/>
              <a:chOff x="888" y="1030"/>
              <a:chExt cx="2064" cy="1562"/>
            </a:xfrm>
          </p:grpSpPr>
          <p:sp>
            <p:nvSpPr>
              <p:cNvPr id="260" name="Line 90"/>
              <p:cNvSpPr>
                <a:spLocks noChangeShapeType="1"/>
              </p:cNvSpPr>
              <p:nvPr/>
            </p:nvSpPr>
            <p:spPr bwMode="auto">
              <a:xfrm>
                <a:off x="2328" y="1679"/>
                <a:ext cx="527"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61" name="Line 91"/>
              <p:cNvSpPr>
                <a:spLocks noChangeShapeType="1"/>
              </p:cNvSpPr>
              <p:nvPr/>
            </p:nvSpPr>
            <p:spPr bwMode="auto">
              <a:xfrm>
                <a:off x="2328" y="1872"/>
                <a:ext cx="38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62" name="Freeform 92"/>
              <p:cNvSpPr>
                <a:spLocks/>
              </p:cNvSpPr>
              <p:nvPr/>
            </p:nvSpPr>
            <p:spPr bwMode="auto">
              <a:xfrm>
                <a:off x="2520" y="2064"/>
                <a:ext cx="336" cy="528"/>
              </a:xfrm>
              <a:custGeom>
                <a:avLst/>
                <a:gdLst/>
                <a:ahLst/>
                <a:cxnLst>
                  <a:cxn ang="0">
                    <a:pos x="0" y="480"/>
                  </a:cxn>
                  <a:cxn ang="0">
                    <a:pos x="0" y="0"/>
                  </a:cxn>
                  <a:cxn ang="0">
                    <a:pos x="336" y="0"/>
                  </a:cxn>
                </a:cxnLst>
                <a:rect l="0" t="0" r="r" b="b"/>
                <a:pathLst>
                  <a:path w="336" h="480">
                    <a:moveTo>
                      <a:pt x="0" y="480"/>
                    </a:moveTo>
                    <a:lnTo>
                      <a:pt x="0" y="0"/>
                    </a:lnTo>
                    <a:lnTo>
                      <a:pt x="336" y="0"/>
                    </a:lnTo>
                  </a:path>
                </a:pathLst>
              </a:custGeom>
              <a:noFill/>
              <a:ln w="28575" cap="flat" cmpd="sng">
                <a:solidFill>
                  <a:schemeClr val="tx1"/>
                </a:solidFill>
                <a:prstDash val="sysDot"/>
                <a:round/>
                <a:headEnd type="none" w="sm" len="sm"/>
                <a:tailEnd type="triangle" w="sm" len="sm"/>
              </a:ln>
              <a:effectLst/>
            </p:spPr>
            <p:txBody>
              <a:bodyPr wrap="none" anchor="ctr"/>
              <a:lstStyle/>
              <a:p>
                <a:endParaRPr lang="en-US"/>
              </a:p>
            </p:txBody>
          </p:sp>
          <p:sp>
            <p:nvSpPr>
              <p:cNvPr id="263" name="Freeform 93"/>
              <p:cNvSpPr>
                <a:spLocks/>
              </p:cNvSpPr>
              <p:nvPr/>
            </p:nvSpPr>
            <p:spPr bwMode="auto">
              <a:xfrm>
                <a:off x="2856" y="1584"/>
                <a:ext cx="96" cy="192"/>
              </a:xfrm>
              <a:custGeom>
                <a:avLst/>
                <a:gdLst/>
                <a:ahLst/>
                <a:cxnLst>
                  <a:cxn ang="0">
                    <a:pos x="0" y="0"/>
                  </a:cxn>
                  <a:cxn ang="0">
                    <a:pos x="0" y="240"/>
                  </a:cxn>
                  <a:cxn ang="0">
                    <a:pos x="96" y="192"/>
                  </a:cxn>
                  <a:cxn ang="0">
                    <a:pos x="96" y="48"/>
                  </a:cxn>
                  <a:cxn ang="0">
                    <a:pos x="0" y="0"/>
                  </a:cxn>
                </a:cxnLst>
                <a:rect l="0" t="0" r="r" b="b"/>
                <a:pathLst>
                  <a:path w="96" h="240">
                    <a:moveTo>
                      <a:pt x="0" y="0"/>
                    </a:moveTo>
                    <a:lnTo>
                      <a:pt x="0" y="240"/>
                    </a:lnTo>
                    <a:lnTo>
                      <a:pt x="96" y="192"/>
                    </a:lnTo>
                    <a:lnTo>
                      <a:pt x="96" y="48"/>
                    </a:lnTo>
                    <a:lnTo>
                      <a:pt x="0" y="0"/>
                    </a:lnTo>
                    <a:close/>
                  </a:path>
                </a:pathLst>
              </a:custGeom>
              <a:solidFill>
                <a:srgbClr val="FFFFFF"/>
              </a:solidFill>
              <a:ln w="12700" cap="flat" cmpd="sng">
                <a:solidFill>
                  <a:schemeClr val="tx1"/>
                </a:solidFill>
                <a:prstDash val="sysDot"/>
                <a:round/>
                <a:headEnd type="none" w="sm" len="sm"/>
                <a:tailEnd type="none" w="sm" len="sm"/>
              </a:ln>
              <a:effectLst/>
            </p:spPr>
            <p:txBody>
              <a:bodyPr wrap="none" anchor="ctr"/>
              <a:lstStyle/>
              <a:p>
                <a:endParaRPr lang="en-US"/>
              </a:p>
            </p:txBody>
          </p:sp>
          <p:sp>
            <p:nvSpPr>
              <p:cNvPr id="264" name="Rectangle 94"/>
              <p:cNvSpPr>
                <a:spLocks noChangeArrowheads="1"/>
              </p:cNvSpPr>
              <p:nvPr/>
            </p:nvSpPr>
            <p:spPr bwMode="auto">
              <a:xfrm flipH="1">
                <a:off x="1752" y="1100"/>
                <a:ext cx="96" cy="288"/>
              </a:xfrm>
              <a:prstGeom prst="rect">
                <a:avLst/>
              </a:prstGeom>
              <a:solidFill>
                <a:srgbClr val="FFFFFF"/>
              </a:solidFill>
              <a:ln w="12700">
                <a:solidFill>
                  <a:schemeClr val="tx1"/>
                </a:solidFill>
                <a:prstDash val="sysDot"/>
                <a:miter lim="800000"/>
                <a:headEnd type="none" w="sm" len="sm"/>
                <a:tailEnd type="none" w="sm" len="sm"/>
              </a:ln>
              <a:effectLst/>
            </p:spPr>
            <p:txBody>
              <a:bodyPr wrap="none" anchor="ctr"/>
              <a:lstStyle/>
              <a:p>
                <a:endParaRPr lang="en-US"/>
              </a:p>
            </p:txBody>
          </p:sp>
          <p:sp>
            <p:nvSpPr>
              <p:cNvPr id="265" name="Freeform 95"/>
              <p:cNvSpPr>
                <a:spLocks/>
              </p:cNvSpPr>
              <p:nvPr/>
            </p:nvSpPr>
            <p:spPr bwMode="auto">
              <a:xfrm>
                <a:off x="2712" y="1776"/>
                <a:ext cx="96" cy="192"/>
              </a:xfrm>
              <a:custGeom>
                <a:avLst/>
                <a:gdLst/>
                <a:ahLst/>
                <a:cxnLst>
                  <a:cxn ang="0">
                    <a:pos x="0" y="0"/>
                  </a:cxn>
                  <a:cxn ang="0">
                    <a:pos x="0" y="240"/>
                  </a:cxn>
                  <a:cxn ang="0">
                    <a:pos x="96" y="192"/>
                  </a:cxn>
                  <a:cxn ang="0">
                    <a:pos x="96" y="48"/>
                  </a:cxn>
                  <a:cxn ang="0">
                    <a:pos x="0" y="0"/>
                  </a:cxn>
                </a:cxnLst>
                <a:rect l="0" t="0" r="r" b="b"/>
                <a:pathLst>
                  <a:path w="96" h="240">
                    <a:moveTo>
                      <a:pt x="0" y="0"/>
                    </a:moveTo>
                    <a:lnTo>
                      <a:pt x="0" y="240"/>
                    </a:lnTo>
                    <a:lnTo>
                      <a:pt x="96" y="192"/>
                    </a:lnTo>
                    <a:lnTo>
                      <a:pt x="96" y="48"/>
                    </a:lnTo>
                    <a:lnTo>
                      <a:pt x="0" y="0"/>
                    </a:lnTo>
                    <a:close/>
                  </a:path>
                </a:pathLst>
              </a:custGeom>
              <a:solidFill>
                <a:srgbClr val="FFFFFF"/>
              </a:solidFill>
              <a:ln w="12700" cap="flat" cmpd="sng">
                <a:solidFill>
                  <a:schemeClr val="tx1"/>
                </a:solidFill>
                <a:prstDash val="sysDot"/>
                <a:round/>
                <a:headEnd type="none" w="sm" len="sm"/>
                <a:tailEnd type="none" w="sm" len="sm"/>
              </a:ln>
              <a:effectLst/>
            </p:spPr>
            <p:txBody>
              <a:bodyPr wrap="none" anchor="ctr"/>
              <a:lstStyle/>
              <a:p>
                <a:endParaRPr lang="en-US"/>
              </a:p>
            </p:txBody>
          </p:sp>
          <p:sp>
            <p:nvSpPr>
              <p:cNvPr id="266" name="Text Box 96"/>
              <p:cNvSpPr txBox="1">
                <a:spLocks noChangeArrowheads="1"/>
              </p:cNvSpPr>
              <p:nvPr/>
            </p:nvSpPr>
            <p:spPr bwMode="auto">
              <a:xfrm rot="-5400000">
                <a:off x="1592" y="1154"/>
                <a:ext cx="413" cy="165"/>
              </a:xfrm>
              <a:prstGeom prst="rect">
                <a:avLst/>
              </a:prstGeom>
              <a:noFill/>
              <a:ln w="12700">
                <a:noFill/>
                <a:prstDash val="sysDot"/>
                <a:miter lim="800000"/>
                <a:headEnd type="none" w="sm" len="sm"/>
                <a:tailEnd type="none" w="sm" len="sm"/>
              </a:ln>
              <a:effectLst/>
            </p:spPr>
            <p:txBody>
              <a:bodyPr wrap="none">
                <a:spAutoFit/>
              </a:bodyPr>
              <a:lstStyle/>
              <a:p>
                <a:pPr algn="ctr" eaLnBrk="0" hangingPunct="0"/>
                <a:r>
                  <a:rPr lang="en-US" sz="800" b="1">
                    <a:solidFill>
                      <a:srgbClr val="011643"/>
                    </a:solidFill>
                  </a:rPr>
                  <a:t>bypass</a:t>
                </a:r>
              </a:p>
            </p:txBody>
          </p:sp>
          <p:sp>
            <p:nvSpPr>
              <p:cNvPr id="267" name="Freeform 97"/>
              <p:cNvSpPr>
                <a:spLocks/>
              </p:cNvSpPr>
              <p:nvPr/>
            </p:nvSpPr>
            <p:spPr bwMode="auto">
              <a:xfrm>
                <a:off x="2856" y="1968"/>
                <a:ext cx="96" cy="192"/>
              </a:xfrm>
              <a:custGeom>
                <a:avLst/>
                <a:gdLst/>
                <a:ahLst/>
                <a:cxnLst>
                  <a:cxn ang="0">
                    <a:pos x="0" y="0"/>
                  </a:cxn>
                  <a:cxn ang="0">
                    <a:pos x="0" y="240"/>
                  </a:cxn>
                  <a:cxn ang="0">
                    <a:pos x="96" y="192"/>
                  </a:cxn>
                  <a:cxn ang="0">
                    <a:pos x="96" y="48"/>
                  </a:cxn>
                  <a:cxn ang="0">
                    <a:pos x="0" y="0"/>
                  </a:cxn>
                </a:cxnLst>
                <a:rect l="0" t="0" r="r" b="b"/>
                <a:pathLst>
                  <a:path w="96" h="240">
                    <a:moveTo>
                      <a:pt x="0" y="0"/>
                    </a:moveTo>
                    <a:lnTo>
                      <a:pt x="0" y="240"/>
                    </a:lnTo>
                    <a:lnTo>
                      <a:pt x="96" y="192"/>
                    </a:lnTo>
                    <a:lnTo>
                      <a:pt x="96" y="48"/>
                    </a:lnTo>
                    <a:lnTo>
                      <a:pt x="0" y="0"/>
                    </a:lnTo>
                    <a:close/>
                  </a:path>
                </a:pathLst>
              </a:custGeom>
              <a:solidFill>
                <a:srgbClr val="FFFFFF"/>
              </a:solidFill>
              <a:ln w="12700" cap="flat" cmpd="sng">
                <a:solidFill>
                  <a:schemeClr val="tx1"/>
                </a:solidFill>
                <a:prstDash val="sysDot"/>
                <a:round/>
                <a:headEnd type="none" w="sm" len="sm"/>
                <a:tailEnd type="none" w="sm" len="sm"/>
              </a:ln>
              <a:effectLst/>
            </p:spPr>
            <p:txBody>
              <a:bodyPr wrap="none" anchor="ctr"/>
              <a:lstStyle/>
              <a:p>
                <a:endParaRPr lang="en-US"/>
              </a:p>
            </p:txBody>
          </p:sp>
          <p:sp>
            <p:nvSpPr>
              <p:cNvPr id="268" name="Freeform 98"/>
              <p:cNvSpPr>
                <a:spLocks/>
              </p:cNvSpPr>
              <p:nvPr/>
            </p:nvSpPr>
            <p:spPr bwMode="auto">
              <a:xfrm flipV="1">
                <a:off x="984" y="1248"/>
                <a:ext cx="768" cy="624"/>
              </a:xfrm>
              <a:custGeom>
                <a:avLst/>
                <a:gdLst/>
                <a:ahLst/>
                <a:cxnLst>
                  <a:cxn ang="0">
                    <a:pos x="0" y="0"/>
                  </a:cxn>
                  <a:cxn ang="0">
                    <a:pos x="0" y="1584"/>
                  </a:cxn>
                  <a:cxn ang="0">
                    <a:pos x="768" y="1584"/>
                  </a:cxn>
                </a:cxnLst>
                <a:rect l="0" t="0" r="r" b="b"/>
                <a:pathLst>
                  <a:path w="768" h="1584">
                    <a:moveTo>
                      <a:pt x="0" y="0"/>
                    </a:moveTo>
                    <a:lnTo>
                      <a:pt x="0" y="1584"/>
                    </a:lnTo>
                    <a:lnTo>
                      <a:pt x="768" y="1584"/>
                    </a:lnTo>
                  </a:path>
                </a:pathLst>
              </a:custGeom>
              <a:noFill/>
              <a:ln w="28575" cap="flat" cmpd="sng">
                <a:solidFill>
                  <a:schemeClr val="tx1"/>
                </a:solidFill>
                <a:prstDash val="sysDot"/>
                <a:round/>
                <a:headEnd type="none" w="sm" len="sm"/>
                <a:tailEnd type="triangle" w="sm" len="sm"/>
              </a:ln>
              <a:effectLst/>
            </p:spPr>
            <p:txBody>
              <a:bodyPr wrap="none" anchor="ctr"/>
              <a:lstStyle/>
              <a:p>
                <a:endParaRPr lang="en-US"/>
              </a:p>
            </p:txBody>
          </p:sp>
          <p:sp>
            <p:nvSpPr>
              <p:cNvPr id="269" name="Freeform 99"/>
              <p:cNvSpPr>
                <a:spLocks/>
              </p:cNvSpPr>
              <p:nvPr/>
            </p:nvSpPr>
            <p:spPr bwMode="auto">
              <a:xfrm flipV="1">
                <a:off x="888" y="1152"/>
                <a:ext cx="864" cy="528"/>
              </a:xfrm>
              <a:custGeom>
                <a:avLst/>
                <a:gdLst/>
                <a:ahLst/>
                <a:cxnLst>
                  <a:cxn ang="0">
                    <a:pos x="0" y="0"/>
                  </a:cxn>
                  <a:cxn ang="0">
                    <a:pos x="0" y="1536"/>
                  </a:cxn>
                  <a:cxn ang="0">
                    <a:pos x="816" y="1536"/>
                  </a:cxn>
                </a:cxnLst>
                <a:rect l="0" t="0" r="r" b="b"/>
                <a:pathLst>
                  <a:path w="816" h="1536">
                    <a:moveTo>
                      <a:pt x="0" y="0"/>
                    </a:moveTo>
                    <a:lnTo>
                      <a:pt x="0" y="1536"/>
                    </a:lnTo>
                    <a:lnTo>
                      <a:pt x="816" y="1536"/>
                    </a:lnTo>
                  </a:path>
                </a:pathLst>
              </a:custGeom>
              <a:noFill/>
              <a:ln w="28575" cap="flat" cmpd="sng">
                <a:solidFill>
                  <a:schemeClr val="tx1"/>
                </a:solidFill>
                <a:prstDash val="sysDot"/>
                <a:round/>
                <a:headEnd type="none" w="sm" len="sm"/>
                <a:tailEnd type="triangle" w="sm" len="sm"/>
              </a:ln>
              <a:effectLst/>
            </p:spPr>
            <p:txBody>
              <a:bodyPr wrap="none" anchor="ctr"/>
              <a:lstStyle/>
              <a:p>
                <a:endParaRPr lang="en-US"/>
              </a:p>
            </p:txBody>
          </p:sp>
          <p:sp>
            <p:nvSpPr>
              <p:cNvPr id="270" name="Freeform 100"/>
              <p:cNvSpPr>
                <a:spLocks/>
              </p:cNvSpPr>
              <p:nvPr/>
            </p:nvSpPr>
            <p:spPr bwMode="auto">
              <a:xfrm flipV="1">
                <a:off x="1080" y="1344"/>
                <a:ext cx="672" cy="720"/>
              </a:xfrm>
              <a:custGeom>
                <a:avLst/>
                <a:gdLst/>
                <a:ahLst/>
                <a:cxnLst>
                  <a:cxn ang="0">
                    <a:pos x="0" y="0"/>
                  </a:cxn>
                  <a:cxn ang="0">
                    <a:pos x="0" y="1536"/>
                  </a:cxn>
                  <a:cxn ang="0">
                    <a:pos x="816" y="1536"/>
                  </a:cxn>
                </a:cxnLst>
                <a:rect l="0" t="0" r="r" b="b"/>
                <a:pathLst>
                  <a:path w="816" h="1536">
                    <a:moveTo>
                      <a:pt x="0" y="0"/>
                    </a:moveTo>
                    <a:lnTo>
                      <a:pt x="0" y="1536"/>
                    </a:lnTo>
                    <a:lnTo>
                      <a:pt x="816" y="1536"/>
                    </a:lnTo>
                  </a:path>
                </a:pathLst>
              </a:custGeom>
              <a:noFill/>
              <a:ln w="28575" cap="flat" cmpd="sng">
                <a:solidFill>
                  <a:schemeClr val="tx1"/>
                </a:solidFill>
                <a:prstDash val="sysDot"/>
                <a:round/>
                <a:headEnd type="none" w="sm" len="sm"/>
                <a:tailEnd type="triangle" w="sm" len="sm"/>
              </a:ln>
              <a:effectLst/>
            </p:spPr>
            <p:txBody>
              <a:bodyPr wrap="none" anchor="ctr"/>
              <a:lstStyle/>
              <a:p>
                <a:endParaRPr lang="en-US"/>
              </a:p>
            </p:txBody>
          </p:sp>
          <p:sp>
            <p:nvSpPr>
              <p:cNvPr id="271" name="Freeform 101"/>
              <p:cNvSpPr>
                <a:spLocks/>
              </p:cNvSpPr>
              <p:nvPr/>
            </p:nvSpPr>
            <p:spPr bwMode="auto">
              <a:xfrm>
                <a:off x="1848" y="1152"/>
                <a:ext cx="1008" cy="480"/>
              </a:xfrm>
              <a:custGeom>
                <a:avLst/>
                <a:gdLst/>
                <a:ahLst/>
                <a:cxnLst>
                  <a:cxn ang="0">
                    <a:pos x="0" y="0"/>
                  </a:cxn>
                  <a:cxn ang="0">
                    <a:pos x="912" y="0"/>
                  </a:cxn>
                  <a:cxn ang="0">
                    <a:pos x="912" y="432"/>
                  </a:cxn>
                  <a:cxn ang="0">
                    <a:pos x="1008" y="432"/>
                  </a:cxn>
                </a:cxnLst>
                <a:rect l="0" t="0" r="r" b="b"/>
                <a:pathLst>
                  <a:path w="1008" h="432">
                    <a:moveTo>
                      <a:pt x="0" y="0"/>
                    </a:moveTo>
                    <a:lnTo>
                      <a:pt x="912" y="0"/>
                    </a:lnTo>
                    <a:lnTo>
                      <a:pt x="912" y="432"/>
                    </a:lnTo>
                    <a:lnTo>
                      <a:pt x="1008" y="432"/>
                    </a:lnTo>
                  </a:path>
                </a:pathLst>
              </a:custGeom>
              <a:noFill/>
              <a:ln w="28575" cap="flat" cmpd="sng">
                <a:solidFill>
                  <a:schemeClr val="tx1"/>
                </a:solidFill>
                <a:prstDash val="sysDot"/>
                <a:round/>
                <a:headEnd type="none" w="sm" len="sm"/>
                <a:tailEnd type="triangle" w="sm" len="sm"/>
              </a:ln>
              <a:effectLst/>
            </p:spPr>
            <p:txBody>
              <a:bodyPr wrap="none" anchor="ctr"/>
              <a:lstStyle/>
              <a:p>
                <a:endParaRPr lang="en-US"/>
              </a:p>
            </p:txBody>
          </p:sp>
          <p:sp>
            <p:nvSpPr>
              <p:cNvPr id="272" name="Freeform 102"/>
              <p:cNvSpPr>
                <a:spLocks/>
              </p:cNvSpPr>
              <p:nvPr/>
            </p:nvSpPr>
            <p:spPr bwMode="auto">
              <a:xfrm>
                <a:off x="1848" y="1248"/>
                <a:ext cx="864" cy="576"/>
              </a:xfrm>
              <a:custGeom>
                <a:avLst/>
                <a:gdLst/>
                <a:ahLst/>
                <a:cxnLst>
                  <a:cxn ang="0">
                    <a:pos x="0" y="0"/>
                  </a:cxn>
                  <a:cxn ang="0">
                    <a:pos x="720" y="0"/>
                  </a:cxn>
                  <a:cxn ang="0">
                    <a:pos x="720" y="528"/>
                  </a:cxn>
                  <a:cxn ang="0">
                    <a:pos x="864" y="528"/>
                  </a:cxn>
                </a:cxnLst>
                <a:rect l="0" t="0" r="r" b="b"/>
                <a:pathLst>
                  <a:path w="864" h="528">
                    <a:moveTo>
                      <a:pt x="0" y="0"/>
                    </a:moveTo>
                    <a:lnTo>
                      <a:pt x="720" y="0"/>
                    </a:lnTo>
                    <a:lnTo>
                      <a:pt x="720" y="528"/>
                    </a:lnTo>
                    <a:lnTo>
                      <a:pt x="864" y="528"/>
                    </a:lnTo>
                  </a:path>
                </a:pathLst>
              </a:custGeom>
              <a:noFill/>
              <a:ln w="28575" cap="flat" cmpd="sng">
                <a:solidFill>
                  <a:schemeClr val="tx1"/>
                </a:solidFill>
                <a:prstDash val="sysDot"/>
                <a:round/>
                <a:headEnd type="none" w="sm" len="sm"/>
                <a:tailEnd type="triangle" w="sm" len="sm"/>
              </a:ln>
              <a:effectLst/>
            </p:spPr>
            <p:txBody>
              <a:bodyPr wrap="none" anchor="ctr"/>
              <a:lstStyle/>
              <a:p>
                <a:endParaRPr lang="en-US"/>
              </a:p>
            </p:txBody>
          </p:sp>
          <p:sp>
            <p:nvSpPr>
              <p:cNvPr id="273" name="Freeform 103"/>
              <p:cNvSpPr>
                <a:spLocks/>
              </p:cNvSpPr>
              <p:nvPr/>
            </p:nvSpPr>
            <p:spPr bwMode="auto">
              <a:xfrm>
                <a:off x="1848" y="1344"/>
                <a:ext cx="1008" cy="672"/>
              </a:xfrm>
              <a:custGeom>
                <a:avLst/>
                <a:gdLst/>
                <a:ahLst/>
                <a:cxnLst>
                  <a:cxn ang="0">
                    <a:pos x="0" y="0"/>
                  </a:cxn>
                  <a:cxn ang="0">
                    <a:pos x="576" y="0"/>
                  </a:cxn>
                  <a:cxn ang="0">
                    <a:pos x="576" y="624"/>
                  </a:cxn>
                  <a:cxn ang="0">
                    <a:pos x="1008" y="624"/>
                  </a:cxn>
                </a:cxnLst>
                <a:rect l="0" t="0" r="r" b="b"/>
                <a:pathLst>
                  <a:path w="1008" h="624">
                    <a:moveTo>
                      <a:pt x="0" y="0"/>
                    </a:moveTo>
                    <a:lnTo>
                      <a:pt x="576" y="0"/>
                    </a:lnTo>
                    <a:lnTo>
                      <a:pt x="576" y="624"/>
                    </a:lnTo>
                    <a:lnTo>
                      <a:pt x="1008" y="624"/>
                    </a:lnTo>
                  </a:path>
                </a:pathLst>
              </a:custGeom>
              <a:noFill/>
              <a:ln w="28575" cap="flat" cmpd="sng">
                <a:solidFill>
                  <a:schemeClr val="tx1"/>
                </a:solidFill>
                <a:prstDash val="sysDot"/>
                <a:round/>
                <a:headEnd type="none" w="sm" len="sm"/>
                <a:tailEnd type="triangle" w="sm" len="sm"/>
              </a:ln>
              <a:effectLst/>
            </p:spPr>
            <p:txBody>
              <a:bodyPr wrap="none" anchor="ctr"/>
              <a:lstStyle/>
              <a:p>
                <a:endParaRPr lang="en-US"/>
              </a:p>
            </p:txBody>
          </p:sp>
        </p:grpSp>
        <p:grpSp>
          <p:nvGrpSpPr>
            <p:cNvPr id="170" name="Group 104"/>
            <p:cNvGrpSpPr>
              <a:grpSpLocks/>
            </p:cNvGrpSpPr>
            <p:nvPr/>
          </p:nvGrpSpPr>
          <p:grpSpPr bwMode="auto">
            <a:xfrm>
              <a:off x="4146550" y="2522538"/>
              <a:ext cx="125413" cy="625475"/>
              <a:chOff x="2904" y="1632"/>
              <a:chExt cx="96" cy="480"/>
            </a:xfrm>
          </p:grpSpPr>
          <p:grpSp>
            <p:nvGrpSpPr>
              <p:cNvPr id="251" name="Group 105"/>
              <p:cNvGrpSpPr>
                <a:grpSpLocks/>
              </p:cNvGrpSpPr>
              <p:nvPr/>
            </p:nvGrpSpPr>
            <p:grpSpPr bwMode="auto">
              <a:xfrm>
                <a:off x="2904" y="1632"/>
                <a:ext cx="96" cy="96"/>
                <a:chOff x="4128" y="1632"/>
                <a:chExt cx="96" cy="96"/>
              </a:xfrm>
            </p:grpSpPr>
            <p:sp>
              <p:nvSpPr>
                <p:cNvPr id="258" name="Rectangle 106"/>
                <p:cNvSpPr>
                  <a:spLocks noChangeArrowheads="1"/>
                </p:cNvSpPr>
                <p:nvPr/>
              </p:nvSpPr>
              <p:spPr bwMode="auto">
                <a:xfrm>
                  <a:off x="4128" y="1632"/>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59" name="Line 107"/>
                <p:cNvSpPr>
                  <a:spLocks noChangeShapeType="1"/>
                </p:cNvSpPr>
                <p:nvPr/>
              </p:nvSpPr>
              <p:spPr bwMode="auto">
                <a:xfrm>
                  <a:off x="4176" y="1650"/>
                  <a:ext cx="0" cy="72"/>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252" name="Group 108"/>
              <p:cNvGrpSpPr>
                <a:grpSpLocks/>
              </p:cNvGrpSpPr>
              <p:nvPr/>
            </p:nvGrpSpPr>
            <p:grpSpPr bwMode="auto">
              <a:xfrm>
                <a:off x="2904" y="1824"/>
                <a:ext cx="96" cy="96"/>
                <a:chOff x="4128" y="1632"/>
                <a:chExt cx="96" cy="96"/>
              </a:xfrm>
            </p:grpSpPr>
            <p:sp>
              <p:nvSpPr>
                <p:cNvPr id="256" name="Rectangle 109"/>
                <p:cNvSpPr>
                  <a:spLocks noChangeArrowheads="1"/>
                </p:cNvSpPr>
                <p:nvPr/>
              </p:nvSpPr>
              <p:spPr bwMode="auto">
                <a:xfrm>
                  <a:off x="4128" y="1632"/>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57" name="Line 110"/>
                <p:cNvSpPr>
                  <a:spLocks noChangeShapeType="1"/>
                </p:cNvSpPr>
                <p:nvPr/>
              </p:nvSpPr>
              <p:spPr bwMode="auto">
                <a:xfrm>
                  <a:off x="4176" y="1650"/>
                  <a:ext cx="0" cy="72"/>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253" name="Group 111"/>
              <p:cNvGrpSpPr>
                <a:grpSpLocks/>
              </p:cNvGrpSpPr>
              <p:nvPr/>
            </p:nvGrpSpPr>
            <p:grpSpPr bwMode="auto">
              <a:xfrm>
                <a:off x="2904" y="2016"/>
                <a:ext cx="96" cy="96"/>
                <a:chOff x="4128" y="1632"/>
                <a:chExt cx="96" cy="96"/>
              </a:xfrm>
            </p:grpSpPr>
            <p:sp>
              <p:nvSpPr>
                <p:cNvPr id="254" name="Rectangle 112"/>
                <p:cNvSpPr>
                  <a:spLocks noChangeArrowheads="1"/>
                </p:cNvSpPr>
                <p:nvPr/>
              </p:nvSpPr>
              <p:spPr bwMode="auto">
                <a:xfrm>
                  <a:off x="4128" y="1632"/>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55" name="Line 113"/>
                <p:cNvSpPr>
                  <a:spLocks noChangeShapeType="1"/>
                </p:cNvSpPr>
                <p:nvPr/>
              </p:nvSpPr>
              <p:spPr bwMode="auto">
                <a:xfrm>
                  <a:off x="4176" y="1650"/>
                  <a:ext cx="0" cy="72"/>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grpSp>
          <p:nvGrpSpPr>
            <p:cNvPr id="171" name="Group 114"/>
            <p:cNvGrpSpPr>
              <a:grpSpLocks/>
            </p:cNvGrpSpPr>
            <p:nvPr/>
          </p:nvGrpSpPr>
          <p:grpSpPr bwMode="auto">
            <a:xfrm>
              <a:off x="812800" y="3459163"/>
              <a:ext cx="3727450" cy="749300"/>
              <a:chOff x="484" y="2352"/>
              <a:chExt cx="2866" cy="576"/>
            </a:xfrm>
          </p:grpSpPr>
          <p:sp>
            <p:nvSpPr>
              <p:cNvPr id="241" name="Line 115"/>
              <p:cNvSpPr>
                <a:spLocks noChangeShapeType="1"/>
              </p:cNvSpPr>
              <p:nvPr/>
            </p:nvSpPr>
            <p:spPr bwMode="auto">
              <a:xfrm>
                <a:off x="600" y="2352"/>
                <a:ext cx="648"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2" name="Line 116"/>
              <p:cNvSpPr>
                <a:spLocks noChangeShapeType="1"/>
              </p:cNvSpPr>
              <p:nvPr/>
            </p:nvSpPr>
            <p:spPr bwMode="auto">
              <a:xfrm>
                <a:off x="600" y="2496"/>
                <a:ext cx="648"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3" name="Line 117"/>
              <p:cNvSpPr>
                <a:spLocks noChangeShapeType="1"/>
              </p:cNvSpPr>
              <p:nvPr/>
            </p:nvSpPr>
            <p:spPr bwMode="auto">
              <a:xfrm>
                <a:off x="600" y="2640"/>
                <a:ext cx="648"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4" name="Line 118"/>
              <p:cNvSpPr>
                <a:spLocks noChangeShapeType="1"/>
              </p:cNvSpPr>
              <p:nvPr/>
            </p:nvSpPr>
            <p:spPr bwMode="auto">
              <a:xfrm>
                <a:off x="600" y="2784"/>
                <a:ext cx="648"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5" name="Line 119"/>
              <p:cNvSpPr>
                <a:spLocks noChangeShapeType="1"/>
              </p:cNvSpPr>
              <p:nvPr/>
            </p:nvSpPr>
            <p:spPr bwMode="auto">
              <a:xfrm>
                <a:off x="600" y="2928"/>
                <a:ext cx="648"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6" name="Line 120"/>
              <p:cNvSpPr>
                <a:spLocks noChangeShapeType="1"/>
              </p:cNvSpPr>
              <p:nvPr/>
            </p:nvSpPr>
            <p:spPr bwMode="auto">
              <a:xfrm>
                <a:off x="2328" y="2640"/>
                <a:ext cx="912"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7" name="Line 121"/>
              <p:cNvSpPr>
                <a:spLocks noChangeShapeType="1"/>
              </p:cNvSpPr>
              <p:nvPr/>
            </p:nvSpPr>
            <p:spPr bwMode="auto">
              <a:xfrm>
                <a:off x="2328" y="2784"/>
                <a:ext cx="912"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8" name="Line 122"/>
              <p:cNvSpPr>
                <a:spLocks noChangeShapeType="1"/>
              </p:cNvSpPr>
              <p:nvPr/>
            </p:nvSpPr>
            <p:spPr bwMode="auto">
              <a:xfrm>
                <a:off x="2328" y="2928"/>
                <a:ext cx="912"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249" name="Text Box 123"/>
              <p:cNvSpPr txBox="1">
                <a:spLocks noChangeArrowheads="1"/>
              </p:cNvSpPr>
              <p:nvPr/>
            </p:nvSpPr>
            <p:spPr bwMode="auto">
              <a:xfrm>
                <a:off x="484" y="2494"/>
                <a:ext cx="141" cy="187"/>
              </a:xfrm>
              <a:prstGeom prst="rect">
                <a:avLst/>
              </a:prstGeom>
              <a:noFill/>
              <a:ln w="28575">
                <a:noFill/>
                <a:miter lim="800000"/>
                <a:headEnd type="none" w="sm" len="sm"/>
                <a:tailEnd type="none" w="sm" len="sm"/>
              </a:ln>
              <a:effectLst/>
            </p:spPr>
            <p:txBody>
              <a:bodyPr wrap="none">
                <a:spAutoFit/>
              </a:bodyPr>
              <a:lstStyle/>
              <a:p>
                <a:pPr algn="r" eaLnBrk="0" hangingPunct="0"/>
                <a:endParaRPr lang="en-GB" sz="1000" b="1">
                  <a:solidFill>
                    <a:srgbClr val="011643"/>
                  </a:solidFill>
                </a:endParaRPr>
              </a:p>
            </p:txBody>
          </p:sp>
          <p:sp>
            <p:nvSpPr>
              <p:cNvPr id="250" name="Text Box 124"/>
              <p:cNvSpPr txBox="1">
                <a:spLocks noChangeArrowheads="1"/>
              </p:cNvSpPr>
              <p:nvPr/>
            </p:nvSpPr>
            <p:spPr bwMode="auto">
              <a:xfrm>
                <a:off x="3208" y="2630"/>
                <a:ext cx="142" cy="211"/>
              </a:xfrm>
              <a:prstGeom prst="rect">
                <a:avLst/>
              </a:prstGeom>
              <a:noFill/>
              <a:ln w="28575">
                <a:noFill/>
                <a:miter lim="800000"/>
                <a:headEnd type="none" w="sm" len="sm"/>
                <a:tailEnd type="none" w="sm" len="sm"/>
              </a:ln>
              <a:effectLst/>
            </p:spPr>
            <p:txBody>
              <a:bodyPr wrap="none">
                <a:spAutoFit/>
              </a:bodyPr>
              <a:lstStyle/>
              <a:p>
                <a:pPr eaLnBrk="0" hangingPunct="0"/>
                <a:endParaRPr lang="en-GB" sz="1200" b="1">
                  <a:solidFill>
                    <a:srgbClr val="011643"/>
                  </a:solidFill>
                </a:endParaRPr>
              </a:p>
            </p:txBody>
          </p:sp>
        </p:grpSp>
        <p:grpSp>
          <p:nvGrpSpPr>
            <p:cNvPr id="172" name="Group 125"/>
            <p:cNvGrpSpPr>
              <a:grpSpLocks/>
            </p:cNvGrpSpPr>
            <p:nvPr/>
          </p:nvGrpSpPr>
          <p:grpSpPr bwMode="auto">
            <a:xfrm>
              <a:off x="965200" y="3397250"/>
              <a:ext cx="2557463" cy="873125"/>
              <a:chOff x="288" y="2304"/>
              <a:chExt cx="1968" cy="672"/>
            </a:xfrm>
          </p:grpSpPr>
          <p:sp>
            <p:nvSpPr>
              <p:cNvPr id="225" name="Line 126"/>
              <p:cNvSpPr>
                <a:spLocks noChangeShapeType="1"/>
              </p:cNvSpPr>
              <p:nvPr/>
            </p:nvSpPr>
            <p:spPr bwMode="auto">
              <a:xfrm>
                <a:off x="288" y="2640"/>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26" name="Line 127"/>
              <p:cNvSpPr>
                <a:spLocks noChangeShapeType="1"/>
              </p:cNvSpPr>
              <p:nvPr/>
            </p:nvSpPr>
            <p:spPr bwMode="auto">
              <a:xfrm>
                <a:off x="288" y="2784"/>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27" name="Line 128"/>
              <p:cNvSpPr>
                <a:spLocks noChangeShapeType="1"/>
              </p:cNvSpPr>
              <p:nvPr/>
            </p:nvSpPr>
            <p:spPr bwMode="auto">
              <a:xfrm>
                <a:off x="288" y="2928"/>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28" name="Line 129"/>
              <p:cNvSpPr>
                <a:spLocks noChangeShapeType="1"/>
              </p:cNvSpPr>
              <p:nvPr/>
            </p:nvSpPr>
            <p:spPr bwMode="auto">
              <a:xfrm>
                <a:off x="288" y="2352"/>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29" name="Line 130"/>
              <p:cNvSpPr>
                <a:spLocks noChangeShapeType="1"/>
              </p:cNvSpPr>
              <p:nvPr/>
            </p:nvSpPr>
            <p:spPr bwMode="auto">
              <a:xfrm>
                <a:off x="288" y="2496"/>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30" name="Rectangle 131"/>
              <p:cNvSpPr>
                <a:spLocks noChangeArrowheads="1"/>
              </p:cNvSpPr>
              <p:nvPr/>
            </p:nvSpPr>
            <p:spPr bwMode="auto">
              <a:xfrm flipH="1">
                <a:off x="720" y="2304"/>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1" name="Rectangle 132"/>
              <p:cNvSpPr>
                <a:spLocks noChangeArrowheads="1"/>
              </p:cNvSpPr>
              <p:nvPr/>
            </p:nvSpPr>
            <p:spPr bwMode="auto">
              <a:xfrm flipH="1">
                <a:off x="720" y="2448"/>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2" name="Rectangle 133"/>
              <p:cNvSpPr>
                <a:spLocks noChangeArrowheads="1"/>
              </p:cNvSpPr>
              <p:nvPr/>
            </p:nvSpPr>
            <p:spPr bwMode="auto">
              <a:xfrm flipH="1">
                <a:off x="720" y="2592"/>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3" name="Rectangle 134"/>
              <p:cNvSpPr>
                <a:spLocks noChangeArrowheads="1"/>
              </p:cNvSpPr>
              <p:nvPr/>
            </p:nvSpPr>
            <p:spPr bwMode="auto">
              <a:xfrm flipH="1">
                <a:off x="720" y="2736"/>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4" name="Rectangle 135"/>
              <p:cNvSpPr>
                <a:spLocks noChangeArrowheads="1"/>
              </p:cNvSpPr>
              <p:nvPr/>
            </p:nvSpPr>
            <p:spPr bwMode="auto">
              <a:xfrm flipH="1">
                <a:off x="720" y="2880"/>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5" name="Rectangle 136"/>
              <p:cNvSpPr>
                <a:spLocks noChangeArrowheads="1"/>
              </p:cNvSpPr>
              <p:nvPr/>
            </p:nvSpPr>
            <p:spPr bwMode="auto">
              <a:xfrm>
                <a:off x="2160" y="2592"/>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6" name="Rectangle 137"/>
              <p:cNvSpPr>
                <a:spLocks noChangeArrowheads="1"/>
              </p:cNvSpPr>
              <p:nvPr/>
            </p:nvSpPr>
            <p:spPr bwMode="auto">
              <a:xfrm>
                <a:off x="2160" y="2736"/>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7" name="Rectangle 138"/>
              <p:cNvSpPr>
                <a:spLocks noChangeArrowheads="1"/>
              </p:cNvSpPr>
              <p:nvPr/>
            </p:nvSpPr>
            <p:spPr bwMode="auto">
              <a:xfrm>
                <a:off x="2160" y="2880"/>
                <a:ext cx="96" cy="96"/>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en-US"/>
              </a:p>
            </p:txBody>
          </p:sp>
          <p:sp>
            <p:nvSpPr>
              <p:cNvPr id="238" name="Line 139"/>
              <p:cNvSpPr>
                <a:spLocks noChangeShapeType="1"/>
              </p:cNvSpPr>
              <p:nvPr/>
            </p:nvSpPr>
            <p:spPr bwMode="auto">
              <a:xfrm>
                <a:off x="2016" y="2640"/>
                <a:ext cx="14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39" name="Line 140"/>
              <p:cNvSpPr>
                <a:spLocks noChangeShapeType="1"/>
              </p:cNvSpPr>
              <p:nvPr/>
            </p:nvSpPr>
            <p:spPr bwMode="auto">
              <a:xfrm>
                <a:off x="2016" y="2784"/>
                <a:ext cx="14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40" name="Line 141"/>
              <p:cNvSpPr>
                <a:spLocks noChangeShapeType="1"/>
              </p:cNvSpPr>
              <p:nvPr/>
            </p:nvSpPr>
            <p:spPr bwMode="auto">
              <a:xfrm>
                <a:off x="2016" y="2928"/>
                <a:ext cx="14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grpSp>
        <p:grpSp>
          <p:nvGrpSpPr>
            <p:cNvPr id="173" name="Group 142"/>
            <p:cNvGrpSpPr>
              <a:grpSpLocks/>
            </p:cNvGrpSpPr>
            <p:nvPr/>
          </p:nvGrpSpPr>
          <p:grpSpPr bwMode="auto">
            <a:xfrm>
              <a:off x="966788" y="3397250"/>
              <a:ext cx="2559050" cy="873125"/>
              <a:chOff x="600" y="2304"/>
              <a:chExt cx="1968" cy="672"/>
            </a:xfrm>
          </p:grpSpPr>
          <p:sp>
            <p:nvSpPr>
              <p:cNvPr id="209" name="Line 143"/>
              <p:cNvSpPr>
                <a:spLocks noChangeShapeType="1"/>
              </p:cNvSpPr>
              <p:nvPr/>
            </p:nvSpPr>
            <p:spPr bwMode="auto">
              <a:xfrm>
                <a:off x="600" y="2640"/>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10" name="Line 144"/>
              <p:cNvSpPr>
                <a:spLocks noChangeShapeType="1"/>
              </p:cNvSpPr>
              <p:nvPr/>
            </p:nvSpPr>
            <p:spPr bwMode="auto">
              <a:xfrm>
                <a:off x="600" y="2784"/>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11" name="Line 145"/>
              <p:cNvSpPr>
                <a:spLocks noChangeShapeType="1"/>
              </p:cNvSpPr>
              <p:nvPr/>
            </p:nvSpPr>
            <p:spPr bwMode="auto">
              <a:xfrm>
                <a:off x="600" y="2928"/>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12" name="Line 146"/>
              <p:cNvSpPr>
                <a:spLocks noChangeShapeType="1"/>
              </p:cNvSpPr>
              <p:nvPr/>
            </p:nvSpPr>
            <p:spPr bwMode="auto">
              <a:xfrm>
                <a:off x="600" y="2352"/>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13" name="Line 147"/>
              <p:cNvSpPr>
                <a:spLocks noChangeShapeType="1"/>
              </p:cNvSpPr>
              <p:nvPr/>
            </p:nvSpPr>
            <p:spPr bwMode="auto">
              <a:xfrm>
                <a:off x="600" y="2496"/>
                <a:ext cx="432"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14" name="Rectangle 148"/>
              <p:cNvSpPr>
                <a:spLocks noChangeArrowheads="1"/>
              </p:cNvSpPr>
              <p:nvPr/>
            </p:nvSpPr>
            <p:spPr bwMode="auto">
              <a:xfrm flipH="1">
                <a:off x="1032" y="2304"/>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15" name="Rectangle 149"/>
              <p:cNvSpPr>
                <a:spLocks noChangeArrowheads="1"/>
              </p:cNvSpPr>
              <p:nvPr/>
            </p:nvSpPr>
            <p:spPr bwMode="auto">
              <a:xfrm flipH="1">
                <a:off x="1032" y="2448"/>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16" name="Rectangle 150"/>
              <p:cNvSpPr>
                <a:spLocks noChangeArrowheads="1"/>
              </p:cNvSpPr>
              <p:nvPr/>
            </p:nvSpPr>
            <p:spPr bwMode="auto">
              <a:xfrm flipH="1">
                <a:off x="1032" y="2592"/>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17" name="Rectangle 151"/>
              <p:cNvSpPr>
                <a:spLocks noChangeArrowheads="1"/>
              </p:cNvSpPr>
              <p:nvPr/>
            </p:nvSpPr>
            <p:spPr bwMode="auto">
              <a:xfrm flipH="1">
                <a:off x="1032" y="2736"/>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18" name="Rectangle 152"/>
              <p:cNvSpPr>
                <a:spLocks noChangeArrowheads="1"/>
              </p:cNvSpPr>
              <p:nvPr/>
            </p:nvSpPr>
            <p:spPr bwMode="auto">
              <a:xfrm flipH="1">
                <a:off x="1032" y="2880"/>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19" name="Rectangle 153"/>
              <p:cNvSpPr>
                <a:spLocks noChangeArrowheads="1"/>
              </p:cNvSpPr>
              <p:nvPr/>
            </p:nvSpPr>
            <p:spPr bwMode="auto">
              <a:xfrm>
                <a:off x="2472" y="2592"/>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20" name="Rectangle 154"/>
              <p:cNvSpPr>
                <a:spLocks noChangeArrowheads="1"/>
              </p:cNvSpPr>
              <p:nvPr/>
            </p:nvSpPr>
            <p:spPr bwMode="auto">
              <a:xfrm>
                <a:off x="2472" y="2736"/>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21" name="Rectangle 155"/>
              <p:cNvSpPr>
                <a:spLocks noChangeArrowheads="1"/>
              </p:cNvSpPr>
              <p:nvPr/>
            </p:nvSpPr>
            <p:spPr bwMode="auto">
              <a:xfrm>
                <a:off x="2472" y="2880"/>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22" name="Line 156"/>
              <p:cNvSpPr>
                <a:spLocks noChangeShapeType="1"/>
              </p:cNvSpPr>
              <p:nvPr/>
            </p:nvSpPr>
            <p:spPr bwMode="auto">
              <a:xfrm>
                <a:off x="2328" y="2640"/>
                <a:ext cx="14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23" name="Line 157"/>
              <p:cNvSpPr>
                <a:spLocks noChangeShapeType="1"/>
              </p:cNvSpPr>
              <p:nvPr/>
            </p:nvSpPr>
            <p:spPr bwMode="auto">
              <a:xfrm>
                <a:off x="2328" y="2784"/>
                <a:ext cx="14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sp>
            <p:nvSpPr>
              <p:cNvPr id="224" name="Line 158"/>
              <p:cNvSpPr>
                <a:spLocks noChangeShapeType="1"/>
              </p:cNvSpPr>
              <p:nvPr/>
            </p:nvSpPr>
            <p:spPr bwMode="auto">
              <a:xfrm>
                <a:off x="2328" y="2928"/>
                <a:ext cx="144" cy="0"/>
              </a:xfrm>
              <a:prstGeom prst="line">
                <a:avLst/>
              </a:prstGeom>
              <a:noFill/>
              <a:ln w="28575">
                <a:solidFill>
                  <a:schemeClr val="tx1"/>
                </a:solidFill>
                <a:round/>
                <a:headEnd type="none" w="sm" len="sm"/>
                <a:tailEnd type="triangle" w="sm" len="sm"/>
              </a:ln>
              <a:effectLst/>
            </p:spPr>
            <p:txBody>
              <a:bodyPr wrap="none" anchor="ctr"/>
              <a:lstStyle/>
              <a:p>
                <a:endParaRPr lang="en-US"/>
              </a:p>
            </p:txBody>
          </p:sp>
        </p:grpSp>
        <p:grpSp>
          <p:nvGrpSpPr>
            <p:cNvPr id="174" name="Group 159"/>
            <p:cNvGrpSpPr>
              <a:grpSpLocks/>
            </p:cNvGrpSpPr>
            <p:nvPr/>
          </p:nvGrpSpPr>
          <p:grpSpPr bwMode="auto">
            <a:xfrm>
              <a:off x="4148138" y="2520950"/>
              <a:ext cx="123825" cy="623888"/>
              <a:chOff x="2904" y="1632"/>
              <a:chExt cx="96" cy="480"/>
            </a:xfrm>
          </p:grpSpPr>
          <p:grpSp>
            <p:nvGrpSpPr>
              <p:cNvPr id="200" name="Group 160"/>
              <p:cNvGrpSpPr>
                <a:grpSpLocks/>
              </p:cNvGrpSpPr>
              <p:nvPr/>
            </p:nvGrpSpPr>
            <p:grpSpPr bwMode="auto">
              <a:xfrm>
                <a:off x="2904" y="1632"/>
                <a:ext cx="96" cy="96"/>
                <a:chOff x="4128" y="1632"/>
                <a:chExt cx="96" cy="96"/>
              </a:xfrm>
            </p:grpSpPr>
            <p:sp>
              <p:nvSpPr>
                <p:cNvPr id="207" name="Rectangle 161"/>
                <p:cNvSpPr>
                  <a:spLocks noChangeArrowheads="1"/>
                </p:cNvSpPr>
                <p:nvPr/>
              </p:nvSpPr>
              <p:spPr bwMode="auto">
                <a:xfrm>
                  <a:off x="4128" y="1632"/>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08" name="Line 162"/>
                <p:cNvSpPr>
                  <a:spLocks noChangeShapeType="1"/>
                </p:cNvSpPr>
                <p:nvPr/>
              </p:nvSpPr>
              <p:spPr bwMode="auto">
                <a:xfrm>
                  <a:off x="4176" y="1650"/>
                  <a:ext cx="0" cy="72"/>
                </a:xfrm>
                <a:prstGeom prst="line">
                  <a:avLst/>
                </a:prstGeom>
                <a:noFill/>
                <a:ln w="12700">
                  <a:solidFill>
                    <a:srgbClr val="FF3300"/>
                  </a:solidFill>
                  <a:round/>
                  <a:headEnd type="none" w="sm" len="sm"/>
                  <a:tailEnd type="triangle" w="sm" len="sm"/>
                </a:ln>
                <a:effectLst/>
              </p:spPr>
              <p:txBody>
                <a:bodyPr wrap="none" anchor="ctr"/>
                <a:lstStyle/>
                <a:p>
                  <a:endParaRPr lang="en-US"/>
                </a:p>
              </p:txBody>
            </p:sp>
          </p:grpSp>
          <p:grpSp>
            <p:nvGrpSpPr>
              <p:cNvPr id="201" name="Group 163"/>
              <p:cNvGrpSpPr>
                <a:grpSpLocks/>
              </p:cNvGrpSpPr>
              <p:nvPr/>
            </p:nvGrpSpPr>
            <p:grpSpPr bwMode="auto">
              <a:xfrm>
                <a:off x="2904" y="1824"/>
                <a:ext cx="96" cy="96"/>
                <a:chOff x="4128" y="1632"/>
                <a:chExt cx="96" cy="96"/>
              </a:xfrm>
            </p:grpSpPr>
            <p:sp>
              <p:nvSpPr>
                <p:cNvPr id="205" name="Rectangle 164"/>
                <p:cNvSpPr>
                  <a:spLocks noChangeArrowheads="1"/>
                </p:cNvSpPr>
                <p:nvPr/>
              </p:nvSpPr>
              <p:spPr bwMode="auto">
                <a:xfrm>
                  <a:off x="4128" y="1632"/>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06" name="Line 165"/>
                <p:cNvSpPr>
                  <a:spLocks noChangeShapeType="1"/>
                </p:cNvSpPr>
                <p:nvPr/>
              </p:nvSpPr>
              <p:spPr bwMode="auto">
                <a:xfrm>
                  <a:off x="4176" y="1650"/>
                  <a:ext cx="0" cy="72"/>
                </a:xfrm>
                <a:prstGeom prst="line">
                  <a:avLst/>
                </a:prstGeom>
                <a:noFill/>
                <a:ln w="12700">
                  <a:solidFill>
                    <a:srgbClr val="FF3300"/>
                  </a:solidFill>
                  <a:round/>
                  <a:headEnd type="none" w="sm" len="sm"/>
                  <a:tailEnd type="triangle" w="sm" len="sm"/>
                </a:ln>
                <a:effectLst/>
              </p:spPr>
              <p:txBody>
                <a:bodyPr wrap="none" anchor="ctr"/>
                <a:lstStyle/>
                <a:p>
                  <a:endParaRPr lang="en-US"/>
                </a:p>
              </p:txBody>
            </p:sp>
          </p:grpSp>
          <p:grpSp>
            <p:nvGrpSpPr>
              <p:cNvPr id="202" name="Group 166"/>
              <p:cNvGrpSpPr>
                <a:grpSpLocks/>
              </p:cNvGrpSpPr>
              <p:nvPr/>
            </p:nvGrpSpPr>
            <p:grpSpPr bwMode="auto">
              <a:xfrm>
                <a:off x="2904" y="2016"/>
                <a:ext cx="96" cy="96"/>
                <a:chOff x="4128" y="1632"/>
                <a:chExt cx="96" cy="96"/>
              </a:xfrm>
            </p:grpSpPr>
            <p:sp>
              <p:nvSpPr>
                <p:cNvPr id="203" name="Rectangle 167"/>
                <p:cNvSpPr>
                  <a:spLocks noChangeArrowheads="1"/>
                </p:cNvSpPr>
                <p:nvPr/>
              </p:nvSpPr>
              <p:spPr bwMode="auto">
                <a:xfrm>
                  <a:off x="4128" y="1632"/>
                  <a:ext cx="96" cy="96"/>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204" name="Line 168"/>
                <p:cNvSpPr>
                  <a:spLocks noChangeShapeType="1"/>
                </p:cNvSpPr>
                <p:nvPr/>
              </p:nvSpPr>
              <p:spPr bwMode="auto">
                <a:xfrm>
                  <a:off x="4176" y="1650"/>
                  <a:ext cx="0" cy="72"/>
                </a:xfrm>
                <a:prstGeom prst="line">
                  <a:avLst/>
                </a:prstGeom>
                <a:noFill/>
                <a:ln w="12700">
                  <a:solidFill>
                    <a:srgbClr val="FF3300"/>
                  </a:solidFill>
                  <a:round/>
                  <a:headEnd type="none" w="sm" len="sm"/>
                  <a:tailEnd type="triangle" w="sm" len="sm"/>
                </a:ln>
                <a:effectLst/>
              </p:spPr>
              <p:txBody>
                <a:bodyPr wrap="none" anchor="ctr"/>
                <a:lstStyle/>
                <a:p>
                  <a:endParaRPr lang="en-US"/>
                </a:p>
              </p:txBody>
            </p:sp>
          </p:grpSp>
        </p:grpSp>
        <p:grpSp>
          <p:nvGrpSpPr>
            <p:cNvPr id="175" name="Group 169"/>
            <p:cNvGrpSpPr>
              <a:grpSpLocks/>
            </p:cNvGrpSpPr>
            <p:nvPr/>
          </p:nvGrpSpPr>
          <p:grpSpPr bwMode="auto">
            <a:xfrm>
              <a:off x="1341438" y="1733550"/>
              <a:ext cx="2682875" cy="2035175"/>
              <a:chOff x="888" y="1026"/>
              <a:chExt cx="2064" cy="1566"/>
            </a:xfrm>
          </p:grpSpPr>
          <p:sp>
            <p:nvSpPr>
              <p:cNvPr id="186" name="Line 170"/>
              <p:cNvSpPr>
                <a:spLocks noChangeShapeType="1"/>
              </p:cNvSpPr>
              <p:nvPr/>
            </p:nvSpPr>
            <p:spPr bwMode="auto">
              <a:xfrm>
                <a:off x="2328" y="1679"/>
                <a:ext cx="527"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187" name="Line 171"/>
              <p:cNvSpPr>
                <a:spLocks noChangeShapeType="1"/>
              </p:cNvSpPr>
              <p:nvPr/>
            </p:nvSpPr>
            <p:spPr bwMode="auto">
              <a:xfrm>
                <a:off x="2328" y="1872"/>
                <a:ext cx="384" cy="0"/>
              </a:xfrm>
              <a:prstGeom prst="line">
                <a:avLst/>
              </a:prstGeom>
              <a:noFill/>
              <a:ln w="28575">
                <a:solidFill>
                  <a:srgbClr val="FF3300"/>
                </a:solidFill>
                <a:round/>
                <a:headEnd type="none" w="sm" len="sm"/>
                <a:tailEnd type="triangle" w="sm" len="sm"/>
              </a:ln>
              <a:effectLst/>
            </p:spPr>
            <p:txBody>
              <a:bodyPr wrap="none" anchor="ctr"/>
              <a:lstStyle/>
              <a:p>
                <a:endParaRPr lang="en-US"/>
              </a:p>
            </p:txBody>
          </p:sp>
          <p:sp>
            <p:nvSpPr>
              <p:cNvPr id="188" name="Freeform 172"/>
              <p:cNvSpPr>
                <a:spLocks/>
              </p:cNvSpPr>
              <p:nvPr/>
            </p:nvSpPr>
            <p:spPr bwMode="auto">
              <a:xfrm>
                <a:off x="2520" y="2064"/>
                <a:ext cx="336" cy="528"/>
              </a:xfrm>
              <a:custGeom>
                <a:avLst/>
                <a:gdLst/>
                <a:ahLst/>
                <a:cxnLst>
                  <a:cxn ang="0">
                    <a:pos x="0" y="480"/>
                  </a:cxn>
                  <a:cxn ang="0">
                    <a:pos x="0" y="0"/>
                  </a:cxn>
                  <a:cxn ang="0">
                    <a:pos x="336" y="0"/>
                  </a:cxn>
                </a:cxnLst>
                <a:rect l="0" t="0" r="r" b="b"/>
                <a:pathLst>
                  <a:path w="336" h="480">
                    <a:moveTo>
                      <a:pt x="0" y="480"/>
                    </a:moveTo>
                    <a:lnTo>
                      <a:pt x="0" y="0"/>
                    </a:lnTo>
                    <a:lnTo>
                      <a:pt x="336" y="0"/>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189" name="Freeform 173"/>
              <p:cNvSpPr>
                <a:spLocks/>
              </p:cNvSpPr>
              <p:nvPr/>
            </p:nvSpPr>
            <p:spPr bwMode="auto">
              <a:xfrm>
                <a:off x="2856" y="1584"/>
                <a:ext cx="96" cy="192"/>
              </a:xfrm>
              <a:custGeom>
                <a:avLst/>
                <a:gdLst/>
                <a:ahLst/>
                <a:cxnLst>
                  <a:cxn ang="0">
                    <a:pos x="0" y="0"/>
                  </a:cxn>
                  <a:cxn ang="0">
                    <a:pos x="0" y="240"/>
                  </a:cxn>
                  <a:cxn ang="0">
                    <a:pos x="96" y="192"/>
                  </a:cxn>
                  <a:cxn ang="0">
                    <a:pos x="96" y="48"/>
                  </a:cxn>
                  <a:cxn ang="0">
                    <a:pos x="0" y="0"/>
                  </a:cxn>
                </a:cxnLst>
                <a:rect l="0" t="0" r="r" b="b"/>
                <a:pathLst>
                  <a:path w="96" h="240">
                    <a:moveTo>
                      <a:pt x="0" y="0"/>
                    </a:moveTo>
                    <a:lnTo>
                      <a:pt x="0" y="240"/>
                    </a:lnTo>
                    <a:lnTo>
                      <a:pt x="96" y="192"/>
                    </a:lnTo>
                    <a:lnTo>
                      <a:pt x="96" y="48"/>
                    </a:lnTo>
                    <a:lnTo>
                      <a:pt x="0" y="0"/>
                    </a:lnTo>
                    <a:close/>
                  </a:path>
                </a:pathLst>
              </a:custGeom>
              <a:solidFill>
                <a:srgbClr val="FFFFFF"/>
              </a:solidFill>
              <a:ln w="12700" cap="flat" cmpd="sng">
                <a:solidFill>
                  <a:srgbClr val="FF3300"/>
                </a:solidFill>
                <a:prstDash val="solid"/>
                <a:round/>
                <a:headEnd type="none" w="sm" len="sm"/>
                <a:tailEnd type="none" w="sm" len="sm"/>
              </a:ln>
              <a:effectLst/>
            </p:spPr>
            <p:txBody>
              <a:bodyPr wrap="none" anchor="ctr"/>
              <a:lstStyle/>
              <a:p>
                <a:endParaRPr lang="en-US"/>
              </a:p>
            </p:txBody>
          </p:sp>
          <p:sp>
            <p:nvSpPr>
              <p:cNvPr id="190" name="Rectangle 174"/>
              <p:cNvSpPr>
                <a:spLocks noChangeArrowheads="1"/>
              </p:cNvSpPr>
              <p:nvPr/>
            </p:nvSpPr>
            <p:spPr bwMode="auto">
              <a:xfrm flipH="1">
                <a:off x="1752" y="1100"/>
                <a:ext cx="96" cy="288"/>
              </a:xfrm>
              <a:prstGeom prst="rect">
                <a:avLst/>
              </a:prstGeom>
              <a:solidFill>
                <a:srgbClr val="FFFFFF"/>
              </a:solidFill>
              <a:ln w="12700">
                <a:solidFill>
                  <a:srgbClr val="FF3300"/>
                </a:solidFill>
                <a:miter lim="800000"/>
                <a:headEnd type="none" w="sm" len="sm"/>
                <a:tailEnd type="none" w="sm" len="sm"/>
              </a:ln>
              <a:effectLst/>
            </p:spPr>
            <p:txBody>
              <a:bodyPr wrap="none" anchor="ctr"/>
              <a:lstStyle/>
              <a:p>
                <a:endParaRPr lang="en-US"/>
              </a:p>
            </p:txBody>
          </p:sp>
          <p:sp>
            <p:nvSpPr>
              <p:cNvPr id="191" name="Freeform 175"/>
              <p:cNvSpPr>
                <a:spLocks/>
              </p:cNvSpPr>
              <p:nvPr/>
            </p:nvSpPr>
            <p:spPr bwMode="auto">
              <a:xfrm>
                <a:off x="2712" y="1776"/>
                <a:ext cx="96" cy="192"/>
              </a:xfrm>
              <a:custGeom>
                <a:avLst/>
                <a:gdLst/>
                <a:ahLst/>
                <a:cxnLst>
                  <a:cxn ang="0">
                    <a:pos x="0" y="0"/>
                  </a:cxn>
                  <a:cxn ang="0">
                    <a:pos x="0" y="240"/>
                  </a:cxn>
                  <a:cxn ang="0">
                    <a:pos x="96" y="192"/>
                  </a:cxn>
                  <a:cxn ang="0">
                    <a:pos x="96" y="48"/>
                  </a:cxn>
                  <a:cxn ang="0">
                    <a:pos x="0" y="0"/>
                  </a:cxn>
                </a:cxnLst>
                <a:rect l="0" t="0" r="r" b="b"/>
                <a:pathLst>
                  <a:path w="96" h="240">
                    <a:moveTo>
                      <a:pt x="0" y="0"/>
                    </a:moveTo>
                    <a:lnTo>
                      <a:pt x="0" y="240"/>
                    </a:lnTo>
                    <a:lnTo>
                      <a:pt x="96" y="192"/>
                    </a:lnTo>
                    <a:lnTo>
                      <a:pt x="96" y="48"/>
                    </a:lnTo>
                    <a:lnTo>
                      <a:pt x="0" y="0"/>
                    </a:lnTo>
                    <a:close/>
                  </a:path>
                </a:pathLst>
              </a:custGeom>
              <a:solidFill>
                <a:srgbClr val="FFFFFF"/>
              </a:solidFill>
              <a:ln w="12700" cap="flat" cmpd="sng">
                <a:solidFill>
                  <a:srgbClr val="FF3300"/>
                </a:solidFill>
                <a:prstDash val="solid"/>
                <a:round/>
                <a:headEnd type="none" w="sm" len="sm"/>
                <a:tailEnd type="none" w="sm" len="sm"/>
              </a:ln>
              <a:effectLst/>
            </p:spPr>
            <p:txBody>
              <a:bodyPr wrap="none" anchor="ctr"/>
              <a:lstStyle/>
              <a:p>
                <a:endParaRPr lang="en-US"/>
              </a:p>
            </p:txBody>
          </p:sp>
          <p:sp>
            <p:nvSpPr>
              <p:cNvPr id="192" name="Text Box 176"/>
              <p:cNvSpPr txBox="1">
                <a:spLocks noChangeArrowheads="1"/>
              </p:cNvSpPr>
              <p:nvPr/>
            </p:nvSpPr>
            <p:spPr bwMode="auto">
              <a:xfrm rot="-5400000">
                <a:off x="1587" y="1150"/>
                <a:ext cx="413" cy="165"/>
              </a:xfrm>
              <a:prstGeom prst="rect">
                <a:avLst/>
              </a:prstGeom>
              <a:noFill/>
              <a:ln w="12700">
                <a:noFill/>
                <a:miter lim="800000"/>
                <a:headEnd type="none" w="sm" len="sm"/>
                <a:tailEnd type="none" w="sm" len="sm"/>
              </a:ln>
              <a:effectLst/>
            </p:spPr>
            <p:txBody>
              <a:bodyPr wrap="none">
                <a:spAutoFit/>
              </a:bodyPr>
              <a:lstStyle/>
              <a:p>
                <a:pPr algn="ctr" eaLnBrk="0" hangingPunct="0"/>
                <a:r>
                  <a:rPr lang="en-US" sz="800" b="1">
                    <a:solidFill>
                      <a:srgbClr val="011643"/>
                    </a:solidFill>
                  </a:rPr>
                  <a:t>bypass</a:t>
                </a:r>
              </a:p>
            </p:txBody>
          </p:sp>
          <p:sp>
            <p:nvSpPr>
              <p:cNvPr id="193" name="Freeform 177"/>
              <p:cNvSpPr>
                <a:spLocks/>
              </p:cNvSpPr>
              <p:nvPr/>
            </p:nvSpPr>
            <p:spPr bwMode="auto">
              <a:xfrm>
                <a:off x="2856" y="1968"/>
                <a:ext cx="96" cy="192"/>
              </a:xfrm>
              <a:custGeom>
                <a:avLst/>
                <a:gdLst/>
                <a:ahLst/>
                <a:cxnLst>
                  <a:cxn ang="0">
                    <a:pos x="0" y="0"/>
                  </a:cxn>
                  <a:cxn ang="0">
                    <a:pos x="0" y="240"/>
                  </a:cxn>
                  <a:cxn ang="0">
                    <a:pos x="96" y="192"/>
                  </a:cxn>
                  <a:cxn ang="0">
                    <a:pos x="96" y="48"/>
                  </a:cxn>
                  <a:cxn ang="0">
                    <a:pos x="0" y="0"/>
                  </a:cxn>
                </a:cxnLst>
                <a:rect l="0" t="0" r="r" b="b"/>
                <a:pathLst>
                  <a:path w="96" h="240">
                    <a:moveTo>
                      <a:pt x="0" y="0"/>
                    </a:moveTo>
                    <a:lnTo>
                      <a:pt x="0" y="240"/>
                    </a:lnTo>
                    <a:lnTo>
                      <a:pt x="96" y="192"/>
                    </a:lnTo>
                    <a:lnTo>
                      <a:pt x="96" y="48"/>
                    </a:lnTo>
                    <a:lnTo>
                      <a:pt x="0" y="0"/>
                    </a:lnTo>
                    <a:close/>
                  </a:path>
                </a:pathLst>
              </a:custGeom>
              <a:solidFill>
                <a:srgbClr val="FFFFFF"/>
              </a:solidFill>
              <a:ln w="12700" cap="flat" cmpd="sng">
                <a:solidFill>
                  <a:srgbClr val="FF3300"/>
                </a:solidFill>
                <a:prstDash val="solid"/>
                <a:round/>
                <a:headEnd type="none" w="sm" len="sm"/>
                <a:tailEnd type="none" w="sm" len="sm"/>
              </a:ln>
              <a:effectLst/>
            </p:spPr>
            <p:txBody>
              <a:bodyPr wrap="none" anchor="ctr"/>
              <a:lstStyle/>
              <a:p>
                <a:endParaRPr lang="en-US"/>
              </a:p>
            </p:txBody>
          </p:sp>
          <p:sp>
            <p:nvSpPr>
              <p:cNvPr id="194" name="Freeform 178"/>
              <p:cNvSpPr>
                <a:spLocks/>
              </p:cNvSpPr>
              <p:nvPr/>
            </p:nvSpPr>
            <p:spPr bwMode="auto">
              <a:xfrm flipV="1">
                <a:off x="984" y="1248"/>
                <a:ext cx="768" cy="624"/>
              </a:xfrm>
              <a:custGeom>
                <a:avLst/>
                <a:gdLst/>
                <a:ahLst/>
                <a:cxnLst>
                  <a:cxn ang="0">
                    <a:pos x="0" y="0"/>
                  </a:cxn>
                  <a:cxn ang="0">
                    <a:pos x="0" y="1584"/>
                  </a:cxn>
                  <a:cxn ang="0">
                    <a:pos x="768" y="1584"/>
                  </a:cxn>
                </a:cxnLst>
                <a:rect l="0" t="0" r="r" b="b"/>
                <a:pathLst>
                  <a:path w="768" h="1584">
                    <a:moveTo>
                      <a:pt x="0" y="0"/>
                    </a:moveTo>
                    <a:lnTo>
                      <a:pt x="0" y="1584"/>
                    </a:lnTo>
                    <a:lnTo>
                      <a:pt x="768" y="1584"/>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195" name="Freeform 179"/>
              <p:cNvSpPr>
                <a:spLocks/>
              </p:cNvSpPr>
              <p:nvPr/>
            </p:nvSpPr>
            <p:spPr bwMode="auto">
              <a:xfrm flipV="1">
                <a:off x="888" y="1152"/>
                <a:ext cx="864" cy="528"/>
              </a:xfrm>
              <a:custGeom>
                <a:avLst/>
                <a:gdLst/>
                <a:ahLst/>
                <a:cxnLst>
                  <a:cxn ang="0">
                    <a:pos x="0" y="0"/>
                  </a:cxn>
                  <a:cxn ang="0">
                    <a:pos x="0" y="1536"/>
                  </a:cxn>
                  <a:cxn ang="0">
                    <a:pos x="816" y="1536"/>
                  </a:cxn>
                </a:cxnLst>
                <a:rect l="0" t="0" r="r" b="b"/>
                <a:pathLst>
                  <a:path w="816" h="1536">
                    <a:moveTo>
                      <a:pt x="0" y="0"/>
                    </a:moveTo>
                    <a:lnTo>
                      <a:pt x="0" y="1536"/>
                    </a:lnTo>
                    <a:lnTo>
                      <a:pt x="816" y="1536"/>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196" name="Freeform 180"/>
              <p:cNvSpPr>
                <a:spLocks/>
              </p:cNvSpPr>
              <p:nvPr/>
            </p:nvSpPr>
            <p:spPr bwMode="auto">
              <a:xfrm flipV="1">
                <a:off x="1080" y="1344"/>
                <a:ext cx="672" cy="720"/>
              </a:xfrm>
              <a:custGeom>
                <a:avLst/>
                <a:gdLst/>
                <a:ahLst/>
                <a:cxnLst>
                  <a:cxn ang="0">
                    <a:pos x="0" y="0"/>
                  </a:cxn>
                  <a:cxn ang="0">
                    <a:pos x="0" y="1536"/>
                  </a:cxn>
                  <a:cxn ang="0">
                    <a:pos x="816" y="1536"/>
                  </a:cxn>
                </a:cxnLst>
                <a:rect l="0" t="0" r="r" b="b"/>
                <a:pathLst>
                  <a:path w="816" h="1536">
                    <a:moveTo>
                      <a:pt x="0" y="0"/>
                    </a:moveTo>
                    <a:lnTo>
                      <a:pt x="0" y="1536"/>
                    </a:lnTo>
                    <a:lnTo>
                      <a:pt x="816" y="1536"/>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197" name="Freeform 181"/>
              <p:cNvSpPr>
                <a:spLocks/>
              </p:cNvSpPr>
              <p:nvPr/>
            </p:nvSpPr>
            <p:spPr bwMode="auto">
              <a:xfrm>
                <a:off x="1848" y="1152"/>
                <a:ext cx="1008" cy="480"/>
              </a:xfrm>
              <a:custGeom>
                <a:avLst/>
                <a:gdLst/>
                <a:ahLst/>
                <a:cxnLst>
                  <a:cxn ang="0">
                    <a:pos x="0" y="0"/>
                  </a:cxn>
                  <a:cxn ang="0">
                    <a:pos x="912" y="0"/>
                  </a:cxn>
                  <a:cxn ang="0">
                    <a:pos x="912" y="432"/>
                  </a:cxn>
                  <a:cxn ang="0">
                    <a:pos x="1008" y="432"/>
                  </a:cxn>
                </a:cxnLst>
                <a:rect l="0" t="0" r="r" b="b"/>
                <a:pathLst>
                  <a:path w="1008" h="432">
                    <a:moveTo>
                      <a:pt x="0" y="0"/>
                    </a:moveTo>
                    <a:lnTo>
                      <a:pt x="912" y="0"/>
                    </a:lnTo>
                    <a:lnTo>
                      <a:pt x="912" y="432"/>
                    </a:lnTo>
                    <a:lnTo>
                      <a:pt x="1008" y="432"/>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198" name="Freeform 182"/>
              <p:cNvSpPr>
                <a:spLocks/>
              </p:cNvSpPr>
              <p:nvPr/>
            </p:nvSpPr>
            <p:spPr bwMode="auto">
              <a:xfrm>
                <a:off x="1848" y="1248"/>
                <a:ext cx="864" cy="576"/>
              </a:xfrm>
              <a:custGeom>
                <a:avLst/>
                <a:gdLst/>
                <a:ahLst/>
                <a:cxnLst>
                  <a:cxn ang="0">
                    <a:pos x="0" y="0"/>
                  </a:cxn>
                  <a:cxn ang="0">
                    <a:pos x="720" y="0"/>
                  </a:cxn>
                  <a:cxn ang="0">
                    <a:pos x="720" y="528"/>
                  </a:cxn>
                  <a:cxn ang="0">
                    <a:pos x="864" y="528"/>
                  </a:cxn>
                </a:cxnLst>
                <a:rect l="0" t="0" r="r" b="b"/>
                <a:pathLst>
                  <a:path w="864" h="528">
                    <a:moveTo>
                      <a:pt x="0" y="0"/>
                    </a:moveTo>
                    <a:lnTo>
                      <a:pt x="720" y="0"/>
                    </a:lnTo>
                    <a:lnTo>
                      <a:pt x="720" y="528"/>
                    </a:lnTo>
                    <a:lnTo>
                      <a:pt x="864" y="528"/>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sp>
            <p:nvSpPr>
              <p:cNvPr id="199" name="Freeform 183"/>
              <p:cNvSpPr>
                <a:spLocks/>
              </p:cNvSpPr>
              <p:nvPr/>
            </p:nvSpPr>
            <p:spPr bwMode="auto">
              <a:xfrm>
                <a:off x="1848" y="1344"/>
                <a:ext cx="1008" cy="672"/>
              </a:xfrm>
              <a:custGeom>
                <a:avLst/>
                <a:gdLst/>
                <a:ahLst/>
                <a:cxnLst>
                  <a:cxn ang="0">
                    <a:pos x="0" y="0"/>
                  </a:cxn>
                  <a:cxn ang="0">
                    <a:pos x="576" y="0"/>
                  </a:cxn>
                  <a:cxn ang="0">
                    <a:pos x="576" y="624"/>
                  </a:cxn>
                  <a:cxn ang="0">
                    <a:pos x="1008" y="624"/>
                  </a:cxn>
                </a:cxnLst>
                <a:rect l="0" t="0" r="r" b="b"/>
                <a:pathLst>
                  <a:path w="1008" h="624">
                    <a:moveTo>
                      <a:pt x="0" y="0"/>
                    </a:moveTo>
                    <a:lnTo>
                      <a:pt x="576" y="0"/>
                    </a:lnTo>
                    <a:lnTo>
                      <a:pt x="576" y="624"/>
                    </a:lnTo>
                    <a:lnTo>
                      <a:pt x="1008" y="624"/>
                    </a:lnTo>
                  </a:path>
                </a:pathLst>
              </a:custGeom>
              <a:noFill/>
              <a:ln w="28575" cap="flat" cmpd="sng">
                <a:solidFill>
                  <a:srgbClr val="FF3300"/>
                </a:solidFill>
                <a:prstDash val="solid"/>
                <a:round/>
                <a:headEnd type="none" w="sm" len="sm"/>
                <a:tailEnd type="triangle" w="sm" len="sm"/>
              </a:ln>
              <a:effectLst/>
            </p:spPr>
            <p:txBody>
              <a:bodyPr wrap="none" anchor="ctr"/>
              <a:lstStyle/>
              <a:p>
                <a:endParaRPr lang="en-US"/>
              </a:p>
            </p:txBody>
          </p:sp>
        </p:grpSp>
        <p:grpSp>
          <p:nvGrpSpPr>
            <p:cNvPr id="176" name="Group 190"/>
            <p:cNvGrpSpPr>
              <a:grpSpLocks/>
            </p:cNvGrpSpPr>
            <p:nvPr/>
          </p:nvGrpSpPr>
          <p:grpSpPr bwMode="auto">
            <a:xfrm>
              <a:off x="1650787" y="3148013"/>
              <a:ext cx="2889463" cy="1933575"/>
              <a:chOff x="999" y="2101"/>
              <a:chExt cx="2222" cy="1488"/>
            </a:xfrm>
          </p:grpSpPr>
          <p:sp>
            <p:nvSpPr>
              <p:cNvPr id="177" name="Text Box 191"/>
              <p:cNvSpPr txBox="1">
                <a:spLocks noChangeArrowheads="1"/>
              </p:cNvSpPr>
              <p:nvPr/>
            </p:nvSpPr>
            <p:spPr bwMode="auto">
              <a:xfrm>
                <a:off x="1239" y="3301"/>
                <a:ext cx="960" cy="166"/>
              </a:xfrm>
              <a:prstGeom prst="rect">
                <a:avLst/>
              </a:prstGeom>
              <a:solidFill>
                <a:srgbClr val="FFFFFF"/>
              </a:solidFill>
              <a:ln w="12700">
                <a:solidFill>
                  <a:schemeClr val="tx1"/>
                </a:solidFill>
                <a:prstDash val="sysDot"/>
                <a:miter lim="800000"/>
                <a:headEnd type="none" w="sm" len="sm"/>
                <a:tailEnd type="none" w="sm" len="sm"/>
              </a:ln>
              <a:effectLst/>
            </p:spPr>
            <p:txBody>
              <a:bodyPr>
                <a:spAutoFit/>
              </a:bodyPr>
              <a:lstStyle/>
              <a:p>
                <a:pPr algn="ctr" eaLnBrk="0" hangingPunct="0"/>
                <a:r>
                  <a:rPr lang="en-US" sz="800" b="1" dirty="0" smtClean="0">
                    <a:solidFill>
                      <a:srgbClr val="011643"/>
                    </a:solidFill>
                  </a:rPr>
                  <a:t>Wrapper </a:t>
                </a:r>
                <a:r>
                  <a:rPr lang="en-US" sz="800" b="1" dirty="0">
                    <a:solidFill>
                      <a:srgbClr val="011643"/>
                    </a:solidFill>
                  </a:rPr>
                  <a:t>Control Block</a:t>
                </a:r>
              </a:p>
            </p:txBody>
          </p:sp>
          <p:sp>
            <p:nvSpPr>
              <p:cNvPr id="178" name="Line 194"/>
              <p:cNvSpPr>
                <a:spLocks noChangeShapeType="1"/>
              </p:cNvSpPr>
              <p:nvPr/>
            </p:nvSpPr>
            <p:spPr bwMode="auto">
              <a:xfrm flipV="1">
                <a:off x="1719" y="3445"/>
                <a:ext cx="0" cy="144"/>
              </a:xfrm>
              <a:prstGeom prst="line">
                <a:avLst/>
              </a:prstGeom>
              <a:noFill/>
              <a:ln w="57150">
                <a:solidFill>
                  <a:schemeClr val="bg2"/>
                </a:solidFill>
                <a:prstDash val="sysDot"/>
                <a:round/>
                <a:headEnd type="none" w="sm" len="sm"/>
                <a:tailEnd type="triangle" w="sm" len="sm"/>
              </a:ln>
              <a:effectLst/>
            </p:spPr>
            <p:txBody>
              <a:bodyPr wrap="none" anchor="ctr"/>
              <a:lstStyle/>
              <a:p>
                <a:endParaRPr lang="en-US"/>
              </a:p>
            </p:txBody>
          </p:sp>
          <p:sp>
            <p:nvSpPr>
              <p:cNvPr id="179" name="Freeform 195"/>
              <p:cNvSpPr>
                <a:spLocks/>
              </p:cNvSpPr>
              <p:nvPr/>
            </p:nvSpPr>
            <p:spPr bwMode="auto">
              <a:xfrm>
                <a:off x="999" y="2965"/>
                <a:ext cx="432" cy="336"/>
              </a:xfrm>
              <a:custGeom>
                <a:avLst/>
                <a:gdLst/>
                <a:ahLst/>
                <a:cxnLst>
                  <a:cxn ang="0">
                    <a:pos x="480" y="336"/>
                  </a:cxn>
                  <a:cxn ang="0">
                    <a:pos x="480" y="192"/>
                  </a:cxn>
                  <a:cxn ang="0">
                    <a:pos x="0" y="192"/>
                  </a:cxn>
                  <a:cxn ang="0">
                    <a:pos x="0" y="0"/>
                  </a:cxn>
                </a:cxnLst>
                <a:rect l="0" t="0" r="r" b="b"/>
                <a:pathLst>
                  <a:path w="480" h="336">
                    <a:moveTo>
                      <a:pt x="480" y="336"/>
                    </a:moveTo>
                    <a:lnTo>
                      <a:pt x="480" y="192"/>
                    </a:lnTo>
                    <a:lnTo>
                      <a:pt x="0" y="192"/>
                    </a:lnTo>
                    <a:lnTo>
                      <a:pt x="0" y="0"/>
                    </a:lnTo>
                  </a:path>
                </a:pathLst>
              </a:custGeom>
              <a:noFill/>
              <a:ln w="28575" cap="flat" cmpd="sng">
                <a:solidFill>
                  <a:schemeClr val="bg2"/>
                </a:solidFill>
                <a:prstDash val="sysDot"/>
                <a:round/>
                <a:headEnd type="none" w="sm" len="sm"/>
                <a:tailEnd type="triangle" w="sm" len="sm"/>
              </a:ln>
              <a:effectLst/>
            </p:spPr>
            <p:txBody>
              <a:bodyPr wrap="none" anchor="ctr"/>
              <a:lstStyle/>
              <a:p>
                <a:endParaRPr lang="en-US"/>
              </a:p>
            </p:txBody>
          </p:sp>
          <p:sp>
            <p:nvSpPr>
              <p:cNvPr id="180" name="Freeform 196"/>
              <p:cNvSpPr>
                <a:spLocks/>
              </p:cNvSpPr>
              <p:nvPr/>
            </p:nvSpPr>
            <p:spPr bwMode="auto">
              <a:xfrm>
                <a:off x="1959" y="2965"/>
                <a:ext cx="384" cy="336"/>
              </a:xfrm>
              <a:custGeom>
                <a:avLst/>
                <a:gdLst/>
                <a:ahLst/>
                <a:cxnLst>
                  <a:cxn ang="0">
                    <a:pos x="0" y="336"/>
                  </a:cxn>
                  <a:cxn ang="0">
                    <a:pos x="0" y="192"/>
                  </a:cxn>
                  <a:cxn ang="0">
                    <a:pos x="384" y="192"/>
                  </a:cxn>
                  <a:cxn ang="0">
                    <a:pos x="384" y="0"/>
                  </a:cxn>
                </a:cxnLst>
                <a:rect l="0" t="0" r="r" b="b"/>
                <a:pathLst>
                  <a:path w="384" h="336">
                    <a:moveTo>
                      <a:pt x="0" y="336"/>
                    </a:moveTo>
                    <a:lnTo>
                      <a:pt x="0" y="192"/>
                    </a:lnTo>
                    <a:lnTo>
                      <a:pt x="384" y="192"/>
                    </a:lnTo>
                    <a:lnTo>
                      <a:pt x="384" y="0"/>
                    </a:lnTo>
                  </a:path>
                </a:pathLst>
              </a:custGeom>
              <a:noFill/>
              <a:ln w="28575" cap="flat" cmpd="sng">
                <a:solidFill>
                  <a:schemeClr val="bg2"/>
                </a:solidFill>
                <a:prstDash val="sysDot"/>
                <a:round/>
                <a:headEnd type="none" w="sm" len="sm"/>
                <a:tailEnd type="triangle" w="sm" len="sm"/>
              </a:ln>
              <a:effectLst/>
            </p:spPr>
            <p:txBody>
              <a:bodyPr wrap="none" anchor="ctr"/>
              <a:lstStyle/>
              <a:p>
                <a:endParaRPr lang="en-US"/>
              </a:p>
            </p:txBody>
          </p:sp>
          <p:sp>
            <p:nvSpPr>
              <p:cNvPr id="181" name="Line 197"/>
              <p:cNvSpPr>
                <a:spLocks noChangeShapeType="1"/>
              </p:cNvSpPr>
              <p:nvPr/>
            </p:nvSpPr>
            <p:spPr bwMode="auto">
              <a:xfrm flipV="1">
                <a:off x="1647" y="3058"/>
                <a:ext cx="0" cy="240"/>
              </a:xfrm>
              <a:prstGeom prst="line">
                <a:avLst/>
              </a:prstGeom>
              <a:noFill/>
              <a:ln w="28575">
                <a:solidFill>
                  <a:schemeClr val="bg2"/>
                </a:solidFill>
                <a:prstDash val="sysDot"/>
                <a:round/>
                <a:headEnd type="none" w="sm" len="sm"/>
                <a:tailEnd type="triangle" w="sm" len="sm"/>
              </a:ln>
              <a:effectLst/>
            </p:spPr>
            <p:txBody>
              <a:bodyPr wrap="none" anchor="ctr"/>
              <a:lstStyle/>
              <a:p>
                <a:endParaRPr lang="en-US"/>
              </a:p>
            </p:txBody>
          </p:sp>
          <p:sp>
            <p:nvSpPr>
              <p:cNvPr id="182" name="Freeform 198"/>
              <p:cNvSpPr>
                <a:spLocks/>
              </p:cNvSpPr>
              <p:nvPr/>
            </p:nvSpPr>
            <p:spPr bwMode="auto">
              <a:xfrm>
                <a:off x="2103" y="2101"/>
                <a:ext cx="672" cy="1200"/>
              </a:xfrm>
              <a:custGeom>
                <a:avLst/>
                <a:gdLst/>
                <a:ahLst/>
                <a:cxnLst>
                  <a:cxn ang="0">
                    <a:pos x="0" y="1152"/>
                  </a:cxn>
                  <a:cxn ang="0">
                    <a:pos x="0" y="1104"/>
                  </a:cxn>
                  <a:cxn ang="0">
                    <a:pos x="624" y="1104"/>
                  </a:cxn>
                  <a:cxn ang="0">
                    <a:pos x="624" y="0"/>
                  </a:cxn>
                </a:cxnLst>
                <a:rect l="0" t="0" r="r" b="b"/>
                <a:pathLst>
                  <a:path w="624" h="1152">
                    <a:moveTo>
                      <a:pt x="0" y="1152"/>
                    </a:moveTo>
                    <a:lnTo>
                      <a:pt x="0" y="1104"/>
                    </a:lnTo>
                    <a:lnTo>
                      <a:pt x="624" y="1104"/>
                    </a:lnTo>
                    <a:lnTo>
                      <a:pt x="624" y="0"/>
                    </a:lnTo>
                  </a:path>
                </a:pathLst>
              </a:custGeom>
              <a:noFill/>
              <a:ln w="28575" cap="flat" cmpd="sng">
                <a:solidFill>
                  <a:schemeClr val="bg2"/>
                </a:solidFill>
                <a:prstDash val="sysDot"/>
                <a:round/>
                <a:headEnd type="none" w="sm" len="sm"/>
                <a:tailEnd type="triangle" w="sm" len="sm"/>
              </a:ln>
              <a:effectLst/>
            </p:spPr>
            <p:txBody>
              <a:bodyPr wrap="none" anchor="ctr"/>
              <a:lstStyle/>
              <a:p>
                <a:endParaRPr lang="en-US"/>
              </a:p>
            </p:txBody>
          </p:sp>
          <p:sp>
            <p:nvSpPr>
              <p:cNvPr id="183" name="Text Box 200"/>
              <p:cNvSpPr txBox="1">
                <a:spLocks noChangeArrowheads="1"/>
              </p:cNvSpPr>
              <p:nvPr/>
            </p:nvSpPr>
            <p:spPr bwMode="auto">
              <a:xfrm>
                <a:off x="3080" y="3301"/>
                <a:ext cx="141" cy="200"/>
              </a:xfrm>
              <a:prstGeom prst="rect">
                <a:avLst/>
              </a:prstGeom>
              <a:noFill/>
              <a:ln w="28575">
                <a:noFill/>
                <a:prstDash val="sysDot"/>
                <a:miter lim="800000"/>
                <a:headEnd type="none" w="sm" len="sm"/>
                <a:tailEnd type="none" w="sm" len="sm"/>
              </a:ln>
              <a:effectLst/>
            </p:spPr>
            <p:txBody>
              <a:bodyPr wrap="none">
                <a:spAutoFit/>
              </a:bodyPr>
              <a:lstStyle/>
              <a:p>
                <a:pPr eaLnBrk="0" hangingPunct="0"/>
                <a:endParaRPr lang="en-GB" sz="1100" b="1">
                  <a:solidFill>
                    <a:srgbClr val="011643"/>
                  </a:solidFill>
                </a:endParaRPr>
              </a:p>
            </p:txBody>
          </p:sp>
          <p:sp>
            <p:nvSpPr>
              <p:cNvPr id="184" name="Rectangle 201"/>
              <p:cNvSpPr>
                <a:spLocks noChangeArrowheads="1"/>
              </p:cNvSpPr>
              <p:nvPr/>
            </p:nvSpPr>
            <p:spPr bwMode="auto">
              <a:xfrm>
                <a:off x="2087" y="3349"/>
                <a:ext cx="96" cy="96"/>
              </a:xfrm>
              <a:prstGeom prst="rect">
                <a:avLst/>
              </a:prstGeom>
              <a:solidFill>
                <a:srgbClr val="FFFFFF"/>
              </a:solidFill>
              <a:ln w="12700">
                <a:solidFill>
                  <a:schemeClr val="tx1"/>
                </a:solidFill>
                <a:prstDash val="sysDot"/>
                <a:miter lim="800000"/>
                <a:headEnd type="none" w="sm" len="sm"/>
                <a:tailEnd type="none" w="sm" len="sm"/>
              </a:ln>
              <a:effectLst/>
            </p:spPr>
            <p:txBody>
              <a:bodyPr wrap="none" anchor="ctr"/>
              <a:lstStyle/>
              <a:p>
                <a:endParaRPr lang="en-US"/>
              </a:p>
            </p:txBody>
          </p:sp>
          <p:sp>
            <p:nvSpPr>
              <p:cNvPr id="185" name="Line 202"/>
              <p:cNvSpPr>
                <a:spLocks noChangeShapeType="1"/>
              </p:cNvSpPr>
              <p:nvPr/>
            </p:nvSpPr>
            <p:spPr bwMode="auto">
              <a:xfrm>
                <a:off x="2135" y="3367"/>
                <a:ext cx="0" cy="72"/>
              </a:xfrm>
              <a:prstGeom prst="line">
                <a:avLst/>
              </a:prstGeom>
              <a:noFill/>
              <a:ln w="12700">
                <a:solidFill>
                  <a:schemeClr val="tx1"/>
                </a:solidFill>
                <a:prstDash val="sysDot"/>
                <a:round/>
                <a:headEnd type="none" w="sm" len="sm"/>
                <a:tailEnd type="triangle" w="sm" len="sm"/>
              </a:ln>
              <a:effectLst/>
            </p:spPr>
            <p:txBody>
              <a:bodyPr wrap="none" anchor="ctr"/>
              <a:lstStyle/>
              <a:p>
                <a:endParaRPr lang="en-US"/>
              </a:p>
            </p:txBody>
          </p:sp>
        </p:grpSp>
      </p:grpSp>
      <p:sp>
        <p:nvSpPr>
          <p:cNvPr id="354" name="Rectangle 353"/>
          <p:cNvSpPr/>
          <p:nvPr/>
        </p:nvSpPr>
        <p:spPr>
          <a:xfrm>
            <a:off x="4876800" y="2186027"/>
            <a:ext cx="6096000" cy="646331"/>
          </a:xfrm>
          <a:prstGeom prst="rect">
            <a:avLst/>
          </a:prstGeom>
        </p:spPr>
        <p:txBody>
          <a:bodyPr>
            <a:spAutoFit/>
          </a:bodyPr>
          <a:lstStyle/>
          <a:p>
            <a:r>
              <a:rPr lang="en-US" dirty="0">
                <a:solidFill>
                  <a:srgbClr val="000000"/>
                </a:solidFill>
              </a:rPr>
              <a:t>Wrapper cells providing function access and test controllability + observability </a:t>
            </a:r>
            <a:endParaRPr lang="en-US" dirty="0"/>
          </a:p>
        </p:txBody>
      </p:sp>
    </p:spTree>
    <p:extLst>
      <p:ext uri="{BB962C8B-B14F-4D97-AF65-F5344CB8AC3E}">
        <p14:creationId xmlns:p14="http://schemas.microsoft.com/office/powerpoint/2010/main" val="1998605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Scan design </a:t>
            </a:r>
            <a:r>
              <a:rPr lang="fr-FR" dirty="0" err="1"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Internal </a:t>
            </a:r>
            <a:r>
              <a:rPr lang="en-US" dirty="0"/>
              <a:t>scan (or scan design) is the internal </a:t>
            </a:r>
            <a:r>
              <a:rPr lang="en-US" dirty="0" smtClean="0"/>
              <a:t>modification </a:t>
            </a:r>
            <a:r>
              <a:rPr lang="en-US" dirty="0"/>
              <a:t>of your </a:t>
            </a:r>
            <a:r>
              <a:rPr lang="en-US" dirty="0" smtClean="0"/>
              <a:t>design’s </a:t>
            </a:r>
            <a:r>
              <a:rPr lang="en-US" dirty="0"/>
              <a:t>circuitry to increase </a:t>
            </a:r>
            <a:r>
              <a:rPr lang="en-US" dirty="0" smtClean="0"/>
              <a:t>its </a:t>
            </a:r>
            <a:r>
              <a:rPr lang="en-US" dirty="0"/>
              <a:t>testability</a:t>
            </a:r>
            <a:r>
              <a:rPr lang="en-US" dirty="0" smtClean="0"/>
              <a:t>.</a:t>
            </a:r>
          </a:p>
          <a:p>
            <a:r>
              <a:rPr lang="en-US" dirty="0" smtClean="0"/>
              <a:t>Goal </a:t>
            </a:r>
            <a:r>
              <a:rPr lang="en-US" dirty="0"/>
              <a:t>of scan </a:t>
            </a:r>
            <a:r>
              <a:rPr lang="en-US" dirty="0" smtClean="0"/>
              <a:t>: make a difficult to test sequential </a:t>
            </a:r>
            <a:r>
              <a:rPr lang="en-US" dirty="0"/>
              <a:t>circuit </a:t>
            </a:r>
            <a:r>
              <a:rPr lang="en-US" dirty="0" smtClean="0"/>
              <a:t>behave (during </a:t>
            </a:r>
            <a:r>
              <a:rPr lang="en-US" dirty="0"/>
              <a:t>the testing </a:t>
            </a:r>
            <a:r>
              <a:rPr lang="en-US" dirty="0" smtClean="0"/>
              <a:t>process</a:t>
            </a:r>
            <a:r>
              <a:rPr lang="en-US" dirty="0"/>
              <a:t>) like an </a:t>
            </a:r>
            <a:r>
              <a:rPr lang="en-US" dirty="0" smtClean="0"/>
              <a:t>easier to test </a:t>
            </a:r>
            <a:r>
              <a:rPr lang="en-US" dirty="0"/>
              <a:t>combinational </a:t>
            </a:r>
            <a:r>
              <a:rPr lang="en-US" dirty="0" smtClean="0"/>
              <a:t>circuit</a:t>
            </a:r>
          </a:p>
          <a:p>
            <a:r>
              <a:rPr lang="en-US" dirty="0" smtClean="0"/>
              <a:t>Replacing </a:t>
            </a:r>
            <a:r>
              <a:rPr lang="en-US" dirty="0"/>
              <a:t>sequential </a:t>
            </a:r>
            <a:r>
              <a:rPr lang="en-US" dirty="0" smtClean="0"/>
              <a:t>cells (FF) </a:t>
            </a:r>
            <a:r>
              <a:rPr lang="en-US" dirty="0"/>
              <a:t>with </a:t>
            </a:r>
            <a:r>
              <a:rPr lang="en-US" dirty="0" err="1"/>
              <a:t>scannable</a:t>
            </a:r>
            <a:r>
              <a:rPr lang="en-US" dirty="0"/>
              <a:t> </a:t>
            </a:r>
            <a:r>
              <a:rPr lang="en-US" dirty="0" smtClean="0"/>
              <a:t>scan cells </a:t>
            </a:r>
            <a:r>
              <a:rPr lang="en-US" dirty="0"/>
              <a:t>and then stitching the scan cells together into scan registers, or scan chains. You can then use these serially-connected scan cells to shift data in and out when the design is in scan mode.</a:t>
            </a:r>
          </a:p>
          <a:p>
            <a:r>
              <a:rPr lang="en-US" dirty="0"/>
              <a:t> https://documentation.mentor.com/en/docs/201805047/atpg_gd/pdf?dest=M8.newlink.manualtitle</a:t>
            </a:r>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52</a:t>
            </a:fld>
            <a:endParaRPr lang="en-US" dirty="0"/>
          </a:p>
        </p:txBody>
      </p:sp>
    </p:spTree>
    <p:extLst>
      <p:ext uri="{BB962C8B-B14F-4D97-AF65-F5344CB8AC3E}">
        <p14:creationId xmlns:p14="http://schemas.microsoft.com/office/powerpoint/2010/main" val="2047298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53</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39812"/>
            <a:ext cx="35814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ITE7XS1"/>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b="13435"/>
          <a:stretch>
            <a:fillRect/>
          </a:stretch>
        </p:blipFill>
        <p:spPr bwMode="auto">
          <a:xfrm>
            <a:off x="6991350" y="2370932"/>
            <a:ext cx="30480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rrowheads="1"/>
          </p:cNvPicPr>
          <p:nvPr/>
        </p:nvPicPr>
        <p:blipFill>
          <a:blip r:embed="rId4">
            <a:lum bright="18000" contrast="-36000"/>
            <a:extLst>
              <a:ext uri="{28A0092B-C50C-407E-A947-70E740481C1C}">
                <a14:useLocalDpi xmlns:a14="http://schemas.microsoft.com/office/drawing/2010/main" val="0"/>
              </a:ext>
            </a:extLst>
          </a:blip>
          <a:srcRect/>
          <a:stretch>
            <a:fillRect/>
          </a:stretch>
        </p:blipFill>
        <p:spPr bwMode="auto">
          <a:xfrm>
            <a:off x="3914775" y="2999581"/>
            <a:ext cx="3276600"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681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54</a:t>
            </a:fld>
            <a:endParaRPr lang="en-US" dirty="0"/>
          </a:p>
        </p:txBody>
      </p:sp>
      <p:grpSp>
        <p:nvGrpSpPr>
          <p:cNvPr id="7" name="Group 6"/>
          <p:cNvGrpSpPr>
            <a:grpSpLocks/>
          </p:cNvGrpSpPr>
          <p:nvPr/>
        </p:nvGrpSpPr>
        <p:grpSpPr bwMode="auto">
          <a:xfrm>
            <a:off x="7567827" y="4197123"/>
            <a:ext cx="2312929" cy="1628786"/>
            <a:chOff x="3167" y="2837"/>
            <a:chExt cx="1758" cy="1238"/>
          </a:xfrm>
        </p:grpSpPr>
        <p:pic>
          <p:nvPicPr>
            <p:cNvPr id="16" name="Picture 15" descr="CL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7" y="2837"/>
              <a:ext cx="1758" cy="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a:spLocks noChangeArrowheads="1"/>
            </p:cNvSpPr>
            <p:nvPr/>
          </p:nvSpPr>
          <p:spPr bwMode="auto">
            <a:xfrm>
              <a:off x="4000" y="3192"/>
              <a:ext cx="456" cy="440"/>
            </a:xfrm>
            <a:prstGeom prst="ellipse">
              <a:avLst/>
            </a:prstGeom>
            <a:noFill/>
            <a:ln w="38100">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a:p>
          </p:txBody>
        </p:sp>
        <p:sp>
          <p:nvSpPr>
            <p:cNvPr id="18" name="Text Box 4105"/>
            <p:cNvSpPr txBox="1">
              <a:spLocks noChangeArrowheads="1"/>
            </p:cNvSpPr>
            <p:nvPr/>
          </p:nvSpPr>
          <p:spPr bwMode="auto">
            <a:xfrm>
              <a:off x="3870" y="2911"/>
              <a:ext cx="5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fr-FR" dirty="0">
                  <a:solidFill>
                    <a:srgbClr val="FFFF00"/>
                  </a:solidFill>
                </a:rPr>
                <a:t>Short</a:t>
              </a:r>
            </a:p>
          </p:txBody>
        </p:sp>
      </p:grpSp>
      <p:grpSp>
        <p:nvGrpSpPr>
          <p:cNvPr id="8" name="Group 7"/>
          <p:cNvGrpSpPr>
            <a:grpSpLocks/>
          </p:cNvGrpSpPr>
          <p:nvPr/>
        </p:nvGrpSpPr>
        <p:grpSpPr bwMode="auto">
          <a:xfrm>
            <a:off x="2341177" y="4324248"/>
            <a:ext cx="2033916" cy="1721006"/>
            <a:chOff x="895" y="1196"/>
            <a:chExt cx="1572" cy="1158"/>
          </a:xfrm>
        </p:grpSpPr>
        <p:pic>
          <p:nvPicPr>
            <p:cNvPr id="14" name="Picture 13" descr="CL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 y="1196"/>
              <a:ext cx="1572"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111"/>
            <p:cNvSpPr txBox="1">
              <a:spLocks noChangeArrowheads="1"/>
            </p:cNvSpPr>
            <p:nvPr/>
          </p:nvSpPr>
          <p:spPr bwMode="auto">
            <a:xfrm>
              <a:off x="950" y="2063"/>
              <a:ext cx="5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fr-FR">
                  <a:solidFill>
                    <a:srgbClr val="FFFF00"/>
                  </a:solidFill>
                </a:rPr>
                <a:t>Short</a:t>
              </a:r>
            </a:p>
          </p:txBody>
        </p:sp>
      </p:grpSp>
      <p:grpSp>
        <p:nvGrpSpPr>
          <p:cNvPr id="9" name="Group 8"/>
          <p:cNvGrpSpPr>
            <a:grpSpLocks/>
          </p:cNvGrpSpPr>
          <p:nvPr/>
        </p:nvGrpSpPr>
        <p:grpSpPr bwMode="auto">
          <a:xfrm>
            <a:off x="4740187" y="4414777"/>
            <a:ext cx="2264428" cy="1625743"/>
            <a:chOff x="562" y="3025"/>
            <a:chExt cx="1692" cy="1193"/>
          </a:xfrm>
        </p:grpSpPr>
        <p:pic>
          <p:nvPicPr>
            <p:cNvPr id="12" name="Picture 11" descr="CL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2" y="3025"/>
              <a:ext cx="1692"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114"/>
            <p:cNvSpPr txBox="1">
              <a:spLocks noChangeArrowheads="1"/>
            </p:cNvSpPr>
            <p:nvPr/>
          </p:nvSpPr>
          <p:spPr bwMode="auto">
            <a:xfrm>
              <a:off x="1150" y="3927"/>
              <a:ext cx="5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fr-FR">
                  <a:solidFill>
                    <a:srgbClr val="FFFF00"/>
                  </a:solidFill>
                </a:rPr>
                <a:t>Short</a:t>
              </a:r>
            </a:p>
          </p:txBody>
        </p:sp>
      </p:grpSp>
      <p:pic>
        <p:nvPicPr>
          <p:cNvPr id="10" name="Image 5" descr="0008_final-kayali_img_100.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23811" y="956763"/>
            <a:ext cx="2409918" cy="3150505"/>
          </a:xfrm>
          <a:prstGeom prst="rect">
            <a:avLst/>
          </a:prstGeom>
        </p:spPr>
      </p:pic>
      <p:pic>
        <p:nvPicPr>
          <p:cNvPr id="11" name="Image 4" descr="defect-analysis-2.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11243" y="812747"/>
            <a:ext cx="4731706" cy="3249207"/>
          </a:xfrm>
          <a:prstGeom prst="rect">
            <a:avLst/>
          </a:prstGeom>
        </p:spPr>
      </p:pic>
    </p:spTree>
    <p:extLst>
      <p:ext uri="{BB962C8B-B14F-4D97-AF65-F5344CB8AC3E}">
        <p14:creationId xmlns:p14="http://schemas.microsoft.com/office/powerpoint/2010/main" val="4044646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Sequential</a:t>
            </a:r>
            <a:r>
              <a:rPr lang="fr-FR" dirty="0" smtClean="0"/>
              <a:t> -&gt; </a:t>
            </a:r>
            <a:r>
              <a:rPr lang="fr-FR" dirty="0" err="1" smtClean="0"/>
              <a:t>combinational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Problem: ATPG works for combinational logic while most </a:t>
            </a:r>
            <a:r>
              <a:rPr lang="en-US" dirty="0" smtClean="0"/>
              <a:t>ICs </a:t>
            </a:r>
            <a:r>
              <a:rPr lang="en-US" dirty="0"/>
              <a:t>are sequential</a:t>
            </a:r>
          </a:p>
          <a:p>
            <a:endParaRPr lang="en-US" dirty="0"/>
          </a:p>
          <a:p>
            <a:r>
              <a:rPr lang="en-US" dirty="0"/>
              <a:t>Solution: Provide a test mode in which flip flops can be </a:t>
            </a:r>
          </a:p>
          <a:p>
            <a:r>
              <a:rPr lang="en-US" dirty="0"/>
              <a:t>accessed </a:t>
            </a:r>
            <a:r>
              <a:rPr lang="en-US" dirty="0" smtClean="0"/>
              <a:t>directly</a:t>
            </a:r>
          </a:p>
          <a:p>
            <a:endParaRPr lang="fr-FR" dirty="0"/>
          </a:p>
          <a:p>
            <a:r>
              <a:rPr lang="en-US" dirty="0"/>
              <a:t>Replace flip flop (FF) with scan flip flop (SFF): extra multiplexer </a:t>
            </a:r>
          </a:p>
          <a:p>
            <a:r>
              <a:rPr lang="en-US" dirty="0"/>
              <a:t>on data input</a:t>
            </a:r>
          </a:p>
          <a:p>
            <a:r>
              <a:rPr lang="en-US" dirty="0"/>
              <a:t></a:t>
            </a:r>
          </a:p>
          <a:p>
            <a:r>
              <a:rPr lang="en-US" dirty="0"/>
              <a:t>Connect SFFs to form one or more scan chains</a:t>
            </a:r>
          </a:p>
          <a:p>
            <a:r>
              <a:rPr lang="en-US" dirty="0"/>
              <a:t></a:t>
            </a:r>
          </a:p>
          <a:p>
            <a:r>
              <a:rPr lang="en-US" dirty="0"/>
              <a:t>Connect multiplexer control signal to scan </a:t>
            </a:r>
            <a:r>
              <a:rPr lang="en-US" dirty="0" err="1"/>
              <a:t>enab</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55</a:t>
            </a:fld>
            <a:endParaRPr lang="en-US" dirty="0"/>
          </a:p>
        </p:txBody>
      </p:sp>
    </p:spTree>
    <p:extLst>
      <p:ext uri="{BB962C8B-B14F-4D97-AF65-F5344CB8AC3E}">
        <p14:creationId xmlns:p14="http://schemas.microsoft.com/office/powerpoint/2010/main" val="1670553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FlipFlop</a:t>
            </a:r>
            <a:r>
              <a:rPr lang="fr-FR" dirty="0" smtClean="0"/>
              <a:t> to scan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56</a:t>
            </a:fld>
            <a:endParaRPr lang="en-US" dirty="0"/>
          </a:p>
        </p:txBody>
      </p:sp>
      <p:grpSp>
        <p:nvGrpSpPr>
          <p:cNvPr id="6" name="Group 5"/>
          <p:cNvGrpSpPr/>
          <p:nvPr/>
        </p:nvGrpSpPr>
        <p:grpSpPr>
          <a:xfrm>
            <a:off x="5501809" y="2587637"/>
            <a:ext cx="3976325" cy="1879285"/>
            <a:chOff x="3783724" y="2892427"/>
            <a:chExt cx="3976325" cy="1879285"/>
          </a:xfrm>
        </p:grpSpPr>
        <p:sp>
          <p:nvSpPr>
            <p:cNvPr id="7" name="Rectangle 101"/>
            <p:cNvSpPr>
              <a:spLocks noChangeArrowheads="1"/>
            </p:cNvSpPr>
            <p:nvPr/>
          </p:nvSpPr>
          <p:spPr bwMode="auto">
            <a:xfrm>
              <a:off x="6331662" y="2892427"/>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03"/>
            <p:cNvSpPr txBox="1">
              <a:spLocks noChangeArrowheads="1"/>
            </p:cNvSpPr>
            <p:nvPr/>
          </p:nvSpPr>
          <p:spPr bwMode="auto">
            <a:xfrm>
              <a:off x="6331027" y="3158809"/>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Flip-flop</a:t>
              </a:r>
            </a:p>
          </p:txBody>
        </p:sp>
        <p:grpSp>
          <p:nvGrpSpPr>
            <p:cNvPr id="9" name="Group 271"/>
            <p:cNvGrpSpPr>
              <a:grpSpLocks/>
            </p:cNvGrpSpPr>
            <p:nvPr/>
          </p:nvGrpSpPr>
          <p:grpSpPr bwMode="auto">
            <a:xfrm rot="16200000" flipV="1">
              <a:off x="6237047" y="3836195"/>
              <a:ext cx="311150" cy="496888"/>
              <a:chOff x="3361" y="1944"/>
              <a:chExt cx="293" cy="437"/>
            </a:xfrm>
          </p:grpSpPr>
          <p:sp>
            <p:nvSpPr>
              <p:cNvPr id="23"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AutoShape 106"/>
            <p:cNvSpPr>
              <a:spLocks noChangeArrowheads="1"/>
            </p:cNvSpPr>
            <p:nvPr/>
          </p:nvSpPr>
          <p:spPr bwMode="auto">
            <a:xfrm rot="16200000">
              <a:off x="4977524" y="3368676"/>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263"/>
            <p:cNvSpPr txBox="1">
              <a:spLocks noChangeArrowheads="1"/>
            </p:cNvSpPr>
            <p:nvPr/>
          </p:nvSpPr>
          <p:spPr bwMode="auto">
            <a:xfrm>
              <a:off x="4979112" y="4404999"/>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Scan Mode</a:t>
              </a:r>
            </a:p>
          </p:txBody>
        </p:sp>
        <p:sp>
          <p:nvSpPr>
            <p:cNvPr id="12" name="Line 264"/>
            <p:cNvSpPr>
              <a:spLocks noChangeShapeType="1"/>
            </p:cNvSpPr>
            <p:nvPr/>
          </p:nvSpPr>
          <p:spPr bwMode="auto">
            <a:xfrm>
              <a:off x="4795310" y="3352802"/>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265"/>
            <p:cNvSpPr txBox="1">
              <a:spLocks noChangeArrowheads="1"/>
            </p:cNvSpPr>
            <p:nvPr/>
          </p:nvSpPr>
          <p:spPr bwMode="auto">
            <a:xfrm>
              <a:off x="3783724" y="3775077"/>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Scan </a:t>
              </a:r>
              <a:r>
                <a:rPr lang="en-US" altLang="en-US" dirty="0" smtClean="0"/>
                <a:t>in</a:t>
              </a:r>
              <a:endParaRPr lang="en-US" altLang="en-US" dirty="0"/>
            </a:p>
          </p:txBody>
        </p:sp>
        <p:sp>
          <p:nvSpPr>
            <p:cNvPr id="14" name="Line 266"/>
            <p:cNvSpPr>
              <a:spLocks noChangeShapeType="1"/>
            </p:cNvSpPr>
            <p:nvPr/>
          </p:nvSpPr>
          <p:spPr bwMode="auto">
            <a:xfrm>
              <a:off x="5553787" y="4001747"/>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67"/>
            <p:cNvSpPr>
              <a:spLocks noChangeShapeType="1"/>
            </p:cNvSpPr>
            <p:nvPr/>
          </p:nvSpPr>
          <p:spPr bwMode="auto">
            <a:xfrm>
              <a:off x="5745874" y="3622677"/>
              <a:ext cx="5762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68"/>
            <p:cNvSpPr>
              <a:spLocks noChangeShapeType="1"/>
            </p:cNvSpPr>
            <p:nvPr/>
          </p:nvSpPr>
          <p:spPr bwMode="auto">
            <a:xfrm>
              <a:off x="7491218" y="3645537"/>
              <a:ext cx="2688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69"/>
            <p:cNvSpPr txBox="1">
              <a:spLocks noChangeArrowheads="1"/>
            </p:cNvSpPr>
            <p:nvPr/>
          </p:nvSpPr>
          <p:spPr bwMode="auto">
            <a:xfrm>
              <a:off x="7128904"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8" name="Text Box 270"/>
            <p:cNvSpPr txBox="1">
              <a:spLocks noChangeArrowheads="1"/>
            </p:cNvSpPr>
            <p:nvPr/>
          </p:nvSpPr>
          <p:spPr bwMode="auto">
            <a:xfrm>
              <a:off x="6706629" y="3901813"/>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9" name="Text Box 275"/>
            <p:cNvSpPr txBox="1">
              <a:spLocks noChangeArrowheads="1"/>
            </p:cNvSpPr>
            <p:nvPr/>
          </p:nvSpPr>
          <p:spPr bwMode="auto">
            <a:xfrm>
              <a:off x="3783724" y="3122614"/>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Data </a:t>
              </a:r>
              <a:r>
                <a:rPr lang="en-US" altLang="en-US" dirty="0" smtClean="0"/>
                <a:t>in</a:t>
              </a:r>
              <a:endParaRPr lang="en-US" altLang="en-US" dirty="0"/>
            </a:p>
          </p:txBody>
        </p:sp>
        <p:sp>
          <p:nvSpPr>
            <p:cNvPr id="20" name="Text Box 276"/>
            <p:cNvSpPr txBox="1">
              <a:spLocks noChangeArrowheads="1"/>
            </p:cNvSpPr>
            <p:nvPr/>
          </p:nvSpPr>
          <p:spPr bwMode="auto">
            <a:xfrm>
              <a:off x="5169612" y="3698877"/>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21" name="Text Box 277"/>
            <p:cNvSpPr txBox="1">
              <a:spLocks noChangeArrowheads="1"/>
            </p:cNvSpPr>
            <p:nvPr/>
          </p:nvSpPr>
          <p:spPr bwMode="auto">
            <a:xfrm>
              <a:off x="5169612" y="3140077"/>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22" name="Line 264"/>
            <p:cNvSpPr>
              <a:spLocks noChangeShapeType="1"/>
            </p:cNvSpPr>
            <p:nvPr/>
          </p:nvSpPr>
          <p:spPr bwMode="auto">
            <a:xfrm>
              <a:off x="4795310" y="3848102"/>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 name="Group 24"/>
          <p:cNvGrpSpPr/>
          <p:nvPr/>
        </p:nvGrpSpPr>
        <p:grpSpPr>
          <a:xfrm>
            <a:off x="2810180" y="2587637"/>
            <a:ext cx="1638754" cy="1508125"/>
            <a:chOff x="1520720" y="2892427"/>
            <a:chExt cx="1638754" cy="1508125"/>
          </a:xfrm>
        </p:grpSpPr>
        <p:sp>
          <p:nvSpPr>
            <p:cNvPr id="26" name="Rectangle 101"/>
            <p:cNvSpPr>
              <a:spLocks noChangeArrowheads="1"/>
            </p:cNvSpPr>
            <p:nvPr/>
          </p:nvSpPr>
          <p:spPr bwMode="auto">
            <a:xfrm>
              <a:off x="1731087" y="2892427"/>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103"/>
            <p:cNvSpPr txBox="1">
              <a:spLocks noChangeArrowheads="1"/>
            </p:cNvSpPr>
            <p:nvPr/>
          </p:nvSpPr>
          <p:spPr bwMode="auto">
            <a:xfrm>
              <a:off x="1730452" y="3158809"/>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Flip-flop</a:t>
              </a:r>
            </a:p>
          </p:txBody>
        </p:sp>
        <p:grpSp>
          <p:nvGrpSpPr>
            <p:cNvPr id="28" name="Group 271"/>
            <p:cNvGrpSpPr>
              <a:grpSpLocks/>
            </p:cNvGrpSpPr>
            <p:nvPr/>
          </p:nvGrpSpPr>
          <p:grpSpPr bwMode="auto">
            <a:xfrm rot="16200000" flipV="1">
              <a:off x="1636472" y="3836195"/>
              <a:ext cx="311150" cy="496888"/>
              <a:chOff x="3361" y="1944"/>
              <a:chExt cx="293" cy="437"/>
            </a:xfrm>
          </p:grpSpPr>
          <p:sp>
            <p:nvSpPr>
              <p:cNvPr id="34"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Line 268"/>
            <p:cNvSpPr>
              <a:spLocks noChangeShapeType="1"/>
            </p:cNvSpPr>
            <p:nvPr/>
          </p:nvSpPr>
          <p:spPr bwMode="auto">
            <a:xfrm>
              <a:off x="2890643" y="3645537"/>
              <a:ext cx="2688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269"/>
            <p:cNvSpPr txBox="1">
              <a:spLocks noChangeArrowheads="1"/>
            </p:cNvSpPr>
            <p:nvPr/>
          </p:nvSpPr>
          <p:spPr bwMode="auto">
            <a:xfrm>
              <a:off x="2528329"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31" name="Text Box 270"/>
            <p:cNvSpPr txBox="1">
              <a:spLocks noChangeArrowheads="1"/>
            </p:cNvSpPr>
            <p:nvPr/>
          </p:nvSpPr>
          <p:spPr bwMode="auto">
            <a:xfrm>
              <a:off x="2106054" y="3901813"/>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32" name="Line 268"/>
            <p:cNvSpPr>
              <a:spLocks noChangeShapeType="1"/>
            </p:cNvSpPr>
            <p:nvPr/>
          </p:nvSpPr>
          <p:spPr bwMode="auto">
            <a:xfrm>
              <a:off x="1520720" y="3636012"/>
              <a:ext cx="20197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269"/>
            <p:cNvSpPr txBox="1">
              <a:spLocks noChangeArrowheads="1"/>
            </p:cNvSpPr>
            <p:nvPr/>
          </p:nvSpPr>
          <p:spPr bwMode="auto">
            <a:xfrm>
              <a:off x="1759979"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smtClean="0"/>
                <a:t>D</a:t>
              </a:r>
              <a:endParaRPr lang="en-US" altLang="en-US" dirty="0"/>
            </a:p>
          </p:txBody>
        </p:sp>
      </p:grpSp>
      <p:sp>
        <p:nvSpPr>
          <p:cNvPr id="36" name="Right Arrow 35"/>
          <p:cNvSpPr/>
          <p:nvPr/>
        </p:nvSpPr>
        <p:spPr>
          <a:xfrm>
            <a:off x="4739415" y="2997835"/>
            <a:ext cx="857250" cy="51817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208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fr-FR" dirty="0" smtClean="0"/>
              <a:t>All the flops are </a:t>
            </a:r>
            <a:r>
              <a:rPr lang="fr-FR" dirty="0" err="1" smtClean="0"/>
              <a:t>connected</a:t>
            </a:r>
            <a:r>
              <a:rPr lang="fr-FR" dirty="0" smtClean="0"/>
              <a:t> in </a:t>
            </a:r>
            <a:r>
              <a:rPr lang="fr-FR" dirty="0" err="1" smtClean="0"/>
              <a:t>form</a:t>
            </a:r>
            <a:r>
              <a:rPr lang="fr-FR" dirty="0" smtClean="0"/>
              <a:t> of a </a:t>
            </a:r>
            <a:r>
              <a:rPr lang="fr-FR" dirty="0" err="1" smtClean="0"/>
              <a:t>chain</a:t>
            </a:r>
            <a:r>
              <a:rPr lang="fr-FR" dirty="0" smtClean="0"/>
              <a:t>, as a shift </a:t>
            </a:r>
            <a:r>
              <a:rPr lang="fr-FR" dirty="0" err="1" smtClean="0"/>
              <a:t>register</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57</a:t>
            </a:fld>
            <a:endParaRPr lang="en-US" dirty="0"/>
          </a:p>
        </p:txBody>
      </p:sp>
      <p:grpSp>
        <p:nvGrpSpPr>
          <p:cNvPr id="26" name="Group 25"/>
          <p:cNvGrpSpPr/>
          <p:nvPr/>
        </p:nvGrpSpPr>
        <p:grpSpPr>
          <a:xfrm>
            <a:off x="1014378" y="3916005"/>
            <a:ext cx="3083002" cy="1237395"/>
            <a:chOff x="314786" y="3012334"/>
            <a:chExt cx="3774387" cy="1688785"/>
          </a:xfrm>
        </p:grpSpPr>
        <p:sp>
          <p:nvSpPr>
            <p:cNvPr id="64"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66" name="Group 271"/>
            <p:cNvGrpSpPr>
              <a:grpSpLocks/>
            </p:cNvGrpSpPr>
            <p:nvPr/>
          </p:nvGrpSpPr>
          <p:grpSpPr bwMode="auto">
            <a:xfrm rot="16200000" flipV="1">
              <a:off x="2587134" y="3956102"/>
              <a:ext cx="311150" cy="496888"/>
              <a:chOff x="3361" y="1944"/>
              <a:chExt cx="293" cy="437"/>
            </a:xfrm>
          </p:grpSpPr>
          <p:sp>
            <p:nvSpPr>
              <p:cNvPr id="80"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69" name="Line 264"/>
            <p:cNvSpPr>
              <a:spLocks noChangeShapeType="1"/>
            </p:cNvSpPr>
            <p:nvPr/>
          </p:nvSpPr>
          <p:spPr bwMode="auto">
            <a:xfrm>
              <a:off x="1145397" y="34727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71"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268"/>
            <p:cNvSpPr>
              <a:spLocks noChangeShapeType="1"/>
            </p:cNvSpPr>
            <p:nvPr/>
          </p:nvSpPr>
          <p:spPr bwMode="auto">
            <a:xfrm>
              <a:off x="3793459" y="3765445"/>
              <a:ext cx="29571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75"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76"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77"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78"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79" name="Line 264"/>
            <p:cNvSpPr>
              <a:spLocks noChangeShapeType="1"/>
            </p:cNvSpPr>
            <p:nvPr/>
          </p:nvSpPr>
          <p:spPr bwMode="auto">
            <a:xfrm>
              <a:off x="1145397" y="3968009"/>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 name="Group 117"/>
          <p:cNvGrpSpPr/>
          <p:nvPr/>
        </p:nvGrpSpPr>
        <p:grpSpPr>
          <a:xfrm>
            <a:off x="3921271" y="3918280"/>
            <a:ext cx="3100123" cy="1237395"/>
            <a:chOff x="314786" y="3012334"/>
            <a:chExt cx="3795350" cy="1688785"/>
          </a:xfrm>
        </p:grpSpPr>
        <p:sp>
          <p:nvSpPr>
            <p:cNvPr id="119"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121" name="Group 271"/>
            <p:cNvGrpSpPr>
              <a:grpSpLocks/>
            </p:cNvGrpSpPr>
            <p:nvPr/>
          </p:nvGrpSpPr>
          <p:grpSpPr bwMode="auto">
            <a:xfrm rot="16200000" flipV="1">
              <a:off x="2587134" y="3956102"/>
              <a:ext cx="311150" cy="496888"/>
              <a:chOff x="3361" y="1944"/>
              <a:chExt cx="293" cy="437"/>
            </a:xfrm>
          </p:grpSpPr>
          <p:sp>
            <p:nvSpPr>
              <p:cNvPr id="135"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124" name="Line 264"/>
            <p:cNvSpPr>
              <a:spLocks noChangeShapeType="1"/>
            </p:cNvSpPr>
            <p:nvPr/>
          </p:nvSpPr>
          <p:spPr bwMode="auto">
            <a:xfrm>
              <a:off x="1145397" y="34727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126"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30"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31"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132"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133"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134" name="Line 264"/>
            <p:cNvSpPr>
              <a:spLocks noChangeShapeType="1"/>
            </p:cNvSpPr>
            <p:nvPr/>
          </p:nvSpPr>
          <p:spPr bwMode="auto">
            <a:xfrm>
              <a:off x="1145397" y="3968009"/>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 name="Rectangle 26"/>
          <p:cNvSpPr/>
          <p:nvPr/>
        </p:nvSpPr>
        <p:spPr>
          <a:xfrm>
            <a:off x="4830291" y="5561821"/>
            <a:ext cx="2661294" cy="369332"/>
          </a:xfrm>
          <a:prstGeom prst="rect">
            <a:avLst/>
          </a:prstGeom>
        </p:spPr>
        <p:txBody>
          <a:bodyPr wrap="square">
            <a:spAutoFit/>
          </a:bodyPr>
          <a:lstStyle/>
          <a:p>
            <a:r>
              <a:rPr lang="en-US" dirty="0" smtClean="0"/>
              <a:t>Normal mode  SE = 0</a:t>
            </a:r>
            <a:endParaRPr lang="en-US" dirty="0"/>
          </a:p>
        </p:txBody>
      </p:sp>
      <p:sp>
        <p:nvSpPr>
          <p:cNvPr id="28" name="Rectangle 27"/>
          <p:cNvSpPr/>
          <p:nvPr/>
        </p:nvSpPr>
        <p:spPr>
          <a:xfrm>
            <a:off x="1418426" y="2081048"/>
            <a:ext cx="8948186" cy="1387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4584492" y="3443536"/>
            <a:ext cx="0" cy="826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11967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9" name="Line 264"/>
          <p:cNvSpPr>
            <a:spLocks noChangeShapeType="1"/>
          </p:cNvSpPr>
          <p:nvPr/>
        </p:nvSpPr>
        <p:spPr bwMode="auto">
          <a:xfrm>
            <a:off x="4131637" y="4619425"/>
            <a:ext cx="558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264"/>
          <p:cNvSpPr>
            <a:spLocks noChangeShapeType="1"/>
          </p:cNvSpPr>
          <p:nvPr/>
        </p:nvSpPr>
        <p:spPr bwMode="auto">
          <a:xfrm>
            <a:off x="4119729" y="4460094"/>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Title 1"/>
          <p:cNvSpPr txBox="1">
            <a:spLocks/>
          </p:cNvSpPr>
          <p:nvPr/>
        </p:nvSpPr>
        <p:spPr>
          <a:xfrm>
            <a:off x="152400" y="152401"/>
            <a:ext cx="1123188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dirty="0"/>
          </a:p>
        </p:txBody>
      </p:sp>
      <p:grpSp>
        <p:nvGrpSpPr>
          <p:cNvPr id="162" name="Group 161"/>
          <p:cNvGrpSpPr/>
          <p:nvPr/>
        </p:nvGrpSpPr>
        <p:grpSpPr>
          <a:xfrm>
            <a:off x="6797821" y="3918280"/>
            <a:ext cx="3100123" cy="1237395"/>
            <a:chOff x="314786" y="3012334"/>
            <a:chExt cx="3795350" cy="1688785"/>
          </a:xfrm>
        </p:grpSpPr>
        <p:sp>
          <p:nvSpPr>
            <p:cNvPr id="163"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165" name="Group 271"/>
            <p:cNvGrpSpPr>
              <a:grpSpLocks/>
            </p:cNvGrpSpPr>
            <p:nvPr/>
          </p:nvGrpSpPr>
          <p:grpSpPr bwMode="auto">
            <a:xfrm rot="16200000" flipV="1">
              <a:off x="2587134" y="3956102"/>
              <a:ext cx="311150" cy="496888"/>
              <a:chOff x="3361" y="1944"/>
              <a:chExt cx="293" cy="437"/>
            </a:xfrm>
          </p:grpSpPr>
          <p:sp>
            <p:nvSpPr>
              <p:cNvPr id="179"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6"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168" name="Line 264"/>
            <p:cNvSpPr>
              <a:spLocks noChangeShapeType="1"/>
            </p:cNvSpPr>
            <p:nvPr/>
          </p:nvSpPr>
          <p:spPr bwMode="auto">
            <a:xfrm>
              <a:off x="1145397" y="34727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170"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74"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75"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176"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177"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178" name="Line 264"/>
            <p:cNvSpPr>
              <a:spLocks noChangeShapeType="1"/>
            </p:cNvSpPr>
            <p:nvPr/>
          </p:nvSpPr>
          <p:spPr bwMode="auto">
            <a:xfrm>
              <a:off x="1145397" y="3968009"/>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181" name="Straight Connector 180"/>
          <p:cNvCxnSpPr/>
          <p:nvPr/>
        </p:nvCxnSpPr>
        <p:spPr>
          <a:xfrm flipV="1">
            <a:off x="7461042" y="3443536"/>
            <a:ext cx="0" cy="826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699622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3" name="Line 264"/>
          <p:cNvSpPr>
            <a:spLocks noChangeShapeType="1"/>
          </p:cNvSpPr>
          <p:nvPr/>
        </p:nvSpPr>
        <p:spPr bwMode="auto">
          <a:xfrm>
            <a:off x="7008187" y="4619425"/>
            <a:ext cx="558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264"/>
          <p:cNvSpPr>
            <a:spLocks noChangeShapeType="1"/>
          </p:cNvSpPr>
          <p:nvPr/>
        </p:nvSpPr>
        <p:spPr bwMode="auto">
          <a:xfrm>
            <a:off x="6996279" y="4460094"/>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5" name="Straight Connector 184"/>
          <p:cNvCxnSpPr/>
          <p:nvPr/>
        </p:nvCxnSpPr>
        <p:spPr>
          <a:xfrm flipV="1">
            <a:off x="9910872" y="3459276"/>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1677599" y="3444987"/>
            <a:ext cx="0" cy="826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4645304" y="2660431"/>
            <a:ext cx="2097049" cy="369332"/>
          </a:xfrm>
          <a:prstGeom prst="rect">
            <a:avLst/>
          </a:prstGeom>
          <a:noFill/>
        </p:spPr>
        <p:txBody>
          <a:bodyPr wrap="none" rtlCol="0">
            <a:spAutoFit/>
          </a:bodyPr>
          <a:lstStyle/>
          <a:p>
            <a:r>
              <a:rPr lang="fr-FR" dirty="0" err="1" smtClean="0"/>
              <a:t>Combinational</a:t>
            </a:r>
            <a:r>
              <a:rPr lang="fr-FR" dirty="0" smtClean="0"/>
              <a:t> </a:t>
            </a:r>
            <a:r>
              <a:rPr lang="fr-FR" dirty="0" err="1" smtClean="0"/>
              <a:t>logic</a:t>
            </a:r>
            <a:endParaRPr lang="en-US" dirty="0"/>
          </a:p>
        </p:txBody>
      </p:sp>
      <p:sp>
        <p:nvSpPr>
          <p:cNvPr id="229" name="Line 264"/>
          <p:cNvSpPr>
            <a:spLocks noChangeShapeType="1"/>
          </p:cNvSpPr>
          <p:nvPr/>
        </p:nvSpPr>
        <p:spPr bwMode="auto">
          <a:xfrm>
            <a:off x="7158204" y="4602969"/>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 name="Line 264"/>
          <p:cNvSpPr>
            <a:spLocks noChangeShapeType="1"/>
          </p:cNvSpPr>
          <p:nvPr/>
        </p:nvSpPr>
        <p:spPr bwMode="auto">
          <a:xfrm>
            <a:off x="9920398" y="4643524"/>
            <a:ext cx="558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 name="Line 264"/>
          <p:cNvSpPr>
            <a:spLocks noChangeShapeType="1"/>
          </p:cNvSpPr>
          <p:nvPr/>
        </p:nvSpPr>
        <p:spPr bwMode="auto">
          <a:xfrm>
            <a:off x="9908490" y="4484193"/>
            <a:ext cx="0" cy="1753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29614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²</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58</a:t>
            </a:fld>
            <a:endParaRPr lang="en-US" dirty="0"/>
          </a:p>
        </p:txBody>
      </p:sp>
      <p:grpSp>
        <p:nvGrpSpPr>
          <p:cNvPr id="6" name="Group 5"/>
          <p:cNvGrpSpPr/>
          <p:nvPr/>
        </p:nvGrpSpPr>
        <p:grpSpPr>
          <a:xfrm>
            <a:off x="1006758" y="3916005"/>
            <a:ext cx="3157887" cy="1237395"/>
            <a:chOff x="314786" y="3012334"/>
            <a:chExt cx="3866069" cy="1688785"/>
          </a:xfrm>
        </p:grpSpPr>
        <p:sp>
          <p:nvSpPr>
            <p:cNvPr id="7"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9" name="Group 271"/>
            <p:cNvGrpSpPr>
              <a:grpSpLocks/>
            </p:cNvGrpSpPr>
            <p:nvPr/>
          </p:nvGrpSpPr>
          <p:grpSpPr bwMode="auto">
            <a:xfrm rot="16200000" flipV="1">
              <a:off x="2587134" y="3956102"/>
              <a:ext cx="311150" cy="496888"/>
              <a:chOff x="3361" y="1944"/>
              <a:chExt cx="293" cy="437"/>
            </a:xfrm>
          </p:grpSpPr>
          <p:sp>
            <p:nvSpPr>
              <p:cNvPr id="23"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13"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14"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68"/>
            <p:cNvSpPr>
              <a:spLocks noChangeShapeType="1"/>
            </p:cNvSpPr>
            <p:nvPr/>
          </p:nvSpPr>
          <p:spPr bwMode="auto">
            <a:xfrm>
              <a:off x="3823040" y="3765445"/>
              <a:ext cx="35781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8"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19"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20"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21"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22" name="Line 264"/>
            <p:cNvSpPr>
              <a:spLocks noChangeShapeType="1"/>
            </p:cNvSpPr>
            <p:nvPr/>
          </p:nvSpPr>
          <p:spPr bwMode="auto">
            <a:xfrm>
              <a:off x="1145397" y="39680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 name="Group 24"/>
          <p:cNvGrpSpPr/>
          <p:nvPr/>
        </p:nvGrpSpPr>
        <p:grpSpPr>
          <a:xfrm>
            <a:off x="3921271" y="3918280"/>
            <a:ext cx="3100123" cy="1237395"/>
            <a:chOff x="314786" y="3012334"/>
            <a:chExt cx="3795350" cy="1688785"/>
          </a:xfrm>
        </p:grpSpPr>
        <p:sp>
          <p:nvSpPr>
            <p:cNvPr id="26"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28" name="Group 271"/>
            <p:cNvGrpSpPr>
              <a:grpSpLocks/>
            </p:cNvGrpSpPr>
            <p:nvPr/>
          </p:nvGrpSpPr>
          <p:grpSpPr bwMode="auto">
            <a:xfrm rot="16200000" flipV="1">
              <a:off x="2587134" y="3956102"/>
              <a:ext cx="311150" cy="496888"/>
              <a:chOff x="3361" y="1944"/>
              <a:chExt cx="293" cy="437"/>
            </a:xfrm>
          </p:grpSpPr>
          <p:sp>
            <p:nvSpPr>
              <p:cNvPr id="42"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32"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33"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37"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38"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39"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40"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41" name="Line 264"/>
            <p:cNvSpPr>
              <a:spLocks noChangeShapeType="1"/>
            </p:cNvSpPr>
            <p:nvPr/>
          </p:nvSpPr>
          <p:spPr bwMode="auto">
            <a:xfrm>
              <a:off x="1145397" y="39680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 name="Rectangle 43"/>
          <p:cNvSpPr/>
          <p:nvPr/>
        </p:nvSpPr>
        <p:spPr>
          <a:xfrm>
            <a:off x="4830291" y="5561821"/>
            <a:ext cx="2661294" cy="369332"/>
          </a:xfrm>
          <a:prstGeom prst="rect">
            <a:avLst/>
          </a:prstGeom>
        </p:spPr>
        <p:txBody>
          <a:bodyPr wrap="square">
            <a:spAutoFit/>
          </a:bodyPr>
          <a:lstStyle/>
          <a:p>
            <a:r>
              <a:rPr lang="en-US" dirty="0" smtClean="0"/>
              <a:t>Scan mode  SE = 1</a:t>
            </a:r>
            <a:endParaRPr lang="en-US" dirty="0"/>
          </a:p>
        </p:txBody>
      </p:sp>
      <p:sp>
        <p:nvSpPr>
          <p:cNvPr id="45" name="Rectangle 44"/>
          <p:cNvSpPr/>
          <p:nvPr/>
        </p:nvSpPr>
        <p:spPr>
          <a:xfrm>
            <a:off x="1418426" y="2081048"/>
            <a:ext cx="8948186" cy="1387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411967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Line 264"/>
          <p:cNvSpPr>
            <a:spLocks noChangeShapeType="1"/>
          </p:cNvSpPr>
          <p:nvPr/>
        </p:nvSpPr>
        <p:spPr bwMode="auto">
          <a:xfrm>
            <a:off x="4131637" y="4619425"/>
            <a:ext cx="5587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64"/>
          <p:cNvSpPr>
            <a:spLocks noChangeShapeType="1"/>
          </p:cNvSpPr>
          <p:nvPr/>
        </p:nvSpPr>
        <p:spPr bwMode="auto">
          <a:xfrm>
            <a:off x="4119729" y="4460094"/>
            <a:ext cx="0" cy="17537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0" name="Group 49"/>
          <p:cNvGrpSpPr/>
          <p:nvPr/>
        </p:nvGrpSpPr>
        <p:grpSpPr>
          <a:xfrm>
            <a:off x="6797821" y="3918280"/>
            <a:ext cx="3100123" cy="1237395"/>
            <a:chOff x="314786" y="3012334"/>
            <a:chExt cx="3795350" cy="1688785"/>
          </a:xfrm>
        </p:grpSpPr>
        <p:sp>
          <p:nvSpPr>
            <p:cNvPr id="51" name="Rectangle 101"/>
            <p:cNvSpPr>
              <a:spLocks noChangeArrowheads="1"/>
            </p:cNvSpPr>
            <p:nvPr/>
          </p:nvSpPr>
          <p:spPr bwMode="auto">
            <a:xfrm>
              <a:off x="2681749" y="3012334"/>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Text Box 103"/>
            <p:cNvSpPr txBox="1">
              <a:spLocks noChangeArrowheads="1"/>
            </p:cNvSpPr>
            <p:nvPr/>
          </p:nvSpPr>
          <p:spPr bwMode="auto">
            <a:xfrm>
              <a:off x="2681114" y="3278716"/>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FF</a:t>
              </a:r>
              <a:endParaRPr lang="en-US" altLang="en-US" dirty="0"/>
            </a:p>
          </p:txBody>
        </p:sp>
        <p:grpSp>
          <p:nvGrpSpPr>
            <p:cNvPr id="53" name="Group 271"/>
            <p:cNvGrpSpPr>
              <a:grpSpLocks/>
            </p:cNvGrpSpPr>
            <p:nvPr/>
          </p:nvGrpSpPr>
          <p:grpSpPr bwMode="auto">
            <a:xfrm rot="16200000" flipV="1">
              <a:off x="2587134" y="3956102"/>
              <a:ext cx="311150" cy="496888"/>
              <a:chOff x="3361" y="1944"/>
              <a:chExt cx="293" cy="437"/>
            </a:xfrm>
          </p:grpSpPr>
          <p:sp>
            <p:nvSpPr>
              <p:cNvPr id="67"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 name="AutoShape 106"/>
            <p:cNvSpPr>
              <a:spLocks noChangeArrowheads="1"/>
            </p:cNvSpPr>
            <p:nvPr/>
          </p:nvSpPr>
          <p:spPr bwMode="auto">
            <a:xfrm rot="16200000">
              <a:off x="1327611" y="3488583"/>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Text Box 263"/>
            <p:cNvSpPr txBox="1">
              <a:spLocks noChangeArrowheads="1"/>
            </p:cNvSpPr>
            <p:nvPr/>
          </p:nvSpPr>
          <p:spPr bwMode="auto">
            <a:xfrm>
              <a:off x="1005349" y="4334406"/>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SE</a:t>
              </a:r>
              <a:endParaRPr lang="en-US" altLang="en-US" dirty="0"/>
            </a:p>
          </p:txBody>
        </p:sp>
        <p:sp>
          <p:nvSpPr>
            <p:cNvPr id="57" name="Text Box 265"/>
            <p:cNvSpPr txBox="1">
              <a:spLocks noChangeArrowheads="1"/>
            </p:cNvSpPr>
            <p:nvPr/>
          </p:nvSpPr>
          <p:spPr bwMode="auto">
            <a:xfrm>
              <a:off x="314786" y="3809259"/>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a:t>
              </a:r>
              <a:endParaRPr lang="en-US" altLang="en-US" dirty="0"/>
            </a:p>
          </p:txBody>
        </p:sp>
        <p:sp>
          <p:nvSpPr>
            <p:cNvPr id="58" name="Line 266"/>
            <p:cNvSpPr>
              <a:spLocks noChangeShapeType="1"/>
            </p:cNvSpPr>
            <p:nvPr/>
          </p:nvSpPr>
          <p:spPr bwMode="auto">
            <a:xfrm>
              <a:off x="1903874" y="4121654"/>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67"/>
            <p:cNvSpPr>
              <a:spLocks noChangeShapeType="1"/>
            </p:cNvSpPr>
            <p:nvPr/>
          </p:nvSpPr>
          <p:spPr bwMode="auto">
            <a:xfrm>
              <a:off x="2095961" y="3742584"/>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268"/>
            <p:cNvSpPr>
              <a:spLocks noChangeShapeType="1"/>
            </p:cNvSpPr>
            <p:nvPr/>
          </p:nvSpPr>
          <p:spPr bwMode="auto">
            <a:xfrm>
              <a:off x="3841305" y="3765444"/>
              <a:ext cx="26883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Text Box 269"/>
            <p:cNvSpPr txBox="1">
              <a:spLocks noChangeArrowheads="1"/>
            </p:cNvSpPr>
            <p:nvPr/>
          </p:nvSpPr>
          <p:spPr bwMode="auto">
            <a:xfrm>
              <a:off x="3478991" y="3550496"/>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62" name="Text Box 270"/>
            <p:cNvSpPr txBox="1">
              <a:spLocks noChangeArrowheads="1"/>
            </p:cNvSpPr>
            <p:nvPr/>
          </p:nvSpPr>
          <p:spPr bwMode="auto">
            <a:xfrm>
              <a:off x="3056716" y="402172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63" name="Text Box 275"/>
            <p:cNvSpPr txBox="1">
              <a:spLocks noChangeArrowheads="1"/>
            </p:cNvSpPr>
            <p:nvPr/>
          </p:nvSpPr>
          <p:spPr bwMode="auto">
            <a:xfrm>
              <a:off x="333836" y="3242521"/>
              <a:ext cx="1074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sp>
          <p:nvSpPr>
            <p:cNvPr id="64" name="Text Box 276"/>
            <p:cNvSpPr txBox="1">
              <a:spLocks noChangeArrowheads="1"/>
            </p:cNvSpPr>
            <p:nvPr/>
          </p:nvSpPr>
          <p:spPr bwMode="auto">
            <a:xfrm>
              <a:off x="1519699" y="38187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1</a:t>
              </a:r>
              <a:endParaRPr lang="en-US" altLang="en-US" dirty="0"/>
            </a:p>
          </p:txBody>
        </p:sp>
        <p:sp>
          <p:nvSpPr>
            <p:cNvPr id="65" name="Text Box 277"/>
            <p:cNvSpPr txBox="1">
              <a:spLocks noChangeArrowheads="1"/>
            </p:cNvSpPr>
            <p:nvPr/>
          </p:nvSpPr>
          <p:spPr bwMode="auto">
            <a:xfrm>
              <a:off x="1519699" y="3259984"/>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0</a:t>
              </a:r>
              <a:endParaRPr lang="en-US" altLang="en-US" dirty="0"/>
            </a:p>
          </p:txBody>
        </p:sp>
        <p:sp>
          <p:nvSpPr>
            <p:cNvPr id="66" name="Line 264"/>
            <p:cNvSpPr>
              <a:spLocks noChangeShapeType="1"/>
            </p:cNvSpPr>
            <p:nvPr/>
          </p:nvSpPr>
          <p:spPr bwMode="auto">
            <a:xfrm>
              <a:off x="1145397" y="3968009"/>
              <a:ext cx="4247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Text Box 275"/>
            <p:cNvSpPr txBox="1">
              <a:spLocks noChangeArrowheads="1"/>
            </p:cNvSpPr>
            <p:nvPr/>
          </p:nvSpPr>
          <p:spPr bwMode="auto">
            <a:xfrm>
              <a:off x="520412" y="3450515"/>
              <a:ext cx="1074738" cy="3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dirty="0" smtClean="0"/>
                <a:t>D</a:t>
              </a:r>
              <a:endParaRPr lang="en-US" altLang="en-US" dirty="0"/>
            </a:p>
          </p:txBody>
        </p:sp>
      </p:grpSp>
      <p:cxnSp>
        <p:nvCxnSpPr>
          <p:cNvPr id="70" name="Straight Connector 69"/>
          <p:cNvCxnSpPr/>
          <p:nvPr/>
        </p:nvCxnSpPr>
        <p:spPr>
          <a:xfrm flipV="1">
            <a:off x="6996222" y="3487851"/>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Line 264"/>
          <p:cNvSpPr>
            <a:spLocks noChangeShapeType="1"/>
          </p:cNvSpPr>
          <p:nvPr/>
        </p:nvSpPr>
        <p:spPr bwMode="auto">
          <a:xfrm>
            <a:off x="7008187" y="4619425"/>
            <a:ext cx="5587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264"/>
          <p:cNvSpPr>
            <a:spLocks noChangeShapeType="1"/>
          </p:cNvSpPr>
          <p:nvPr/>
        </p:nvSpPr>
        <p:spPr bwMode="auto">
          <a:xfrm>
            <a:off x="6996279" y="4460094"/>
            <a:ext cx="0" cy="17537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3" name="Straight Connector 72"/>
          <p:cNvCxnSpPr/>
          <p:nvPr/>
        </p:nvCxnSpPr>
        <p:spPr>
          <a:xfrm flipV="1">
            <a:off x="9903252" y="3459276"/>
            <a:ext cx="0" cy="1000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645304" y="2660431"/>
            <a:ext cx="2097049" cy="369332"/>
          </a:xfrm>
          <a:prstGeom prst="rect">
            <a:avLst/>
          </a:prstGeom>
          <a:noFill/>
        </p:spPr>
        <p:txBody>
          <a:bodyPr wrap="none" rtlCol="0">
            <a:spAutoFit/>
          </a:bodyPr>
          <a:lstStyle/>
          <a:p>
            <a:r>
              <a:rPr lang="fr-FR" dirty="0" err="1" smtClean="0"/>
              <a:t>Combinational</a:t>
            </a:r>
            <a:r>
              <a:rPr lang="fr-FR" dirty="0" smtClean="0"/>
              <a:t> </a:t>
            </a:r>
            <a:r>
              <a:rPr lang="fr-FR" dirty="0" err="1" smtClean="0"/>
              <a:t>logic</a:t>
            </a:r>
            <a:endParaRPr lang="en-US" dirty="0"/>
          </a:p>
        </p:txBody>
      </p:sp>
      <p:sp>
        <p:nvSpPr>
          <p:cNvPr id="76" name="Line 264"/>
          <p:cNvSpPr>
            <a:spLocks noChangeShapeType="1"/>
          </p:cNvSpPr>
          <p:nvPr/>
        </p:nvSpPr>
        <p:spPr bwMode="auto">
          <a:xfrm flipV="1">
            <a:off x="4604016" y="3468370"/>
            <a:ext cx="0" cy="764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264"/>
          <p:cNvSpPr>
            <a:spLocks noChangeShapeType="1"/>
          </p:cNvSpPr>
          <p:nvPr/>
        </p:nvSpPr>
        <p:spPr bwMode="auto">
          <a:xfrm>
            <a:off x="4610233" y="4242519"/>
            <a:ext cx="331184" cy="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264"/>
          <p:cNvSpPr>
            <a:spLocks noChangeShapeType="1"/>
          </p:cNvSpPr>
          <p:nvPr/>
        </p:nvSpPr>
        <p:spPr bwMode="auto">
          <a:xfrm flipV="1">
            <a:off x="7484376" y="3475990"/>
            <a:ext cx="0" cy="764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264"/>
          <p:cNvSpPr>
            <a:spLocks noChangeShapeType="1"/>
          </p:cNvSpPr>
          <p:nvPr/>
        </p:nvSpPr>
        <p:spPr bwMode="auto">
          <a:xfrm>
            <a:off x="7490593" y="4250139"/>
            <a:ext cx="331184" cy="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64"/>
          <p:cNvSpPr>
            <a:spLocks noChangeShapeType="1"/>
          </p:cNvSpPr>
          <p:nvPr/>
        </p:nvSpPr>
        <p:spPr bwMode="auto">
          <a:xfrm flipV="1">
            <a:off x="1673491" y="3474720"/>
            <a:ext cx="0" cy="764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264"/>
          <p:cNvSpPr>
            <a:spLocks noChangeShapeType="1"/>
          </p:cNvSpPr>
          <p:nvPr/>
        </p:nvSpPr>
        <p:spPr bwMode="auto">
          <a:xfrm>
            <a:off x="1679708" y="4248869"/>
            <a:ext cx="331184" cy="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264"/>
          <p:cNvSpPr>
            <a:spLocks noChangeShapeType="1"/>
          </p:cNvSpPr>
          <p:nvPr/>
        </p:nvSpPr>
        <p:spPr bwMode="auto">
          <a:xfrm>
            <a:off x="9919027" y="4627045"/>
            <a:ext cx="5587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264"/>
          <p:cNvSpPr>
            <a:spLocks noChangeShapeType="1"/>
          </p:cNvSpPr>
          <p:nvPr/>
        </p:nvSpPr>
        <p:spPr bwMode="auto">
          <a:xfrm>
            <a:off x="9907119" y="4467714"/>
            <a:ext cx="0" cy="17537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32404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59</a:t>
            </a:fld>
            <a:endParaRPr lang="en-US" dirty="0"/>
          </a:p>
        </p:txBody>
      </p:sp>
      <p:sp>
        <p:nvSpPr>
          <p:cNvPr id="6" name="AutoShape 85"/>
          <p:cNvSpPr>
            <a:spLocks noChangeArrowheads="1"/>
          </p:cNvSpPr>
          <p:nvPr/>
        </p:nvSpPr>
        <p:spPr bwMode="auto">
          <a:xfrm>
            <a:off x="7437437" y="3613151"/>
            <a:ext cx="1905000" cy="428625"/>
          </a:xfrm>
          <a:prstGeom prst="flowChartProcess">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7" name="AutoShape 84"/>
          <p:cNvSpPr>
            <a:spLocks noChangeArrowheads="1"/>
          </p:cNvSpPr>
          <p:nvPr/>
        </p:nvSpPr>
        <p:spPr bwMode="auto">
          <a:xfrm>
            <a:off x="9023350" y="3600451"/>
            <a:ext cx="1111250" cy="1658937"/>
          </a:xfrm>
          <a:prstGeom prst="roundRect">
            <a:avLst>
              <a:gd name="adj" fmla="val 23569"/>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8" name="AutoShape 83"/>
          <p:cNvSpPr>
            <a:spLocks noChangeArrowheads="1"/>
          </p:cNvSpPr>
          <p:nvPr/>
        </p:nvSpPr>
        <p:spPr bwMode="auto">
          <a:xfrm>
            <a:off x="5438775" y="1471613"/>
            <a:ext cx="1111250" cy="1646238"/>
          </a:xfrm>
          <a:prstGeom prst="roundRect">
            <a:avLst>
              <a:gd name="adj" fmla="val 23569"/>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9" name="AutoShape 77"/>
          <p:cNvSpPr>
            <a:spLocks noChangeArrowheads="1"/>
          </p:cNvSpPr>
          <p:nvPr/>
        </p:nvSpPr>
        <p:spPr bwMode="auto">
          <a:xfrm>
            <a:off x="4151312" y="3600451"/>
            <a:ext cx="3763963" cy="1414462"/>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10" name="AutoShape 78"/>
          <p:cNvSpPr>
            <a:spLocks noChangeArrowheads="1"/>
          </p:cNvSpPr>
          <p:nvPr/>
        </p:nvSpPr>
        <p:spPr bwMode="auto">
          <a:xfrm>
            <a:off x="2678112" y="1471613"/>
            <a:ext cx="1571625" cy="1662113"/>
          </a:xfrm>
          <a:prstGeom prst="roundRect">
            <a:avLst>
              <a:gd name="adj" fmla="val 15759"/>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11" name="Rectangle 10"/>
          <p:cNvSpPr>
            <a:spLocks noChangeArrowheads="1"/>
          </p:cNvSpPr>
          <p:nvPr/>
        </p:nvSpPr>
        <p:spPr bwMode="auto">
          <a:xfrm>
            <a:off x="4454525" y="1852613"/>
            <a:ext cx="822325" cy="11287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12" name="AutoShape 7"/>
          <p:cNvSpPr>
            <a:spLocks noChangeArrowheads="1"/>
          </p:cNvSpPr>
          <p:nvPr/>
        </p:nvSpPr>
        <p:spPr bwMode="auto">
          <a:xfrm>
            <a:off x="3486150" y="2446338"/>
            <a:ext cx="609600" cy="563563"/>
          </a:xfrm>
          <a:prstGeom prst="flowChartDelay">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13" name="AutoShape 8"/>
          <p:cNvSpPr>
            <a:spLocks noChangeArrowheads="1"/>
          </p:cNvSpPr>
          <p:nvPr/>
        </p:nvSpPr>
        <p:spPr bwMode="auto">
          <a:xfrm rot="5400000">
            <a:off x="4481512" y="2624138"/>
            <a:ext cx="168275" cy="212725"/>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cxnSp>
        <p:nvCxnSpPr>
          <p:cNvPr id="14" name="AutoShape 9"/>
          <p:cNvCxnSpPr>
            <a:cxnSpLocks noChangeShapeType="1"/>
            <a:stCxn id="12" idx="3"/>
            <a:endCxn id="13" idx="3"/>
          </p:cNvCxnSpPr>
          <p:nvPr/>
        </p:nvCxnSpPr>
        <p:spPr bwMode="auto">
          <a:xfrm>
            <a:off x="4110037" y="2728913"/>
            <a:ext cx="333375"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5" name="Line 10"/>
          <p:cNvSpPr>
            <a:spLocks noChangeShapeType="1"/>
          </p:cNvSpPr>
          <p:nvPr/>
        </p:nvSpPr>
        <p:spPr bwMode="auto">
          <a:xfrm flipV="1">
            <a:off x="3048000" y="2554288"/>
            <a:ext cx="4397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16" name="Line 17"/>
          <p:cNvSpPr>
            <a:spLocks noChangeShapeType="1"/>
          </p:cNvSpPr>
          <p:nvPr/>
        </p:nvSpPr>
        <p:spPr bwMode="auto">
          <a:xfrm>
            <a:off x="3943350" y="2006601"/>
            <a:ext cx="5032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17" name="Line 18"/>
          <p:cNvSpPr>
            <a:spLocks noChangeShapeType="1"/>
          </p:cNvSpPr>
          <p:nvPr/>
        </p:nvSpPr>
        <p:spPr bwMode="auto">
          <a:xfrm>
            <a:off x="2571750" y="2889251"/>
            <a:ext cx="9159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18" name="Text Box 22"/>
          <p:cNvSpPr txBox="1">
            <a:spLocks noChangeArrowheads="1"/>
          </p:cNvSpPr>
          <p:nvPr/>
        </p:nvSpPr>
        <p:spPr bwMode="auto">
          <a:xfrm>
            <a:off x="2708275" y="1509713"/>
            <a:ext cx="884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pPr algn="ctr"/>
            <a:r>
              <a:rPr lang="en-US" altLang="en-US"/>
              <a:t>Comb.</a:t>
            </a:r>
          </a:p>
          <a:p>
            <a:pPr algn="ctr"/>
            <a:r>
              <a:rPr lang="en-US" altLang="en-US"/>
              <a:t>logic</a:t>
            </a:r>
          </a:p>
        </p:txBody>
      </p:sp>
      <p:sp>
        <p:nvSpPr>
          <p:cNvPr id="19" name="Line 19"/>
          <p:cNvSpPr>
            <a:spLocks noChangeShapeType="1"/>
          </p:cNvSpPr>
          <p:nvPr/>
        </p:nvSpPr>
        <p:spPr bwMode="auto">
          <a:xfrm>
            <a:off x="5287962" y="2006601"/>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20" name="Text Box 23"/>
          <p:cNvSpPr txBox="1">
            <a:spLocks noChangeArrowheads="1"/>
          </p:cNvSpPr>
          <p:nvPr/>
        </p:nvSpPr>
        <p:spPr bwMode="auto">
          <a:xfrm>
            <a:off x="5665787" y="2225676"/>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pPr algn="ctr"/>
            <a:r>
              <a:rPr lang="en-US" altLang="en-US"/>
              <a:t>Comb.</a:t>
            </a:r>
          </a:p>
          <a:p>
            <a:pPr algn="ctr"/>
            <a:r>
              <a:rPr lang="en-US" altLang="en-US"/>
              <a:t>logic</a:t>
            </a:r>
          </a:p>
        </p:txBody>
      </p:sp>
      <p:sp>
        <p:nvSpPr>
          <p:cNvPr id="21" name="Text Box 24"/>
          <p:cNvSpPr txBox="1">
            <a:spLocks noChangeArrowheads="1"/>
          </p:cNvSpPr>
          <p:nvPr/>
        </p:nvSpPr>
        <p:spPr bwMode="auto">
          <a:xfrm>
            <a:off x="3532187" y="1814513"/>
            <a:ext cx="477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D1</a:t>
            </a:r>
          </a:p>
        </p:txBody>
      </p:sp>
      <p:sp>
        <p:nvSpPr>
          <p:cNvPr id="22" name="Text Box 25"/>
          <p:cNvSpPr txBox="1">
            <a:spLocks noChangeArrowheads="1"/>
          </p:cNvSpPr>
          <p:nvPr/>
        </p:nvSpPr>
        <p:spPr bwMode="auto">
          <a:xfrm>
            <a:off x="2622550" y="2387601"/>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D2</a:t>
            </a:r>
          </a:p>
        </p:txBody>
      </p:sp>
      <p:sp>
        <p:nvSpPr>
          <p:cNvPr id="23" name="Text Box 26"/>
          <p:cNvSpPr txBox="1">
            <a:spLocks noChangeArrowheads="1"/>
          </p:cNvSpPr>
          <p:nvPr/>
        </p:nvSpPr>
        <p:spPr bwMode="auto">
          <a:xfrm>
            <a:off x="2057400" y="2698751"/>
            <a:ext cx="512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CK</a:t>
            </a:r>
          </a:p>
        </p:txBody>
      </p:sp>
      <p:sp>
        <p:nvSpPr>
          <p:cNvPr id="24" name="Text Box 27"/>
          <p:cNvSpPr txBox="1">
            <a:spLocks noChangeArrowheads="1"/>
          </p:cNvSpPr>
          <p:nvPr/>
        </p:nvSpPr>
        <p:spPr bwMode="auto">
          <a:xfrm>
            <a:off x="5757862" y="1814513"/>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Q</a:t>
            </a:r>
          </a:p>
        </p:txBody>
      </p:sp>
      <p:sp>
        <p:nvSpPr>
          <p:cNvPr id="25" name="Text Box 28"/>
          <p:cNvSpPr txBox="1">
            <a:spLocks noChangeArrowheads="1"/>
          </p:cNvSpPr>
          <p:nvPr/>
        </p:nvSpPr>
        <p:spPr bwMode="auto">
          <a:xfrm>
            <a:off x="4629150" y="2257426"/>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FF</a:t>
            </a:r>
          </a:p>
        </p:txBody>
      </p:sp>
      <p:sp>
        <p:nvSpPr>
          <p:cNvPr id="26" name="Rectangle 25"/>
          <p:cNvSpPr>
            <a:spLocks noChangeArrowheads="1"/>
          </p:cNvSpPr>
          <p:nvPr/>
        </p:nvSpPr>
        <p:spPr bwMode="auto">
          <a:xfrm>
            <a:off x="8051800" y="4257676"/>
            <a:ext cx="822325" cy="11287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27" name="AutoShape 32"/>
          <p:cNvSpPr>
            <a:spLocks noChangeArrowheads="1"/>
          </p:cNvSpPr>
          <p:nvPr/>
        </p:nvSpPr>
        <p:spPr bwMode="auto">
          <a:xfrm>
            <a:off x="6311900" y="4484688"/>
            <a:ext cx="579437" cy="473075"/>
          </a:xfrm>
          <a:prstGeom prst="flowChartDelay">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28" name="AutoShape 33"/>
          <p:cNvSpPr>
            <a:spLocks noChangeArrowheads="1"/>
          </p:cNvSpPr>
          <p:nvPr/>
        </p:nvSpPr>
        <p:spPr bwMode="auto">
          <a:xfrm rot="5400000">
            <a:off x="8078787" y="5027613"/>
            <a:ext cx="168275" cy="212725"/>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cxnSp>
        <p:nvCxnSpPr>
          <p:cNvPr id="29" name="AutoShape 34"/>
          <p:cNvCxnSpPr>
            <a:cxnSpLocks noChangeShapeType="1"/>
            <a:stCxn id="35" idx="3"/>
            <a:endCxn id="28" idx="3"/>
          </p:cNvCxnSpPr>
          <p:nvPr/>
        </p:nvCxnSpPr>
        <p:spPr bwMode="auto">
          <a:xfrm flipV="1">
            <a:off x="5664200" y="5132388"/>
            <a:ext cx="2376487" cy="158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0" name="Line 37"/>
          <p:cNvSpPr>
            <a:spLocks noChangeShapeType="1"/>
          </p:cNvSpPr>
          <p:nvPr/>
        </p:nvSpPr>
        <p:spPr bwMode="auto">
          <a:xfrm>
            <a:off x="7845425" y="4411663"/>
            <a:ext cx="1984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31" name="Line 41"/>
          <p:cNvSpPr>
            <a:spLocks noChangeShapeType="1"/>
          </p:cNvSpPr>
          <p:nvPr/>
        </p:nvSpPr>
        <p:spPr bwMode="auto">
          <a:xfrm>
            <a:off x="8885237" y="4411663"/>
            <a:ext cx="503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32" name="Text Box 42"/>
          <p:cNvSpPr txBox="1">
            <a:spLocks noChangeArrowheads="1"/>
          </p:cNvSpPr>
          <p:nvPr/>
        </p:nvSpPr>
        <p:spPr bwMode="auto">
          <a:xfrm>
            <a:off x="9172575" y="4600576"/>
            <a:ext cx="884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pPr algn="ctr"/>
            <a:r>
              <a:rPr lang="en-US" altLang="en-US"/>
              <a:t>Comb.</a:t>
            </a:r>
          </a:p>
          <a:p>
            <a:pPr algn="ctr"/>
            <a:r>
              <a:rPr lang="en-US" altLang="en-US"/>
              <a:t>logic</a:t>
            </a:r>
          </a:p>
        </p:txBody>
      </p:sp>
      <p:sp>
        <p:nvSpPr>
          <p:cNvPr id="33" name="Text Box 43"/>
          <p:cNvSpPr txBox="1">
            <a:spLocks noChangeArrowheads="1"/>
          </p:cNvSpPr>
          <p:nvPr/>
        </p:nvSpPr>
        <p:spPr bwMode="auto">
          <a:xfrm>
            <a:off x="5254625" y="4402138"/>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D1</a:t>
            </a:r>
          </a:p>
        </p:txBody>
      </p:sp>
      <p:sp>
        <p:nvSpPr>
          <p:cNvPr id="34" name="Text Box 44"/>
          <p:cNvSpPr txBox="1">
            <a:spLocks noChangeArrowheads="1"/>
          </p:cNvSpPr>
          <p:nvPr/>
        </p:nvSpPr>
        <p:spPr bwMode="auto">
          <a:xfrm>
            <a:off x="4321175" y="4699001"/>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D2</a:t>
            </a:r>
          </a:p>
        </p:txBody>
      </p:sp>
      <p:sp>
        <p:nvSpPr>
          <p:cNvPr id="35" name="Text Box 45"/>
          <p:cNvSpPr txBox="1">
            <a:spLocks noChangeArrowheads="1"/>
          </p:cNvSpPr>
          <p:nvPr/>
        </p:nvSpPr>
        <p:spPr bwMode="auto">
          <a:xfrm>
            <a:off x="5151437" y="4965701"/>
            <a:ext cx="512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CK</a:t>
            </a:r>
          </a:p>
        </p:txBody>
      </p:sp>
      <p:sp>
        <p:nvSpPr>
          <p:cNvPr id="36" name="Text Box 46"/>
          <p:cNvSpPr txBox="1">
            <a:spLocks noChangeArrowheads="1"/>
          </p:cNvSpPr>
          <p:nvPr/>
        </p:nvSpPr>
        <p:spPr bwMode="auto">
          <a:xfrm>
            <a:off x="9355137" y="4240213"/>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Q</a:t>
            </a:r>
          </a:p>
        </p:txBody>
      </p:sp>
      <p:sp>
        <p:nvSpPr>
          <p:cNvPr id="37" name="Text Box 47"/>
          <p:cNvSpPr txBox="1">
            <a:spLocks noChangeArrowheads="1"/>
          </p:cNvSpPr>
          <p:nvPr/>
        </p:nvSpPr>
        <p:spPr bwMode="auto">
          <a:xfrm>
            <a:off x="8226425" y="4662488"/>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r>
              <a:rPr lang="en-US" altLang="en-US"/>
              <a:t>FF</a:t>
            </a:r>
          </a:p>
        </p:txBody>
      </p:sp>
      <p:sp>
        <p:nvSpPr>
          <p:cNvPr id="38" name="AutoShape 49"/>
          <p:cNvSpPr>
            <a:spLocks noChangeArrowheads="1"/>
          </p:cNvSpPr>
          <p:nvPr/>
        </p:nvSpPr>
        <p:spPr bwMode="auto">
          <a:xfrm flipH="1">
            <a:off x="7210425" y="4137026"/>
            <a:ext cx="625475" cy="549275"/>
          </a:xfrm>
          <a:prstGeom prst="moon">
            <a:avLst>
              <a:gd name="adj" fmla="val 7919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39" name="AutoShape 50"/>
          <p:cNvSpPr>
            <a:spLocks noChangeArrowheads="1"/>
          </p:cNvSpPr>
          <p:nvPr/>
        </p:nvSpPr>
        <p:spPr bwMode="auto">
          <a:xfrm>
            <a:off x="6305550" y="3876676"/>
            <a:ext cx="579437" cy="473075"/>
          </a:xfrm>
          <a:prstGeom prst="flowChartDelay">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40" name="Line 51"/>
          <p:cNvSpPr>
            <a:spLocks noChangeShapeType="1"/>
          </p:cNvSpPr>
          <p:nvPr/>
        </p:nvSpPr>
        <p:spPr bwMode="auto">
          <a:xfrm flipV="1">
            <a:off x="9147175" y="3694113"/>
            <a:ext cx="0" cy="714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1" name="Line 52"/>
          <p:cNvSpPr>
            <a:spLocks noChangeShapeType="1"/>
          </p:cNvSpPr>
          <p:nvPr/>
        </p:nvSpPr>
        <p:spPr bwMode="auto">
          <a:xfrm flipH="1" flipV="1">
            <a:off x="6026150" y="3689351"/>
            <a:ext cx="3133725"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2" name="Line 53"/>
          <p:cNvSpPr>
            <a:spLocks noChangeShapeType="1"/>
          </p:cNvSpPr>
          <p:nvPr/>
        </p:nvSpPr>
        <p:spPr bwMode="auto">
          <a:xfrm>
            <a:off x="6038850" y="3687763"/>
            <a:ext cx="0" cy="276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3" name="Line 54"/>
          <p:cNvSpPr>
            <a:spLocks noChangeShapeType="1"/>
          </p:cNvSpPr>
          <p:nvPr/>
        </p:nvSpPr>
        <p:spPr bwMode="auto">
          <a:xfrm>
            <a:off x="6024562" y="3948113"/>
            <a:ext cx="273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4" name="Line 38"/>
          <p:cNvSpPr>
            <a:spLocks noChangeShapeType="1"/>
          </p:cNvSpPr>
          <p:nvPr/>
        </p:nvSpPr>
        <p:spPr bwMode="auto">
          <a:xfrm flipV="1">
            <a:off x="5684837" y="4576763"/>
            <a:ext cx="62388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5" name="Line 36"/>
          <p:cNvSpPr>
            <a:spLocks noChangeShapeType="1"/>
          </p:cNvSpPr>
          <p:nvPr/>
        </p:nvSpPr>
        <p:spPr bwMode="auto">
          <a:xfrm>
            <a:off x="4756150" y="4867276"/>
            <a:ext cx="15509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6" name="Line 55"/>
          <p:cNvSpPr>
            <a:spLocks noChangeShapeType="1"/>
          </p:cNvSpPr>
          <p:nvPr/>
        </p:nvSpPr>
        <p:spPr bwMode="auto">
          <a:xfrm>
            <a:off x="6884987" y="4110038"/>
            <a:ext cx="136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7" name="Line 56"/>
          <p:cNvSpPr>
            <a:spLocks noChangeShapeType="1"/>
          </p:cNvSpPr>
          <p:nvPr/>
        </p:nvSpPr>
        <p:spPr bwMode="auto">
          <a:xfrm flipH="1">
            <a:off x="6997700" y="4229101"/>
            <a:ext cx="2857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8" name="Line 57"/>
          <p:cNvSpPr>
            <a:spLocks noChangeShapeType="1"/>
          </p:cNvSpPr>
          <p:nvPr/>
        </p:nvSpPr>
        <p:spPr bwMode="auto">
          <a:xfrm flipH="1">
            <a:off x="7015162" y="4598988"/>
            <a:ext cx="273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49" name="Line 58"/>
          <p:cNvSpPr>
            <a:spLocks noChangeShapeType="1"/>
          </p:cNvSpPr>
          <p:nvPr/>
        </p:nvSpPr>
        <p:spPr bwMode="auto">
          <a:xfrm>
            <a:off x="6897687" y="4719638"/>
            <a:ext cx="136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50" name="Line 59"/>
          <p:cNvSpPr>
            <a:spLocks noChangeShapeType="1"/>
          </p:cNvSpPr>
          <p:nvPr/>
        </p:nvSpPr>
        <p:spPr bwMode="auto">
          <a:xfrm flipH="1">
            <a:off x="7008812" y="4102101"/>
            <a:ext cx="0" cy="142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51" name="Line 60"/>
          <p:cNvSpPr>
            <a:spLocks noChangeShapeType="1"/>
          </p:cNvSpPr>
          <p:nvPr/>
        </p:nvSpPr>
        <p:spPr bwMode="auto">
          <a:xfrm>
            <a:off x="7024687" y="4592638"/>
            <a:ext cx="1588" cy="138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52" name="Oval 51"/>
          <p:cNvSpPr>
            <a:spLocks noChangeArrowheads="1"/>
          </p:cNvSpPr>
          <p:nvPr/>
        </p:nvSpPr>
        <p:spPr bwMode="auto">
          <a:xfrm>
            <a:off x="6130925" y="4167188"/>
            <a:ext cx="174625" cy="1666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53" name="Line 62"/>
          <p:cNvSpPr>
            <a:spLocks noChangeShapeType="1"/>
          </p:cNvSpPr>
          <p:nvPr/>
        </p:nvSpPr>
        <p:spPr bwMode="auto">
          <a:xfrm flipV="1">
            <a:off x="6046787" y="4252913"/>
            <a:ext cx="84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54" name="Line 63"/>
          <p:cNvSpPr>
            <a:spLocks noChangeShapeType="1"/>
          </p:cNvSpPr>
          <p:nvPr/>
        </p:nvSpPr>
        <p:spPr bwMode="auto">
          <a:xfrm>
            <a:off x="6053137" y="4246563"/>
            <a:ext cx="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p>
        </p:txBody>
      </p:sp>
      <p:sp>
        <p:nvSpPr>
          <p:cNvPr id="55" name="Oval 54"/>
          <p:cNvSpPr>
            <a:spLocks noChangeArrowheads="1"/>
          </p:cNvSpPr>
          <p:nvPr/>
        </p:nvSpPr>
        <p:spPr bwMode="auto">
          <a:xfrm>
            <a:off x="5965825" y="4781551"/>
            <a:ext cx="174625" cy="166687"/>
          </a:xfrm>
          <a:prstGeom prst="ellipse">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56" name="Oval 55"/>
          <p:cNvSpPr>
            <a:spLocks noChangeArrowheads="1"/>
          </p:cNvSpPr>
          <p:nvPr/>
        </p:nvSpPr>
        <p:spPr bwMode="auto">
          <a:xfrm>
            <a:off x="9059862" y="4327526"/>
            <a:ext cx="174625" cy="166687"/>
          </a:xfrm>
          <a:prstGeom prst="ellipse">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57" name="AutoShape 73"/>
          <p:cNvSpPr>
            <a:spLocks noChangeArrowheads="1"/>
          </p:cNvSpPr>
          <p:nvPr/>
        </p:nvSpPr>
        <p:spPr bwMode="auto">
          <a:xfrm rot="2686739">
            <a:off x="5072062" y="3109913"/>
            <a:ext cx="525463" cy="419100"/>
          </a:xfrm>
          <a:prstGeom prst="rightArrow">
            <a:avLst>
              <a:gd name="adj1" fmla="val 49241"/>
              <a:gd name="adj2" fmla="val 6969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endParaRPr lang="en-US" altLang="en-US"/>
          </a:p>
        </p:txBody>
      </p:sp>
      <p:sp>
        <p:nvSpPr>
          <p:cNvPr id="58" name="Text Box 80"/>
          <p:cNvSpPr txBox="1">
            <a:spLocks noChangeArrowheads="1"/>
          </p:cNvSpPr>
          <p:nvPr/>
        </p:nvSpPr>
        <p:spPr bwMode="auto">
          <a:xfrm>
            <a:off x="4233862" y="3689351"/>
            <a:ext cx="884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Black" pitchFamily="34" charset="0"/>
                <a:ea typeface="+mn-ea"/>
                <a:cs typeface="+mn-cs"/>
              </a:defRPr>
            </a:lvl5pPr>
            <a:lvl6pPr marL="2286000" algn="l" defTabSz="914400" rtl="0" eaLnBrk="1" latinLnBrk="0" hangingPunct="1">
              <a:defRPr sz="1600" kern="1200">
                <a:solidFill>
                  <a:schemeClr val="tx1"/>
                </a:solidFill>
                <a:latin typeface="Arial Black" pitchFamily="34" charset="0"/>
                <a:ea typeface="+mn-ea"/>
                <a:cs typeface="+mn-cs"/>
              </a:defRPr>
            </a:lvl6pPr>
            <a:lvl7pPr marL="2743200" algn="l" defTabSz="914400" rtl="0" eaLnBrk="1" latinLnBrk="0" hangingPunct="1">
              <a:defRPr sz="1600" kern="1200">
                <a:solidFill>
                  <a:schemeClr val="tx1"/>
                </a:solidFill>
                <a:latin typeface="Arial Black" pitchFamily="34" charset="0"/>
                <a:ea typeface="+mn-ea"/>
                <a:cs typeface="+mn-cs"/>
              </a:defRPr>
            </a:lvl7pPr>
            <a:lvl8pPr marL="3200400" algn="l" defTabSz="914400" rtl="0" eaLnBrk="1" latinLnBrk="0" hangingPunct="1">
              <a:defRPr sz="1600" kern="1200">
                <a:solidFill>
                  <a:schemeClr val="tx1"/>
                </a:solidFill>
                <a:latin typeface="Arial Black" pitchFamily="34" charset="0"/>
                <a:ea typeface="+mn-ea"/>
                <a:cs typeface="+mn-cs"/>
              </a:defRPr>
            </a:lvl8pPr>
            <a:lvl9pPr marL="3657600" algn="l" defTabSz="914400" rtl="0" eaLnBrk="1" latinLnBrk="0" hangingPunct="1">
              <a:defRPr sz="1600" kern="1200">
                <a:solidFill>
                  <a:schemeClr val="tx1"/>
                </a:solidFill>
                <a:latin typeface="Arial Black" pitchFamily="34" charset="0"/>
                <a:ea typeface="+mn-ea"/>
                <a:cs typeface="+mn-cs"/>
              </a:defRPr>
            </a:lvl9pPr>
          </a:lstStyle>
          <a:p>
            <a:pPr algn="ctr"/>
            <a:r>
              <a:rPr lang="en-US" altLang="en-US"/>
              <a:t>Comb.</a:t>
            </a:r>
          </a:p>
          <a:p>
            <a:pPr algn="ctr"/>
            <a:r>
              <a:rPr lang="en-US" altLang="en-US"/>
              <a:t>logic</a:t>
            </a:r>
          </a:p>
        </p:txBody>
      </p:sp>
      <p:grpSp>
        <p:nvGrpSpPr>
          <p:cNvPr id="59" name="Group 278"/>
          <p:cNvGrpSpPr>
            <a:grpSpLocks/>
          </p:cNvGrpSpPr>
          <p:nvPr/>
        </p:nvGrpSpPr>
        <p:grpSpPr bwMode="auto">
          <a:xfrm>
            <a:off x="6455487" y="1431926"/>
            <a:ext cx="4992688" cy="2108200"/>
            <a:chOff x="1138" y="660"/>
            <a:chExt cx="3145" cy="1328"/>
          </a:xfrm>
        </p:grpSpPr>
        <p:sp>
          <p:nvSpPr>
            <p:cNvPr id="60" name="Rectangle 101"/>
            <p:cNvSpPr>
              <a:spLocks noChangeArrowheads="1"/>
            </p:cNvSpPr>
            <p:nvPr/>
          </p:nvSpPr>
          <p:spPr bwMode="auto">
            <a:xfrm>
              <a:off x="2983" y="1023"/>
              <a:ext cx="720" cy="9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Text Box 103"/>
            <p:cNvSpPr txBox="1">
              <a:spLocks noChangeArrowheads="1"/>
            </p:cNvSpPr>
            <p:nvPr/>
          </p:nvSpPr>
          <p:spPr bwMode="auto">
            <a:xfrm rot="-5400000">
              <a:off x="2973" y="1522"/>
              <a:ext cx="7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Flip-flop</a:t>
              </a:r>
            </a:p>
          </p:txBody>
        </p:sp>
        <p:grpSp>
          <p:nvGrpSpPr>
            <p:cNvPr id="62" name="Group 271"/>
            <p:cNvGrpSpPr>
              <a:grpSpLocks/>
            </p:cNvGrpSpPr>
            <p:nvPr/>
          </p:nvGrpSpPr>
          <p:grpSpPr bwMode="auto">
            <a:xfrm flipV="1">
              <a:off x="3242" y="904"/>
              <a:ext cx="196" cy="313"/>
              <a:chOff x="3361" y="1944"/>
              <a:chExt cx="293" cy="437"/>
            </a:xfrm>
          </p:grpSpPr>
          <p:sp>
            <p:nvSpPr>
              <p:cNvPr id="76"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AutoShape 106"/>
            <p:cNvSpPr>
              <a:spLocks noChangeArrowheads="1"/>
            </p:cNvSpPr>
            <p:nvPr/>
          </p:nvSpPr>
          <p:spPr bwMode="auto">
            <a:xfrm rot="-5400000">
              <a:off x="2130" y="1323"/>
              <a:ext cx="652" cy="3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109"/>
            <p:cNvSpPr>
              <a:spLocks noChangeShapeType="1"/>
            </p:cNvSpPr>
            <p:nvPr/>
          </p:nvSpPr>
          <p:spPr bwMode="auto">
            <a:xfrm>
              <a:off x="1816" y="1676"/>
              <a:ext cx="47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Text Box 263"/>
            <p:cNvSpPr txBox="1">
              <a:spLocks noChangeArrowheads="1"/>
            </p:cNvSpPr>
            <p:nvPr/>
          </p:nvSpPr>
          <p:spPr bwMode="auto">
            <a:xfrm>
              <a:off x="2059" y="671"/>
              <a:ext cx="8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Scan Mode</a:t>
              </a:r>
            </a:p>
          </p:txBody>
        </p:sp>
        <p:sp>
          <p:nvSpPr>
            <p:cNvPr id="66" name="Line 264"/>
            <p:cNvSpPr>
              <a:spLocks noChangeShapeType="1"/>
            </p:cNvSpPr>
            <p:nvPr/>
          </p:nvSpPr>
          <p:spPr bwMode="auto">
            <a:xfrm>
              <a:off x="1816" y="1313"/>
              <a:ext cx="47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265"/>
            <p:cNvSpPr txBox="1">
              <a:spLocks noChangeArrowheads="1"/>
            </p:cNvSpPr>
            <p:nvPr/>
          </p:nvSpPr>
          <p:spPr bwMode="auto">
            <a:xfrm>
              <a:off x="1138" y="1579"/>
              <a:ext cx="6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Data-in</a:t>
              </a:r>
            </a:p>
          </p:txBody>
        </p:sp>
        <p:sp>
          <p:nvSpPr>
            <p:cNvPr id="68" name="Line 266"/>
            <p:cNvSpPr>
              <a:spLocks noChangeShapeType="1"/>
            </p:cNvSpPr>
            <p:nvPr/>
          </p:nvSpPr>
          <p:spPr bwMode="auto">
            <a:xfrm>
              <a:off x="2493" y="974"/>
              <a:ext cx="0" cy="2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267"/>
            <p:cNvSpPr>
              <a:spLocks noChangeShapeType="1"/>
            </p:cNvSpPr>
            <p:nvPr/>
          </p:nvSpPr>
          <p:spPr bwMode="auto">
            <a:xfrm>
              <a:off x="2614" y="1483"/>
              <a:ext cx="3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268"/>
            <p:cNvSpPr>
              <a:spLocks noChangeShapeType="1"/>
            </p:cNvSpPr>
            <p:nvPr/>
          </p:nvSpPr>
          <p:spPr bwMode="auto">
            <a:xfrm>
              <a:off x="3703" y="1483"/>
              <a:ext cx="3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Text Box 269"/>
            <p:cNvSpPr txBox="1">
              <a:spLocks noChangeArrowheads="1"/>
            </p:cNvSpPr>
            <p:nvPr/>
          </p:nvSpPr>
          <p:spPr bwMode="auto">
            <a:xfrm>
              <a:off x="4066" y="1362"/>
              <a:ext cx="2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Q</a:t>
              </a:r>
            </a:p>
          </p:txBody>
        </p:sp>
        <p:sp>
          <p:nvSpPr>
            <p:cNvPr id="72" name="Text Box 270"/>
            <p:cNvSpPr txBox="1">
              <a:spLocks noChangeArrowheads="1"/>
            </p:cNvSpPr>
            <p:nvPr/>
          </p:nvSpPr>
          <p:spPr bwMode="auto">
            <a:xfrm>
              <a:off x="3098" y="660"/>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Clock</a:t>
              </a:r>
            </a:p>
          </p:txBody>
        </p:sp>
        <p:sp>
          <p:nvSpPr>
            <p:cNvPr id="73" name="Text Box 275"/>
            <p:cNvSpPr txBox="1">
              <a:spLocks noChangeArrowheads="1"/>
            </p:cNvSpPr>
            <p:nvPr/>
          </p:nvSpPr>
          <p:spPr bwMode="auto">
            <a:xfrm>
              <a:off x="1138" y="1168"/>
              <a:ext cx="6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Scan-in</a:t>
              </a:r>
            </a:p>
          </p:txBody>
        </p:sp>
        <p:sp>
          <p:nvSpPr>
            <p:cNvPr id="74" name="Text Box 276"/>
            <p:cNvSpPr txBox="1">
              <a:spLocks noChangeArrowheads="1"/>
            </p:cNvSpPr>
            <p:nvPr/>
          </p:nvSpPr>
          <p:spPr bwMode="auto">
            <a:xfrm>
              <a:off x="2251" y="1531"/>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0</a:t>
              </a:r>
            </a:p>
          </p:txBody>
        </p:sp>
        <p:sp>
          <p:nvSpPr>
            <p:cNvPr id="75" name="Text Box 277"/>
            <p:cNvSpPr txBox="1">
              <a:spLocks noChangeArrowheads="1"/>
            </p:cNvSpPr>
            <p:nvPr/>
          </p:nvSpPr>
          <p:spPr bwMode="auto">
            <a:xfrm>
              <a:off x="2251" y="1179"/>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1</a:t>
              </a:r>
            </a:p>
          </p:txBody>
        </p:sp>
      </p:grpSp>
    </p:spTree>
    <p:extLst>
      <p:ext uri="{BB962C8B-B14F-4D97-AF65-F5344CB8AC3E}">
        <p14:creationId xmlns:p14="http://schemas.microsoft.com/office/powerpoint/2010/main" val="404905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a:t>Defects</a:t>
            </a:r>
            <a:r>
              <a:rPr lang="fr-FR" dirty="0"/>
              <a:t> in fabrication</a:t>
            </a:r>
            <a:endParaRPr lang="en-US" dirty="0"/>
          </a:p>
        </p:txBody>
      </p:sp>
      <p:sp>
        <p:nvSpPr>
          <p:cNvPr id="3" name="Content Placeholder 2"/>
          <p:cNvSpPr>
            <a:spLocks noGrp="1"/>
          </p:cNvSpPr>
          <p:nvPr>
            <p:ph idx="1"/>
          </p:nvPr>
        </p:nvSpPr>
        <p:spPr>
          <a:xfrm>
            <a:off x="596043" y="1250909"/>
            <a:ext cx="10515600" cy="4351338"/>
          </a:xfrm>
        </p:spPr>
        <p:txBody>
          <a:bodyPr>
            <a:normAutofit fontScale="77500" lnSpcReduction="20000"/>
          </a:bodyPr>
          <a:lstStyle/>
          <a:p>
            <a:r>
              <a:rPr lang="en-US" dirty="0"/>
              <a:t>Decreasing feature size increases probability of defects during manufacturing process</a:t>
            </a:r>
          </a:p>
          <a:p>
            <a:r>
              <a:rPr lang="fr-FR" dirty="0" err="1" smtClean="0"/>
              <a:t>Technology</a:t>
            </a:r>
            <a:r>
              <a:rPr lang="fr-FR" dirty="0" smtClean="0"/>
              <a:t> </a:t>
            </a:r>
            <a:r>
              <a:rPr lang="fr-FR" dirty="0" err="1" smtClean="0"/>
              <a:t>scale</a:t>
            </a:r>
            <a:endParaRPr lang="fr-FR" dirty="0" smtClean="0"/>
          </a:p>
          <a:p>
            <a:endParaRPr lang="en-US" dirty="0" smtClean="0"/>
          </a:p>
          <a:p>
            <a:r>
              <a:rPr lang="en-US" dirty="0" smtClean="0"/>
              <a:t>These </a:t>
            </a:r>
            <a:r>
              <a:rPr lang="en-US" dirty="0"/>
              <a:t>defects come from many </a:t>
            </a:r>
            <a:r>
              <a:rPr lang="en-US" dirty="0" smtClean="0"/>
              <a:t>sources : </a:t>
            </a:r>
          </a:p>
          <a:p>
            <a:endParaRPr lang="en-US" dirty="0"/>
          </a:p>
          <a:p>
            <a:pPr marL="514350" indent="-514350">
              <a:buAutoNum type="arabicPeriod"/>
            </a:pPr>
            <a:r>
              <a:rPr lang="en-US" dirty="0" smtClean="0"/>
              <a:t>Defects </a:t>
            </a:r>
            <a:r>
              <a:rPr lang="en-US" dirty="0"/>
              <a:t>in the base silicon. </a:t>
            </a:r>
            <a:endParaRPr lang="en-US" dirty="0" smtClean="0"/>
          </a:p>
          <a:p>
            <a:pPr marL="514350" indent="-514350">
              <a:buFont typeface="Arial" panose="020B0604020202020204" pitchFamily="34" charset="0"/>
              <a:buAutoNum type="arabicPeriod"/>
            </a:pPr>
            <a:r>
              <a:rPr lang="fr-FR" dirty="0" err="1"/>
              <a:t>Oxide</a:t>
            </a:r>
            <a:r>
              <a:rPr lang="fr-FR" dirty="0"/>
              <a:t> breakdown (</a:t>
            </a:r>
            <a:r>
              <a:rPr lang="fr-FR" dirty="0" err="1"/>
              <a:t>crystal</a:t>
            </a:r>
            <a:r>
              <a:rPr lang="fr-FR" dirty="0"/>
              <a:t> </a:t>
            </a:r>
            <a:r>
              <a:rPr lang="fr-FR" dirty="0" err="1" smtClean="0"/>
              <a:t>defects</a:t>
            </a:r>
            <a:r>
              <a:rPr lang="fr-FR" dirty="0" smtClean="0"/>
              <a:t>)</a:t>
            </a:r>
          </a:p>
          <a:p>
            <a:pPr marL="514350" indent="-514350">
              <a:buFont typeface="Arial" panose="020B0604020202020204" pitchFamily="34" charset="0"/>
              <a:buAutoNum type="arabicPeriod"/>
            </a:pPr>
            <a:r>
              <a:rPr lang="fr-FR" dirty="0" smtClean="0"/>
              <a:t>Optical </a:t>
            </a:r>
            <a:r>
              <a:rPr lang="fr-FR" dirty="0" err="1" smtClean="0"/>
              <a:t>deformation</a:t>
            </a:r>
            <a:r>
              <a:rPr lang="fr-FR" dirty="0" smtClean="0"/>
              <a:t> (</a:t>
            </a:r>
            <a:r>
              <a:rPr lang="fr-FR" dirty="0" err="1" smtClean="0"/>
              <a:t>photolithography</a:t>
            </a:r>
            <a:r>
              <a:rPr lang="fr-FR" dirty="0" smtClean="0"/>
              <a:t>)</a:t>
            </a:r>
          </a:p>
          <a:p>
            <a:pPr marL="514350" indent="-514350">
              <a:buAutoNum type="arabicPeriod"/>
            </a:pPr>
            <a:r>
              <a:rPr lang="en-US" dirty="0" smtClean="0"/>
              <a:t>Dust </a:t>
            </a:r>
            <a:r>
              <a:rPr lang="en-US" dirty="0"/>
              <a:t>or contamination in the fab or on wafer. </a:t>
            </a:r>
            <a:endParaRPr lang="en-US" dirty="0" smtClean="0"/>
          </a:p>
          <a:p>
            <a:pPr marL="514350" indent="-514350">
              <a:buAutoNum type="arabicPeriod"/>
            </a:pPr>
            <a:r>
              <a:rPr lang="en-US" dirty="0" smtClean="0"/>
              <a:t>Dust </a:t>
            </a:r>
            <a:r>
              <a:rPr lang="en-US" dirty="0"/>
              <a:t>on mask. </a:t>
            </a:r>
            <a:endParaRPr lang="en-US" dirty="0" smtClean="0"/>
          </a:p>
          <a:p>
            <a:pPr marL="514350" indent="-514350">
              <a:buAutoNum type="arabicPeriod"/>
            </a:pPr>
            <a:r>
              <a:rPr lang="en-US" dirty="0" smtClean="0"/>
              <a:t>Misalignment</a:t>
            </a:r>
            <a:r>
              <a:rPr lang="en-US" dirty="0"/>
              <a:t>. </a:t>
            </a:r>
            <a:r>
              <a:rPr lang="en-US" dirty="0" smtClean="0"/>
              <a:t>Over-etch </a:t>
            </a:r>
            <a:r>
              <a:rPr lang="en-US" dirty="0"/>
              <a:t>or under-etch.</a:t>
            </a:r>
          </a:p>
          <a:p>
            <a:r>
              <a:rPr lang="en-US" dirty="0"/>
              <a:t>……. </a:t>
            </a:r>
            <a:endParaRPr lang="fr-FR" dirty="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6</a:t>
            </a:fld>
            <a:endParaRPr lang="en-US" dirty="0"/>
          </a:p>
        </p:txBody>
      </p:sp>
    </p:spTree>
    <p:extLst>
      <p:ext uri="{BB962C8B-B14F-4D97-AF65-F5344CB8AC3E}">
        <p14:creationId xmlns:p14="http://schemas.microsoft.com/office/powerpoint/2010/main" val="2993834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60</a:t>
            </a:fld>
            <a:endParaRPr lang="en-US" dirty="0"/>
          </a:p>
        </p:txBody>
      </p:sp>
      <p:grpSp>
        <p:nvGrpSpPr>
          <p:cNvPr id="37" name="Group 36"/>
          <p:cNvGrpSpPr/>
          <p:nvPr/>
        </p:nvGrpSpPr>
        <p:grpSpPr>
          <a:xfrm>
            <a:off x="3783724" y="2527947"/>
            <a:ext cx="3976325" cy="1872605"/>
            <a:chOff x="3783724" y="2527947"/>
            <a:chExt cx="3976325" cy="1872605"/>
          </a:xfrm>
        </p:grpSpPr>
        <p:sp>
          <p:nvSpPr>
            <p:cNvPr id="7" name="Rectangle 101"/>
            <p:cNvSpPr>
              <a:spLocks noChangeArrowheads="1"/>
            </p:cNvSpPr>
            <p:nvPr/>
          </p:nvSpPr>
          <p:spPr bwMode="auto">
            <a:xfrm>
              <a:off x="6331662" y="2892427"/>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03"/>
            <p:cNvSpPr txBox="1">
              <a:spLocks noChangeArrowheads="1"/>
            </p:cNvSpPr>
            <p:nvPr/>
          </p:nvSpPr>
          <p:spPr bwMode="auto">
            <a:xfrm>
              <a:off x="6331027" y="3158809"/>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Flip-flop</a:t>
              </a:r>
            </a:p>
          </p:txBody>
        </p:sp>
        <p:grpSp>
          <p:nvGrpSpPr>
            <p:cNvPr id="9" name="Group 271"/>
            <p:cNvGrpSpPr>
              <a:grpSpLocks/>
            </p:cNvGrpSpPr>
            <p:nvPr/>
          </p:nvGrpSpPr>
          <p:grpSpPr bwMode="auto">
            <a:xfrm rot="16200000" flipV="1">
              <a:off x="6237047" y="3836195"/>
              <a:ext cx="311150" cy="496888"/>
              <a:chOff x="3361" y="1944"/>
              <a:chExt cx="293" cy="437"/>
            </a:xfrm>
          </p:grpSpPr>
          <p:sp>
            <p:nvSpPr>
              <p:cNvPr id="23"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AutoShape 106"/>
            <p:cNvSpPr>
              <a:spLocks noChangeArrowheads="1"/>
            </p:cNvSpPr>
            <p:nvPr/>
          </p:nvSpPr>
          <p:spPr bwMode="auto">
            <a:xfrm rot="16200000">
              <a:off x="4977524" y="3368676"/>
              <a:ext cx="1035050" cy="527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263"/>
            <p:cNvSpPr txBox="1">
              <a:spLocks noChangeArrowheads="1"/>
            </p:cNvSpPr>
            <p:nvPr/>
          </p:nvSpPr>
          <p:spPr bwMode="auto">
            <a:xfrm>
              <a:off x="4864812" y="2527947"/>
              <a:ext cx="134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Scan Mode</a:t>
              </a:r>
            </a:p>
          </p:txBody>
        </p:sp>
        <p:sp>
          <p:nvSpPr>
            <p:cNvPr id="13" name="Line 264"/>
            <p:cNvSpPr>
              <a:spLocks noChangeShapeType="1"/>
            </p:cNvSpPr>
            <p:nvPr/>
          </p:nvSpPr>
          <p:spPr bwMode="auto">
            <a:xfrm>
              <a:off x="4795310" y="3352802"/>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65"/>
            <p:cNvSpPr txBox="1">
              <a:spLocks noChangeArrowheads="1"/>
            </p:cNvSpPr>
            <p:nvPr/>
          </p:nvSpPr>
          <p:spPr bwMode="auto">
            <a:xfrm>
              <a:off x="3783724" y="3775077"/>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Data in</a:t>
              </a:r>
              <a:endParaRPr lang="en-US" altLang="en-US" dirty="0"/>
            </a:p>
          </p:txBody>
        </p:sp>
        <p:sp>
          <p:nvSpPr>
            <p:cNvPr id="15" name="Line 266"/>
            <p:cNvSpPr>
              <a:spLocks noChangeShapeType="1"/>
            </p:cNvSpPr>
            <p:nvPr/>
          </p:nvSpPr>
          <p:spPr bwMode="auto">
            <a:xfrm>
              <a:off x="5553787" y="2919707"/>
              <a:ext cx="0" cy="3470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67"/>
            <p:cNvSpPr>
              <a:spLocks noChangeShapeType="1"/>
            </p:cNvSpPr>
            <p:nvPr/>
          </p:nvSpPr>
          <p:spPr bwMode="auto">
            <a:xfrm>
              <a:off x="5745874" y="3622677"/>
              <a:ext cx="5762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68"/>
            <p:cNvSpPr>
              <a:spLocks noChangeShapeType="1"/>
            </p:cNvSpPr>
            <p:nvPr/>
          </p:nvSpPr>
          <p:spPr bwMode="auto">
            <a:xfrm>
              <a:off x="7491218" y="3645537"/>
              <a:ext cx="2688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69"/>
            <p:cNvSpPr txBox="1">
              <a:spLocks noChangeArrowheads="1"/>
            </p:cNvSpPr>
            <p:nvPr/>
          </p:nvSpPr>
          <p:spPr bwMode="auto">
            <a:xfrm>
              <a:off x="7128904"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19" name="Text Box 270"/>
            <p:cNvSpPr txBox="1">
              <a:spLocks noChangeArrowheads="1"/>
            </p:cNvSpPr>
            <p:nvPr/>
          </p:nvSpPr>
          <p:spPr bwMode="auto">
            <a:xfrm>
              <a:off x="6706629" y="3901813"/>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20" name="Text Box 275"/>
            <p:cNvSpPr txBox="1">
              <a:spLocks noChangeArrowheads="1"/>
            </p:cNvSpPr>
            <p:nvPr/>
          </p:nvSpPr>
          <p:spPr bwMode="auto">
            <a:xfrm>
              <a:off x="3783724" y="3122614"/>
              <a:ext cx="107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Scan in</a:t>
              </a:r>
              <a:endParaRPr lang="en-US" altLang="en-US" dirty="0"/>
            </a:p>
          </p:txBody>
        </p:sp>
        <p:sp>
          <p:nvSpPr>
            <p:cNvPr id="21" name="Text Box 276"/>
            <p:cNvSpPr txBox="1">
              <a:spLocks noChangeArrowheads="1"/>
            </p:cNvSpPr>
            <p:nvPr/>
          </p:nvSpPr>
          <p:spPr bwMode="auto">
            <a:xfrm>
              <a:off x="5169612" y="3698877"/>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0</a:t>
              </a:r>
            </a:p>
          </p:txBody>
        </p:sp>
        <p:sp>
          <p:nvSpPr>
            <p:cNvPr id="22" name="Text Box 277"/>
            <p:cNvSpPr txBox="1">
              <a:spLocks noChangeArrowheads="1"/>
            </p:cNvSpPr>
            <p:nvPr/>
          </p:nvSpPr>
          <p:spPr bwMode="auto">
            <a:xfrm>
              <a:off x="5169612" y="3140077"/>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1</a:t>
              </a:r>
            </a:p>
          </p:txBody>
        </p:sp>
        <p:sp>
          <p:nvSpPr>
            <p:cNvPr id="25" name="Line 264"/>
            <p:cNvSpPr>
              <a:spLocks noChangeShapeType="1"/>
            </p:cNvSpPr>
            <p:nvPr/>
          </p:nvSpPr>
          <p:spPr bwMode="auto">
            <a:xfrm>
              <a:off x="4795310" y="3848102"/>
              <a:ext cx="42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 name="Group 35"/>
          <p:cNvGrpSpPr/>
          <p:nvPr/>
        </p:nvGrpSpPr>
        <p:grpSpPr>
          <a:xfrm>
            <a:off x="1520720" y="2892427"/>
            <a:ext cx="1638754" cy="1508125"/>
            <a:chOff x="1520720" y="2892427"/>
            <a:chExt cx="1638754" cy="1508125"/>
          </a:xfrm>
        </p:grpSpPr>
        <p:sp>
          <p:nvSpPr>
            <p:cNvPr id="26" name="Rectangle 101"/>
            <p:cNvSpPr>
              <a:spLocks noChangeArrowheads="1"/>
            </p:cNvSpPr>
            <p:nvPr/>
          </p:nvSpPr>
          <p:spPr bwMode="auto">
            <a:xfrm>
              <a:off x="1731087" y="2892427"/>
              <a:ext cx="1143000" cy="1508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103"/>
            <p:cNvSpPr txBox="1">
              <a:spLocks noChangeArrowheads="1"/>
            </p:cNvSpPr>
            <p:nvPr/>
          </p:nvSpPr>
          <p:spPr bwMode="auto">
            <a:xfrm>
              <a:off x="1730452" y="3158809"/>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Flip-flop</a:t>
              </a:r>
            </a:p>
          </p:txBody>
        </p:sp>
        <p:grpSp>
          <p:nvGrpSpPr>
            <p:cNvPr id="28" name="Group 271"/>
            <p:cNvGrpSpPr>
              <a:grpSpLocks/>
            </p:cNvGrpSpPr>
            <p:nvPr/>
          </p:nvGrpSpPr>
          <p:grpSpPr bwMode="auto">
            <a:xfrm rot="16200000" flipV="1">
              <a:off x="1636472" y="3836195"/>
              <a:ext cx="311150" cy="496888"/>
              <a:chOff x="3361" y="1944"/>
              <a:chExt cx="293" cy="437"/>
            </a:xfrm>
          </p:grpSpPr>
          <p:sp>
            <p:nvSpPr>
              <p:cNvPr id="29" name="AutoShape 102"/>
              <p:cNvSpPr>
                <a:spLocks noChangeArrowheads="1"/>
              </p:cNvSpPr>
              <p:nvPr/>
            </p:nvSpPr>
            <p:spPr bwMode="auto">
              <a:xfrm>
                <a:off x="3361" y="1944"/>
                <a:ext cx="293" cy="271"/>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04"/>
              <p:cNvSpPr>
                <a:spLocks noChangeShapeType="1"/>
              </p:cNvSpPr>
              <p:nvPr/>
            </p:nvSpPr>
            <p:spPr bwMode="auto">
              <a:xfrm>
                <a:off x="3507" y="2215"/>
                <a:ext cx="0" cy="1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Line 268"/>
            <p:cNvSpPr>
              <a:spLocks noChangeShapeType="1"/>
            </p:cNvSpPr>
            <p:nvPr/>
          </p:nvSpPr>
          <p:spPr bwMode="auto">
            <a:xfrm>
              <a:off x="2890643" y="3645537"/>
              <a:ext cx="2688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269"/>
            <p:cNvSpPr txBox="1">
              <a:spLocks noChangeArrowheads="1"/>
            </p:cNvSpPr>
            <p:nvPr/>
          </p:nvSpPr>
          <p:spPr bwMode="auto">
            <a:xfrm>
              <a:off x="2528329"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a:t>
              </a:r>
            </a:p>
          </p:txBody>
        </p:sp>
        <p:sp>
          <p:nvSpPr>
            <p:cNvPr id="33" name="Text Box 270"/>
            <p:cNvSpPr txBox="1">
              <a:spLocks noChangeArrowheads="1"/>
            </p:cNvSpPr>
            <p:nvPr/>
          </p:nvSpPr>
          <p:spPr bwMode="auto">
            <a:xfrm>
              <a:off x="2106054" y="3901813"/>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err="1" smtClean="0"/>
                <a:t>clk</a:t>
              </a:r>
              <a:endParaRPr lang="en-US" altLang="en-US" dirty="0"/>
            </a:p>
          </p:txBody>
        </p:sp>
        <p:sp>
          <p:nvSpPr>
            <p:cNvPr id="34" name="Line 268"/>
            <p:cNvSpPr>
              <a:spLocks noChangeShapeType="1"/>
            </p:cNvSpPr>
            <p:nvPr/>
          </p:nvSpPr>
          <p:spPr bwMode="auto">
            <a:xfrm>
              <a:off x="1520720" y="3636012"/>
              <a:ext cx="20197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 Box 269"/>
            <p:cNvSpPr txBox="1">
              <a:spLocks noChangeArrowheads="1"/>
            </p:cNvSpPr>
            <p:nvPr/>
          </p:nvSpPr>
          <p:spPr bwMode="auto">
            <a:xfrm>
              <a:off x="1759979" y="3430589"/>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smtClean="0"/>
                <a:t>D</a:t>
              </a:r>
              <a:endParaRPr lang="en-US" altLang="en-US" dirty="0"/>
            </a:p>
          </p:txBody>
        </p:sp>
      </p:grpSp>
    </p:spTree>
    <p:extLst>
      <p:ext uri="{BB962C8B-B14F-4D97-AF65-F5344CB8AC3E}">
        <p14:creationId xmlns:p14="http://schemas.microsoft.com/office/powerpoint/2010/main" val="2297662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Scan design </a:t>
            </a:r>
            <a:r>
              <a:rPr lang="fr-FR" dirty="0" err="1" smtClean="0"/>
              <a:t>methodology</a:t>
            </a:r>
            <a:endParaRPr lang="en-US" dirty="0"/>
          </a:p>
        </p:txBody>
      </p:sp>
      <p:sp>
        <p:nvSpPr>
          <p:cNvPr id="3" name="Content Placeholder 2"/>
          <p:cNvSpPr>
            <a:spLocks noGrp="1"/>
          </p:cNvSpPr>
          <p:nvPr>
            <p:ph idx="1"/>
          </p:nvPr>
        </p:nvSpPr>
        <p:spPr/>
        <p:txBody>
          <a:bodyPr/>
          <a:lstStyle/>
          <a:p>
            <a:r>
              <a:rPr lang="fr-FR" dirty="0" smtClean="0"/>
              <a:t>Replace all </a:t>
            </a:r>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61</a:t>
            </a:fld>
            <a:endParaRPr lang="en-US" dirty="0"/>
          </a:p>
        </p:txBody>
      </p:sp>
    </p:spTree>
    <p:extLst>
      <p:ext uri="{BB962C8B-B14F-4D97-AF65-F5344CB8AC3E}">
        <p14:creationId xmlns:p14="http://schemas.microsoft.com/office/powerpoint/2010/main" val="1904934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0458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BCB8FFE-F1DE-414B-8B3E-79206CDE8AD6}"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63</a:t>
            </a:fld>
            <a:endParaRPr lang="en-US" dirty="0"/>
          </a:p>
        </p:txBody>
      </p:sp>
    </p:spTree>
    <p:extLst>
      <p:ext uri="{BB962C8B-B14F-4D97-AF65-F5344CB8AC3E}">
        <p14:creationId xmlns:p14="http://schemas.microsoft.com/office/powerpoint/2010/main" val="2138962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38061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Convert each flip-flop to a scan register </a:t>
            </a:r>
            <a:endParaRPr lang="en-US" dirty="0" smtClean="0"/>
          </a:p>
          <a:p>
            <a:endParaRPr lang="fr-FR" dirty="0"/>
          </a:p>
          <a:p>
            <a:r>
              <a:rPr lang="en-US" dirty="0"/>
              <a:t>Normal mode: flip-flops behave as usual  </a:t>
            </a:r>
            <a:endParaRPr lang="en-US" dirty="0" smtClean="0"/>
          </a:p>
          <a:p>
            <a:r>
              <a:rPr lang="en-US" dirty="0" smtClean="0"/>
              <a:t>Scan </a:t>
            </a:r>
            <a:r>
              <a:rPr lang="en-US" dirty="0"/>
              <a:t>mode: flip-flops behave as shift register</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65</a:t>
            </a:fld>
            <a:endParaRPr lang="en-US" dirty="0"/>
          </a:p>
        </p:txBody>
      </p:sp>
    </p:spTree>
    <p:extLst>
      <p:ext uri="{BB962C8B-B14F-4D97-AF65-F5344CB8AC3E}">
        <p14:creationId xmlns:p14="http://schemas.microsoft.com/office/powerpoint/2010/main" val="2230023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66</a:t>
            </a:fld>
            <a:endParaRPr lang="en-US" dirty="0"/>
          </a:p>
        </p:txBody>
      </p:sp>
    </p:spTree>
    <p:extLst>
      <p:ext uri="{BB962C8B-B14F-4D97-AF65-F5344CB8AC3E}">
        <p14:creationId xmlns:p14="http://schemas.microsoft.com/office/powerpoint/2010/main" val="2689871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Design for test</a:t>
            </a:r>
            <a:endParaRPr lang="en-US" dirty="0"/>
          </a:p>
        </p:txBody>
      </p:sp>
      <p:sp>
        <p:nvSpPr>
          <p:cNvPr id="3" name="Content Placeholder 2"/>
          <p:cNvSpPr>
            <a:spLocks noGrp="1"/>
          </p:cNvSpPr>
          <p:nvPr>
            <p:ph idx="1"/>
          </p:nvPr>
        </p:nvSpPr>
        <p:spPr/>
        <p:txBody>
          <a:bodyPr/>
          <a:lstStyle/>
          <a:p>
            <a:r>
              <a:rPr lang="en-US" dirty="0"/>
              <a:t>Design the chip to increase observability and </a:t>
            </a:r>
            <a:r>
              <a:rPr lang="en-US" dirty="0" err="1"/>
              <a:t>controllabilit</a:t>
            </a:r>
            <a:r>
              <a:rPr lang="en-US" dirty="0"/>
              <a:t> y</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67</a:t>
            </a:fld>
            <a:endParaRPr lang="en-US" dirty="0"/>
          </a:p>
        </p:txBody>
      </p:sp>
    </p:spTree>
    <p:extLst>
      <p:ext uri="{BB962C8B-B14F-4D97-AF65-F5344CB8AC3E}">
        <p14:creationId xmlns:p14="http://schemas.microsoft.com/office/powerpoint/2010/main" val="2296062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Internal</a:t>
            </a:r>
            <a:r>
              <a:rPr lang="fr-FR" dirty="0" smtClean="0"/>
              <a:t> structure of ATE</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514" y="1241425"/>
            <a:ext cx="7909197" cy="4351338"/>
          </a:xfrm>
        </p:spPr>
      </p:pic>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68</a:t>
            </a:fld>
            <a:endParaRPr lang="en-US" dirty="0"/>
          </a:p>
        </p:txBody>
      </p:sp>
    </p:spTree>
    <p:extLst>
      <p:ext uri="{BB962C8B-B14F-4D97-AF65-F5344CB8AC3E}">
        <p14:creationId xmlns:p14="http://schemas.microsoft.com/office/powerpoint/2010/main" val="3809396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ATE Test </a:t>
            </a:r>
            <a:r>
              <a:rPr lang="fr-FR" dirty="0" err="1" smtClean="0"/>
              <a:t>operation</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955" y="1241425"/>
            <a:ext cx="8202316" cy="4351338"/>
          </a:xfrm>
        </p:spPr>
      </p:pic>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69</a:t>
            </a:fld>
            <a:endParaRPr lang="en-US" dirty="0"/>
          </a:p>
        </p:txBody>
      </p:sp>
    </p:spTree>
    <p:extLst>
      <p:ext uri="{BB962C8B-B14F-4D97-AF65-F5344CB8AC3E}">
        <p14:creationId xmlns:p14="http://schemas.microsoft.com/office/powerpoint/2010/main" val="150747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Defects</a:t>
            </a:r>
            <a:r>
              <a:rPr lang="fr-FR" dirty="0" smtClean="0"/>
              <a:t> </a:t>
            </a:r>
            <a:r>
              <a:rPr lang="fr-FR" dirty="0" err="1" smtClean="0"/>
              <a:t>examples</a:t>
            </a:r>
            <a:endParaRPr lang="en-US" dirty="0"/>
          </a:p>
        </p:txBody>
      </p:sp>
      <p:pic>
        <p:nvPicPr>
          <p:cNvPr id="9" name="Content Placeholder 8"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6180" y="1350207"/>
            <a:ext cx="2505425" cy="1800476"/>
          </a:xfrm>
        </p:spPr>
      </p:pic>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7</a:t>
            </a:fld>
            <a:endParaRPr lang="en-US" dirty="0"/>
          </a:p>
        </p:txBody>
      </p:sp>
      <p:pic>
        <p:nvPicPr>
          <p:cNvPr id="6" name="Picture 4"/>
          <p:cNvPicPr>
            <a:picLocks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4250939" y="1809750"/>
            <a:ext cx="225463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975" y="2514427"/>
            <a:ext cx="2370720" cy="195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descr="SITE7XS1"/>
          <p:cNvPicPr>
            <a:picLocks noChangeAspect="1" noChangeArrowheads="1"/>
          </p:cNvPicPr>
          <p:nvPr/>
        </p:nvPicPr>
        <p:blipFill>
          <a:blip r:embed="rId5" cstate="print">
            <a:lum bright="-6000" contrast="18000"/>
            <a:extLst>
              <a:ext uri="{28A0092B-C50C-407E-A947-70E740481C1C}">
                <a14:useLocalDpi xmlns:a14="http://schemas.microsoft.com/office/drawing/2010/main" val="0"/>
              </a:ext>
            </a:extLst>
          </a:blip>
          <a:srcRect b="13435"/>
          <a:stretch>
            <a:fillRect/>
          </a:stretch>
        </p:blipFill>
        <p:spPr bwMode="auto">
          <a:xfrm>
            <a:off x="1400175" y="3028950"/>
            <a:ext cx="2356048" cy="13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071" y="4214922"/>
            <a:ext cx="2486372" cy="1571844"/>
          </a:xfrm>
          <a:prstGeom prst="rect">
            <a:avLst/>
          </a:prstGeom>
        </p:spPr>
      </p:pic>
    </p:spTree>
    <p:extLst>
      <p:ext uri="{BB962C8B-B14F-4D97-AF65-F5344CB8AC3E}">
        <p14:creationId xmlns:p14="http://schemas.microsoft.com/office/powerpoint/2010/main" val="3261307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Summarry</a:t>
            </a:r>
            <a:endParaRPr lang="en-US" dirty="0"/>
          </a:p>
        </p:txBody>
      </p:sp>
      <p:sp>
        <p:nvSpPr>
          <p:cNvPr id="3" name="Content Placeholder 2"/>
          <p:cNvSpPr>
            <a:spLocks noGrp="1"/>
          </p:cNvSpPr>
          <p:nvPr>
            <p:ph idx="1"/>
          </p:nvPr>
        </p:nvSpPr>
        <p:spPr/>
        <p:txBody>
          <a:bodyPr/>
          <a:lstStyle/>
          <a:p>
            <a:r>
              <a:rPr lang="en-US" dirty="0"/>
              <a:t>Think about testing from the </a:t>
            </a:r>
            <a:r>
              <a:rPr lang="en-US" dirty="0" smtClean="0"/>
              <a:t>beginning</a:t>
            </a:r>
          </a:p>
          <a:p>
            <a:endParaRPr lang="fr-FR" dirty="0"/>
          </a:p>
          <a:p>
            <a:r>
              <a:rPr lang="en-US" dirty="0"/>
              <a:t>Good tests require ingenuity</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70</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543" y="1991979"/>
            <a:ext cx="2591162" cy="3210373"/>
          </a:xfrm>
          <a:prstGeom prst="rect">
            <a:avLst/>
          </a:prstGeom>
        </p:spPr>
      </p:pic>
    </p:spTree>
    <p:extLst>
      <p:ext uri="{BB962C8B-B14F-4D97-AF65-F5344CB8AC3E}">
        <p14:creationId xmlns:p14="http://schemas.microsoft.com/office/powerpoint/2010/main" val="861902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Test the first chips back from fabrication </a:t>
            </a:r>
            <a:endParaRPr lang="en-US" dirty="0" smtClean="0"/>
          </a:p>
          <a:p>
            <a:r>
              <a:rPr lang="en-US" dirty="0" smtClean="0"/>
              <a:t>– </a:t>
            </a:r>
            <a:r>
              <a:rPr lang="en-US" dirty="0"/>
              <a:t>If you are lucky, they work the first time </a:t>
            </a:r>
            <a:endParaRPr lang="en-US" dirty="0" smtClean="0"/>
          </a:p>
          <a:p>
            <a:r>
              <a:rPr lang="en-US" dirty="0" smtClean="0"/>
              <a:t>– </a:t>
            </a:r>
            <a:r>
              <a:rPr lang="en-US" dirty="0"/>
              <a:t>If not…</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71</a:t>
            </a:fld>
            <a:endParaRPr lang="en-US" dirty="0"/>
          </a:p>
        </p:txBody>
      </p:sp>
    </p:spTree>
    <p:extLst>
      <p:ext uri="{BB962C8B-B14F-4D97-AF65-F5344CB8AC3E}">
        <p14:creationId xmlns:p14="http://schemas.microsoft.com/office/powerpoint/2010/main" val="364306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 </a:t>
            </a:r>
            <a:r>
              <a:rPr lang="en-US" dirty="0" err="1"/>
              <a:t>Abramovici</a:t>
            </a:r>
            <a:r>
              <a:rPr lang="en-US" dirty="0"/>
              <a:t>, M.A. Breuer, and A.D. Friedman. Digital Systems Testing and Testable Design. Wiley-IEEE Press, 1994.</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72</a:t>
            </a:fld>
            <a:endParaRPr lang="en-US" dirty="0"/>
          </a:p>
        </p:txBody>
      </p:sp>
    </p:spTree>
    <p:extLst>
      <p:ext uri="{BB962C8B-B14F-4D97-AF65-F5344CB8AC3E}">
        <p14:creationId xmlns:p14="http://schemas.microsoft.com/office/powerpoint/2010/main" val="3539559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Test pattern </a:t>
            </a:r>
            <a:r>
              <a:rPr lang="fr-FR" dirty="0" err="1" smtClean="0"/>
              <a:t>generation</a:t>
            </a:r>
            <a:endParaRPr lang="en-US" dirty="0"/>
          </a:p>
        </p:txBody>
      </p:sp>
      <p:sp>
        <p:nvSpPr>
          <p:cNvPr id="3" name="Content Placeholder 2"/>
          <p:cNvSpPr>
            <a:spLocks noGrp="1"/>
          </p:cNvSpPr>
          <p:nvPr>
            <p:ph idx="1"/>
          </p:nvPr>
        </p:nvSpPr>
        <p:spPr/>
        <p:txBody>
          <a:bodyPr>
            <a:normAutofit lnSpcReduction="10000"/>
          </a:bodyPr>
          <a:lstStyle/>
          <a:p>
            <a:r>
              <a:rPr lang="en-US" dirty="0"/>
              <a:t>Automated </a:t>
            </a:r>
            <a:r>
              <a:rPr lang="en-US" dirty="0" smtClean="0"/>
              <a:t>tool that </a:t>
            </a:r>
            <a:r>
              <a:rPr lang="en-US" dirty="0"/>
              <a:t>consists of creating test sequences </a:t>
            </a:r>
            <a:r>
              <a:rPr lang="en-US" dirty="0" smtClean="0"/>
              <a:t>(stimuli ) to </a:t>
            </a:r>
            <a:r>
              <a:rPr lang="en-US" dirty="0"/>
              <a:t>verify the proper functioning of a </a:t>
            </a:r>
            <a:r>
              <a:rPr lang="en-US" dirty="0" smtClean="0"/>
              <a:t>digital circuit. </a:t>
            </a:r>
          </a:p>
          <a:p>
            <a:endParaRPr lang="fr-FR" dirty="0"/>
          </a:p>
          <a:p>
            <a:r>
              <a:rPr lang="fr-FR" dirty="0" smtClean="0"/>
              <a:t>     </a:t>
            </a:r>
            <a:r>
              <a:rPr lang="fr-FR" dirty="0" err="1" smtClean="0"/>
              <a:t>Detection</a:t>
            </a:r>
            <a:r>
              <a:rPr lang="fr-FR" dirty="0" smtClean="0"/>
              <a:t> of </a:t>
            </a:r>
            <a:r>
              <a:rPr lang="fr-FR" dirty="0" err="1" smtClean="0"/>
              <a:t>defects</a:t>
            </a:r>
            <a:r>
              <a:rPr lang="fr-FR" dirty="0" smtClean="0"/>
              <a:t> </a:t>
            </a:r>
            <a:r>
              <a:rPr lang="fr-FR" dirty="0" err="1" smtClean="0"/>
              <a:t>introduced</a:t>
            </a:r>
            <a:r>
              <a:rPr lang="fr-FR" dirty="0" smtClean="0"/>
              <a:t> by the </a:t>
            </a:r>
            <a:r>
              <a:rPr lang="fr-FR" dirty="0" err="1" smtClean="0"/>
              <a:t>manufacturing</a:t>
            </a:r>
            <a:r>
              <a:rPr lang="fr-FR" dirty="0" smtClean="0"/>
              <a:t> </a:t>
            </a:r>
          </a:p>
          <a:p>
            <a:endParaRPr lang="en-US" dirty="0" smtClean="0"/>
          </a:p>
          <a:p>
            <a:r>
              <a:rPr lang="en-US" dirty="0" smtClean="0"/>
              <a:t>The </a:t>
            </a:r>
            <a:r>
              <a:rPr lang="en-US" dirty="0"/>
              <a:t>test sequence generators verify that each of the nodes of the circuit will be observable to develop a sequence of tests whose routing through the circuit activates all its nodes and makes it possible to propagate the faults up to the output pins of the component.</a:t>
            </a:r>
            <a:endParaRPr lang="fr-FR" dirty="0" smtClean="0"/>
          </a:p>
          <a:p>
            <a:endParaRPr lang="fr-FR"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73</a:t>
            </a:fld>
            <a:endParaRPr lang="en-US" dirty="0"/>
          </a:p>
        </p:txBody>
      </p:sp>
      <p:sp>
        <p:nvSpPr>
          <p:cNvPr id="6" name="Right Arrow 5"/>
          <p:cNvSpPr/>
          <p:nvPr/>
        </p:nvSpPr>
        <p:spPr>
          <a:xfrm>
            <a:off x="409575" y="2524125"/>
            <a:ext cx="571500" cy="361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240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1">
              <a:spcBef>
                <a:spcPts val="1000"/>
              </a:spcBef>
            </a:pPr>
            <a:r>
              <a:rPr lang="en-US" altLang="en-US" sz="2000" dirty="0"/>
              <a:t>for given fault, determine excitation vector (called </a:t>
            </a:r>
            <a:r>
              <a:rPr lang="en-US" altLang="en-US" sz="2000" dirty="0">
                <a:solidFill>
                  <a:schemeClr val="accent1"/>
                </a:solidFill>
              </a:rPr>
              <a:t>test vector</a:t>
            </a:r>
            <a:r>
              <a:rPr lang="en-US" altLang="en-US" sz="2000" dirty="0"/>
              <a:t>) that will propagate error to primary </a:t>
            </a:r>
            <a:r>
              <a:rPr lang="en-US" altLang="en-US" sz="2000" dirty="0" smtClean="0"/>
              <a:t>observable </a:t>
            </a:r>
            <a:r>
              <a:rPr lang="en-US" altLang="en-US" sz="2000" dirty="0"/>
              <a:t>output </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74</a:t>
            </a:fld>
            <a:endParaRPr lang="en-US" dirty="0"/>
          </a:p>
        </p:txBody>
      </p:sp>
    </p:spTree>
    <p:extLst>
      <p:ext uri="{BB962C8B-B14F-4D97-AF65-F5344CB8AC3E}">
        <p14:creationId xmlns:p14="http://schemas.microsoft.com/office/powerpoint/2010/main" val="1975056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Design for test</a:t>
            </a:r>
            <a:endParaRPr lang="en-US" dirty="0"/>
          </a:p>
        </p:txBody>
      </p:sp>
      <p:sp>
        <p:nvSpPr>
          <p:cNvPr id="3" name="Content Placeholder 2"/>
          <p:cNvSpPr>
            <a:spLocks noGrp="1"/>
          </p:cNvSpPr>
          <p:nvPr>
            <p:ph idx="1"/>
          </p:nvPr>
        </p:nvSpPr>
        <p:spPr/>
        <p:txBody>
          <a:bodyPr/>
          <a:lstStyle/>
          <a:p>
            <a:r>
              <a:rPr lang="en-US" dirty="0"/>
              <a:t>Design the chip to increase observability and controllability </a:t>
            </a:r>
            <a:r>
              <a:rPr lang="en-US" dirty="0" smtClean="0"/>
              <a:t> </a:t>
            </a:r>
          </a:p>
          <a:p>
            <a:endParaRPr lang="en-US" dirty="0"/>
          </a:p>
          <a:p>
            <a:r>
              <a:rPr lang="en-US" dirty="0" smtClean="0"/>
              <a:t>If </a:t>
            </a:r>
            <a:r>
              <a:rPr lang="en-US" dirty="0"/>
              <a:t>each register could be observed and controlled, test problem reduces to testing combinational logic between registers</a:t>
            </a:r>
            <a:r>
              <a:rPr lang="en-US" dirty="0" smtClean="0"/>
              <a:t>.</a:t>
            </a:r>
          </a:p>
          <a:p>
            <a:endParaRPr lang="fr-FR" dirty="0"/>
          </a:p>
          <a:p>
            <a:r>
              <a:rPr lang="fr-FR" dirty="0" err="1" smtClean="0"/>
              <a:t>Adding</a:t>
            </a:r>
            <a:r>
              <a:rPr lang="fr-FR" dirty="0" smtClean="0"/>
              <a:t> </a:t>
            </a:r>
            <a:r>
              <a:rPr lang="fr-FR" dirty="0" err="1" smtClean="0"/>
              <a:t>multiplexers</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75</a:t>
            </a:fld>
            <a:endParaRPr lang="en-US" dirty="0"/>
          </a:p>
        </p:txBody>
      </p:sp>
    </p:spTree>
    <p:extLst>
      <p:ext uri="{BB962C8B-B14F-4D97-AF65-F5344CB8AC3E}">
        <p14:creationId xmlns:p14="http://schemas.microsoft.com/office/powerpoint/2010/main" val="3560525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a:t>
            </a:r>
            <a:r>
              <a:rPr lang="fr-FR" dirty="0" err="1" smtClean="0"/>
              <a:t>essentials</a:t>
            </a:r>
            <a:endParaRPr lang="en-US" dirty="0"/>
          </a:p>
        </p:txBody>
      </p:sp>
      <p:sp>
        <p:nvSpPr>
          <p:cNvPr id="3" name="Content Placeholder 2"/>
          <p:cNvSpPr>
            <a:spLocks noGrp="1"/>
          </p:cNvSpPr>
          <p:nvPr>
            <p:ph idx="1"/>
          </p:nvPr>
        </p:nvSpPr>
        <p:spPr>
          <a:xfrm>
            <a:off x="596043" y="908051"/>
            <a:ext cx="10515600" cy="5121274"/>
          </a:xfrm>
        </p:spPr>
        <p:txBody>
          <a:bodyPr>
            <a:normAutofit fontScale="92500" lnSpcReduction="10000"/>
          </a:bodyPr>
          <a:lstStyle/>
          <a:p>
            <a:pPr marL="342900" indent="-342900">
              <a:buFont typeface="Arial" panose="020B0604020202020204" pitchFamily="34" charset="0"/>
              <a:buChar char="•"/>
            </a:pPr>
            <a:r>
              <a:rPr lang="en-US" sz="2400" dirty="0"/>
              <a:t>ATPG algorithms use fault models to </a:t>
            </a:r>
          </a:p>
          <a:p>
            <a:r>
              <a:rPr lang="en-US" sz="2400" dirty="0" smtClean="0"/>
              <a:t>    generate </a:t>
            </a:r>
            <a:r>
              <a:rPr lang="en-US" sz="2400" dirty="0"/>
              <a:t>patterns and to give a fault </a:t>
            </a:r>
          </a:p>
          <a:p>
            <a:r>
              <a:rPr lang="en-US" sz="2400" dirty="0" smtClean="0"/>
              <a:t>    coverage result &amp; fault classes list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 </a:t>
            </a:r>
            <a:r>
              <a:rPr lang="en-US" sz="2400" dirty="0"/>
              <a:t>fault model is a digital representation of a </a:t>
            </a:r>
          </a:p>
          <a:p>
            <a:r>
              <a:rPr lang="en-US" sz="2400" dirty="0"/>
              <a:t>real manufacturing/silicon defect</a:t>
            </a:r>
          </a:p>
          <a:p>
            <a:r>
              <a:rPr lang="en-US" sz="2400" dirty="0" smtClean="0"/>
              <a:t> - Fault </a:t>
            </a:r>
            <a:r>
              <a:rPr lang="en-US" sz="2400" dirty="0"/>
              <a:t>model matches with one category of </a:t>
            </a:r>
          </a:p>
          <a:p>
            <a:r>
              <a:rPr lang="en-US" sz="2400" dirty="0"/>
              <a:t>silicon defect </a:t>
            </a:r>
            <a:r>
              <a:rPr lang="en-US" sz="2400" dirty="0" smtClean="0"/>
              <a:t>only</a:t>
            </a:r>
            <a:endParaRPr lang="en-US" sz="2400" dirty="0"/>
          </a:p>
          <a:p>
            <a:r>
              <a:rPr lang="en-US" sz="2400" dirty="0" smtClean="0"/>
              <a:t>-  It </a:t>
            </a:r>
            <a:r>
              <a:rPr lang="en-US" sz="2400" dirty="0"/>
              <a:t>is the abstract of reality (not 100</a:t>
            </a:r>
            <a:r>
              <a:rPr lang="en-US" sz="2400" dirty="0" smtClean="0"/>
              <a:t>%)</a:t>
            </a:r>
          </a:p>
          <a:p>
            <a:pPr marL="342900" indent="-342900">
              <a:buFont typeface="Arial" panose="020B0604020202020204" pitchFamily="34" charset="0"/>
              <a:buChar char="•"/>
            </a:pPr>
            <a:r>
              <a:rPr lang="en-US" sz="2400" dirty="0"/>
              <a:t>Defects not covered by a fault model could </a:t>
            </a:r>
          </a:p>
          <a:p>
            <a:r>
              <a:rPr lang="en-US" sz="2400" dirty="0"/>
              <a:t>escape to </a:t>
            </a:r>
            <a:r>
              <a:rPr lang="en-US" sz="2400" dirty="0" smtClean="0"/>
              <a:t>test  </a:t>
            </a:r>
          </a:p>
          <a:p>
            <a:endParaRPr lang="en-US" sz="2400" dirty="0"/>
          </a:p>
          <a:p>
            <a:r>
              <a:rPr lang="en-US" sz="2400" dirty="0" smtClean="0"/>
              <a:t>Fault </a:t>
            </a:r>
            <a:r>
              <a:rPr lang="en-US" sz="2400" dirty="0"/>
              <a:t>coverage 100 % </a:t>
            </a:r>
            <a:r>
              <a:rPr lang="en-US" sz="2400" dirty="0" smtClean="0"/>
              <a:t>≠ 0 ppm</a:t>
            </a:r>
            <a:endParaRPr lang="en-US" sz="2400" dirty="0"/>
          </a:p>
          <a:p>
            <a:endParaRPr lang="en-US" sz="2400" dirty="0"/>
          </a:p>
          <a:p>
            <a:endParaRPr lang="en-US" sz="2400" dirty="0"/>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76</a:t>
            </a:fld>
            <a:endParaRPr lang="en-US" dirty="0"/>
          </a:p>
        </p:txBody>
      </p:sp>
      <p:sp>
        <p:nvSpPr>
          <p:cNvPr id="6" name="Rectangle 5"/>
          <p:cNvSpPr/>
          <p:nvPr/>
        </p:nvSpPr>
        <p:spPr>
          <a:xfrm>
            <a:off x="7705725" y="1466851"/>
            <a:ext cx="3067050" cy="3790950"/>
          </a:xfrm>
          <a:prstGeom prst="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Rectangle 6"/>
          <p:cNvSpPr/>
          <p:nvPr/>
        </p:nvSpPr>
        <p:spPr>
          <a:xfrm>
            <a:off x="8305800" y="2219325"/>
            <a:ext cx="1028700" cy="2219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ATPG</a:t>
            </a:r>
            <a:endParaRPr lang="en-US" dirty="0"/>
          </a:p>
        </p:txBody>
      </p:sp>
      <p:sp>
        <p:nvSpPr>
          <p:cNvPr id="8" name="Flowchart: Magnetic Disk 7"/>
          <p:cNvSpPr/>
          <p:nvPr/>
        </p:nvSpPr>
        <p:spPr>
          <a:xfrm>
            <a:off x="9839325" y="1919287"/>
            <a:ext cx="781050" cy="104298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9839325" y="3481387"/>
            <a:ext cx="781050" cy="104298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14857" y="2992994"/>
            <a:ext cx="841897" cy="646331"/>
          </a:xfrm>
          <a:prstGeom prst="rect">
            <a:avLst/>
          </a:prstGeom>
          <a:noFill/>
        </p:spPr>
        <p:txBody>
          <a:bodyPr wrap="none" rtlCol="0">
            <a:spAutoFit/>
          </a:bodyPr>
          <a:lstStyle/>
          <a:p>
            <a:pPr algn="ctr"/>
            <a:r>
              <a:rPr lang="fr-FR" dirty="0" smtClean="0"/>
              <a:t>ATPG</a:t>
            </a:r>
          </a:p>
          <a:p>
            <a:pPr algn="ctr"/>
            <a:r>
              <a:rPr lang="fr-FR" dirty="0" err="1" smtClean="0"/>
              <a:t>engine</a:t>
            </a:r>
            <a:endParaRPr lang="en-US" dirty="0"/>
          </a:p>
        </p:txBody>
      </p:sp>
      <p:sp>
        <p:nvSpPr>
          <p:cNvPr id="11" name="TextBox 10"/>
          <p:cNvSpPr txBox="1"/>
          <p:nvPr/>
        </p:nvSpPr>
        <p:spPr>
          <a:xfrm>
            <a:off x="9793672" y="2436018"/>
            <a:ext cx="872355" cy="276999"/>
          </a:xfrm>
          <a:prstGeom prst="rect">
            <a:avLst/>
          </a:prstGeom>
          <a:noFill/>
        </p:spPr>
        <p:txBody>
          <a:bodyPr wrap="none" rtlCol="0">
            <a:spAutoFit/>
          </a:bodyPr>
          <a:lstStyle/>
          <a:p>
            <a:r>
              <a:rPr lang="fr-FR" sz="1200" dirty="0" err="1" smtClean="0"/>
              <a:t>Algorithms</a:t>
            </a:r>
            <a:endParaRPr lang="en-US" sz="1200" dirty="0"/>
          </a:p>
        </p:txBody>
      </p:sp>
      <p:sp>
        <p:nvSpPr>
          <p:cNvPr id="12" name="TextBox 11"/>
          <p:cNvSpPr txBox="1"/>
          <p:nvPr/>
        </p:nvSpPr>
        <p:spPr>
          <a:xfrm>
            <a:off x="9892097" y="3906043"/>
            <a:ext cx="660758" cy="461665"/>
          </a:xfrm>
          <a:prstGeom prst="rect">
            <a:avLst/>
          </a:prstGeom>
          <a:noFill/>
        </p:spPr>
        <p:txBody>
          <a:bodyPr wrap="none" rtlCol="0">
            <a:spAutoFit/>
          </a:bodyPr>
          <a:lstStyle/>
          <a:p>
            <a:pPr algn="ctr"/>
            <a:r>
              <a:rPr lang="fr-FR" sz="1200" dirty="0" err="1" smtClean="0"/>
              <a:t>Fault</a:t>
            </a:r>
            <a:endParaRPr lang="fr-FR" sz="1200" dirty="0" smtClean="0"/>
          </a:p>
          <a:p>
            <a:pPr algn="ctr"/>
            <a:r>
              <a:rPr lang="fr-FR" sz="1200" dirty="0" err="1" smtClean="0"/>
              <a:t>models</a:t>
            </a:r>
            <a:endParaRPr lang="en-US" sz="1200" dirty="0"/>
          </a:p>
        </p:txBody>
      </p:sp>
      <p:cxnSp>
        <p:nvCxnSpPr>
          <p:cNvPr id="14" name="Straight Arrow Connector 13"/>
          <p:cNvCxnSpPr/>
          <p:nvPr/>
        </p:nvCxnSpPr>
        <p:spPr>
          <a:xfrm>
            <a:off x="8820149" y="1241425"/>
            <a:ext cx="0" cy="962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839199" y="4438650"/>
            <a:ext cx="0" cy="11049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181850" y="3306634"/>
            <a:ext cx="112395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273272" y="4806434"/>
            <a:ext cx="1132105" cy="369332"/>
          </a:xfrm>
          <a:prstGeom prst="rect">
            <a:avLst/>
          </a:prstGeom>
          <a:noFill/>
        </p:spPr>
        <p:txBody>
          <a:bodyPr wrap="none" rtlCol="0">
            <a:spAutoFit/>
          </a:bodyPr>
          <a:lstStyle/>
          <a:p>
            <a:r>
              <a:rPr lang="fr-FR" dirty="0" smtClean="0"/>
              <a:t>ATPG </a:t>
            </a:r>
            <a:r>
              <a:rPr lang="fr-FR" dirty="0" err="1" smtClean="0"/>
              <a:t>Tool</a:t>
            </a:r>
            <a:endParaRPr lang="en-US" dirty="0"/>
          </a:p>
        </p:txBody>
      </p:sp>
      <p:sp>
        <p:nvSpPr>
          <p:cNvPr id="23" name="TextBox 22"/>
          <p:cNvSpPr txBox="1"/>
          <p:nvPr/>
        </p:nvSpPr>
        <p:spPr>
          <a:xfrm>
            <a:off x="8305800" y="5543550"/>
            <a:ext cx="1000274" cy="369332"/>
          </a:xfrm>
          <a:prstGeom prst="rect">
            <a:avLst/>
          </a:prstGeom>
          <a:noFill/>
        </p:spPr>
        <p:txBody>
          <a:bodyPr wrap="none" rtlCol="0">
            <a:spAutoFit/>
          </a:bodyPr>
          <a:lstStyle/>
          <a:p>
            <a:r>
              <a:rPr lang="fr-FR" dirty="0" smtClean="0"/>
              <a:t>Patterns</a:t>
            </a:r>
            <a:endParaRPr lang="en-US" dirty="0"/>
          </a:p>
        </p:txBody>
      </p:sp>
      <p:sp>
        <p:nvSpPr>
          <p:cNvPr id="24" name="TextBox 23"/>
          <p:cNvSpPr txBox="1"/>
          <p:nvPr/>
        </p:nvSpPr>
        <p:spPr>
          <a:xfrm>
            <a:off x="8339062" y="908050"/>
            <a:ext cx="810286" cy="369332"/>
          </a:xfrm>
          <a:prstGeom prst="rect">
            <a:avLst/>
          </a:prstGeom>
          <a:noFill/>
        </p:spPr>
        <p:txBody>
          <a:bodyPr wrap="none" rtlCol="0">
            <a:spAutoFit/>
          </a:bodyPr>
          <a:lstStyle/>
          <a:p>
            <a:r>
              <a:rPr lang="fr-FR" dirty="0" err="1" smtClean="0"/>
              <a:t>Netlist</a:t>
            </a:r>
            <a:endParaRPr lang="en-US" dirty="0"/>
          </a:p>
        </p:txBody>
      </p:sp>
      <p:sp>
        <p:nvSpPr>
          <p:cNvPr id="25" name="TextBox 24"/>
          <p:cNvSpPr txBox="1"/>
          <p:nvPr/>
        </p:nvSpPr>
        <p:spPr>
          <a:xfrm>
            <a:off x="6300712" y="3112055"/>
            <a:ext cx="627095" cy="369332"/>
          </a:xfrm>
          <a:prstGeom prst="rect">
            <a:avLst/>
          </a:prstGeom>
          <a:noFill/>
        </p:spPr>
        <p:txBody>
          <a:bodyPr wrap="none" rtlCol="0">
            <a:spAutoFit/>
          </a:bodyPr>
          <a:lstStyle/>
          <a:p>
            <a:r>
              <a:rPr lang="fr-FR" dirty="0" smtClean="0"/>
              <a:t>User</a:t>
            </a:r>
            <a:endParaRPr lang="en-US" dirty="0"/>
          </a:p>
        </p:txBody>
      </p:sp>
      <p:cxnSp>
        <p:nvCxnSpPr>
          <p:cNvPr id="26" name="Straight Arrow Connector 25"/>
          <p:cNvCxnSpPr/>
          <p:nvPr/>
        </p:nvCxnSpPr>
        <p:spPr>
          <a:xfrm flipH="1">
            <a:off x="9470683" y="2517775"/>
            <a:ext cx="29913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499258" y="3956050"/>
            <a:ext cx="29913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28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a:t>
            </a:r>
            <a:r>
              <a:rPr lang="fr-FR" dirty="0" err="1" smtClean="0"/>
              <a:t>overview</a:t>
            </a:r>
            <a:endParaRPr lang="en-US" dirty="0"/>
          </a:p>
        </p:txBody>
      </p:sp>
      <p:sp>
        <p:nvSpPr>
          <p:cNvPr id="3" name="Content Placeholder 2"/>
          <p:cNvSpPr>
            <a:spLocks noGrp="1"/>
          </p:cNvSpPr>
          <p:nvPr>
            <p:ph idx="1"/>
          </p:nvPr>
        </p:nvSpPr>
        <p:spPr/>
        <p:txBody>
          <a:bodyPr/>
          <a:lstStyle/>
          <a:p>
            <a:r>
              <a:rPr lang="fr-FR" dirty="0" smtClean="0"/>
              <a:t>Sets of 1 and 0 </a:t>
            </a:r>
            <a:r>
              <a:rPr lang="fr-FR" dirty="0" err="1" smtClean="0"/>
              <a:t>placed</a:t>
            </a:r>
            <a:r>
              <a:rPr lang="fr-FR" dirty="0" smtClean="0"/>
              <a:t> in </a:t>
            </a:r>
            <a:r>
              <a:rPr lang="fr-FR" dirty="0" err="1" smtClean="0"/>
              <a:t>each</a:t>
            </a:r>
            <a:r>
              <a:rPr lang="fr-FR" dirty="0" smtClean="0"/>
              <a:t> inputs pins </a:t>
            </a:r>
            <a:r>
              <a:rPr lang="fr-FR" dirty="0" err="1" smtClean="0"/>
              <a:t>during</a:t>
            </a:r>
            <a:r>
              <a:rPr lang="fr-FR" dirty="0" smtClean="0"/>
              <a:t> the </a:t>
            </a:r>
            <a:r>
              <a:rPr lang="fr-FR" dirty="0" err="1" smtClean="0"/>
              <a:t>manufacturing</a:t>
            </a:r>
            <a:r>
              <a:rPr lang="fr-FR" dirty="0" smtClean="0"/>
              <a:t> test </a:t>
            </a:r>
            <a:r>
              <a:rPr lang="fr-FR" dirty="0" err="1" smtClean="0"/>
              <a:t>process</a:t>
            </a:r>
            <a:r>
              <a:rPr lang="fr-FR" dirty="0" smtClean="0"/>
              <a:t> to </a:t>
            </a:r>
            <a:r>
              <a:rPr lang="fr-FR" dirty="0" err="1" smtClean="0"/>
              <a:t>determine</a:t>
            </a:r>
            <a:r>
              <a:rPr lang="fr-FR" dirty="0" smtClean="0"/>
              <a:t> if the chip </a:t>
            </a:r>
            <a:r>
              <a:rPr lang="fr-FR" dirty="0" err="1" smtClean="0"/>
              <a:t>is</a:t>
            </a:r>
            <a:r>
              <a:rPr lang="fr-FR" dirty="0" smtClean="0"/>
              <a:t> </a:t>
            </a:r>
            <a:r>
              <a:rPr lang="fr-FR" dirty="0" err="1" smtClean="0"/>
              <a:t>functioning</a:t>
            </a:r>
            <a:r>
              <a:rPr lang="fr-FR" dirty="0" smtClean="0"/>
              <a:t> </a:t>
            </a:r>
            <a:r>
              <a:rPr lang="fr-FR" dirty="0" err="1" smtClean="0"/>
              <a:t>properly</a:t>
            </a:r>
            <a:endParaRPr lang="fr-FR" dirty="0" smtClean="0"/>
          </a:p>
          <a:p>
            <a:endParaRPr lang="fr-FR" dirty="0"/>
          </a:p>
          <a:p>
            <a:r>
              <a:rPr lang="en-US" dirty="0"/>
              <a:t>When the test pattern is applied, the </a:t>
            </a:r>
            <a:r>
              <a:rPr lang="en-US" dirty="0" smtClean="0"/>
              <a:t>tester determines </a:t>
            </a:r>
            <a:r>
              <a:rPr lang="en-US" dirty="0"/>
              <a:t>if the circuit is free from manufacturing defects by </a:t>
            </a:r>
            <a:r>
              <a:rPr lang="en-US" dirty="0" smtClean="0"/>
              <a:t>comparing </a:t>
            </a:r>
            <a:r>
              <a:rPr lang="en-US" dirty="0"/>
              <a:t>the fault-free output—which is also contained in </a:t>
            </a:r>
            <a:r>
              <a:rPr lang="en-US" dirty="0" smtClean="0"/>
              <a:t>the </a:t>
            </a:r>
            <a:r>
              <a:rPr lang="en-US" dirty="0"/>
              <a:t>test pattern—with the actual output measured by the </a:t>
            </a:r>
            <a:r>
              <a:rPr lang="en-US" dirty="0" smtClean="0"/>
              <a:t>ATE</a:t>
            </a:r>
          </a:p>
          <a:p>
            <a:endParaRPr lang="fr-FR" dirty="0"/>
          </a:p>
          <a:p>
            <a:r>
              <a:rPr lang="fr-FR" dirty="0" smtClean="0"/>
              <a:t>If no test </a:t>
            </a:r>
            <a:r>
              <a:rPr lang="fr-FR" dirty="0" err="1" smtClean="0"/>
              <a:t>vectorexists</a:t>
            </a:r>
            <a:r>
              <a:rPr lang="fr-FR" dirty="0" smtClean="0"/>
              <a:t> for a </a:t>
            </a:r>
            <a:r>
              <a:rPr lang="fr-FR" dirty="0" err="1" smtClean="0"/>
              <a:t>fault</a:t>
            </a:r>
            <a:r>
              <a:rPr lang="fr-FR" dirty="0" smtClean="0"/>
              <a:t>, the </a:t>
            </a:r>
            <a:r>
              <a:rPr lang="fr-FR" dirty="0" err="1" smtClean="0"/>
              <a:t>fault</a:t>
            </a:r>
            <a:r>
              <a:rPr lang="fr-FR" dirty="0" smtClean="0"/>
              <a:t> </a:t>
            </a:r>
            <a:r>
              <a:rPr lang="fr-FR" dirty="0" err="1" smtClean="0"/>
              <a:t>is</a:t>
            </a:r>
            <a:r>
              <a:rPr lang="fr-FR" dirty="0" smtClean="0"/>
              <a:t> </a:t>
            </a:r>
            <a:r>
              <a:rPr lang="fr-FR" dirty="0" err="1" smtClean="0"/>
              <a:t>said</a:t>
            </a:r>
            <a:r>
              <a:rPr lang="fr-FR" dirty="0" smtClean="0"/>
              <a:t> </a:t>
            </a:r>
            <a:r>
              <a:rPr lang="fr-FR" b="1" u="sng" dirty="0" err="1" smtClean="0"/>
              <a:t>untestable</a:t>
            </a:r>
            <a:endParaRPr lang="en-US" b="1" u="sng"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77</a:t>
            </a:fld>
            <a:endParaRPr lang="en-US" dirty="0"/>
          </a:p>
        </p:txBody>
      </p:sp>
    </p:spTree>
    <p:extLst>
      <p:ext uri="{BB962C8B-B14F-4D97-AF65-F5344CB8AC3E}">
        <p14:creationId xmlns:p14="http://schemas.microsoft.com/office/powerpoint/2010/main" val="1481786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ATPG </a:t>
            </a:r>
            <a:r>
              <a:rPr lang="fr-FR" dirty="0" err="1" smtClean="0"/>
              <a:t>process</a:t>
            </a:r>
            <a:endParaRPr lang="en-US" dirty="0"/>
          </a:p>
        </p:txBody>
      </p:sp>
      <p:sp>
        <p:nvSpPr>
          <p:cNvPr id="3" name="Content Placeholder 2"/>
          <p:cNvSpPr>
            <a:spLocks noGrp="1"/>
          </p:cNvSpPr>
          <p:nvPr>
            <p:ph idx="1"/>
          </p:nvPr>
        </p:nvSpPr>
        <p:spPr/>
        <p:txBody>
          <a:bodyPr/>
          <a:lstStyle/>
          <a:p>
            <a:r>
              <a:rPr lang="fr-FR" dirty="0" smtClean="0"/>
              <a:t>2 Main </a:t>
            </a:r>
            <a:r>
              <a:rPr lang="fr-FR" dirty="0" err="1" smtClean="0"/>
              <a:t>steps</a:t>
            </a:r>
            <a:r>
              <a:rPr lang="fr-FR" dirty="0" smtClean="0"/>
              <a:t>:</a:t>
            </a:r>
          </a:p>
          <a:p>
            <a:endParaRPr lang="fr-FR" dirty="0"/>
          </a:p>
          <a:p>
            <a:r>
              <a:rPr lang="fr-FR" dirty="0" err="1" smtClean="0"/>
              <a:t>Generating</a:t>
            </a:r>
            <a:r>
              <a:rPr lang="fr-FR" dirty="0" smtClean="0"/>
              <a:t> patterns</a:t>
            </a:r>
          </a:p>
          <a:p>
            <a:endParaRPr lang="fr-FR" dirty="0"/>
          </a:p>
          <a:p>
            <a:r>
              <a:rPr lang="fr-FR" dirty="0" err="1" smtClean="0"/>
              <a:t>Performing</a:t>
            </a:r>
            <a:r>
              <a:rPr lang="fr-FR" dirty="0" smtClean="0"/>
              <a:t> </a:t>
            </a:r>
            <a:r>
              <a:rPr lang="fr-FR" dirty="0" err="1" smtClean="0"/>
              <a:t>fault</a:t>
            </a:r>
            <a:r>
              <a:rPr lang="fr-FR" dirty="0" smtClean="0"/>
              <a:t> simulation to </a:t>
            </a:r>
            <a:r>
              <a:rPr lang="fr-FR" dirty="0" err="1" smtClean="0"/>
              <a:t>determine</a:t>
            </a:r>
            <a:r>
              <a:rPr lang="fr-FR" dirty="0" smtClean="0"/>
              <a:t> </a:t>
            </a:r>
            <a:r>
              <a:rPr lang="fr-FR" dirty="0" err="1" smtClean="0"/>
              <a:t>which</a:t>
            </a:r>
            <a:r>
              <a:rPr lang="fr-FR" dirty="0" smtClean="0"/>
              <a:t> </a:t>
            </a:r>
            <a:r>
              <a:rPr lang="fr-FR" dirty="0" err="1" smtClean="0"/>
              <a:t>faults</a:t>
            </a:r>
            <a:r>
              <a:rPr lang="fr-FR" dirty="0" smtClean="0"/>
              <a:t> the patterns </a:t>
            </a:r>
            <a:r>
              <a:rPr lang="fr-FR" dirty="0" err="1" smtClean="0"/>
              <a:t>detect</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78</a:t>
            </a:fld>
            <a:endParaRPr lang="en-US" dirty="0"/>
          </a:p>
        </p:txBody>
      </p:sp>
    </p:spTree>
    <p:extLst>
      <p:ext uri="{BB962C8B-B14F-4D97-AF65-F5344CB8AC3E}">
        <p14:creationId xmlns:p14="http://schemas.microsoft.com/office/powerpoint/2010/main" val="3016730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STIL ?</a:t>
            </a:r>
            <a:endParaRPr lang="en-US" dirty="0"/>
          </a:p>
        </p:txBody>
      </p:sp>
      <p:sp>
        <p:nvSpPr>
          <p:cNvPr id="3" name="Content Placeholder 2"/>
          <p:cNvSpPr>
            <a:spLocks noGrp="1"/>
          </p:cNvSpPr>
          <p:nvPr>
            <p:ph idx="1"/>
          </p:nvPr>
        </p:nvSpPr>
        <p:spPr/>
        <p:txBody>
          <a:bodyPr/>
          <a:lstStyle/>
          <a:p>
            <a:r>
              <a:rPr lang="fr-FR" dirty="0" smtClean="0">
                <a:solidFill>
                  <a:srgbClr val="FF0000"/>
                </a:solidFill>
              </a:rPr>
              <a:t>S</a:t>
            </a:r>
            <a:r>
              <a:rPr lang="fr-FR" dirty="0" smtClean="0"/>
              <a:t>tandard </a:t>
            </a:r>
            <a:r>
              <a:rPr lang="fr-FR" dirty="0" smtClean="0">
                <a:solidFill>
                  <a:srgbClr val="FF0000"/>
                </a:solidFill>
              </a:rPr>
              <a:t>T</a:t>
            </a:r>
            <a:r>
              <a:rPr lang="fr-FR" dirty="0" smtClean="0"/>
              <a:t>est </a:t>
            </a:r>
            <a:r>
              <a:rPr lang="fr-FR" dirty="0" smtClean="0">
                <a:solidFill>
                  <a:srgbClr val="FF0000"/>
                </a:solidFill>
              </a:rPr>
              <a:t>I</a:t>
            </a:r>
            <a:r>
              <a:rPr lang="fr-FR" dirty="0" smtClean="0"/>
              <a:t>nterface </a:t>
            </a:r>
            <a:r>
              <a:rPr lang="fr-FR" dirty="0" err="1" smtClean="0">
                <a:solidFill>
                  <a:srgbClr val="FF0000"/>
                </a:solidFill>
              </a:rPr>
              <a:t>L</a:t>
            </a:r>
            <a:r>
              <a:rPr lang="fr-FR" dirty="0" err="1" smtClean="0"/>
              <a:t>anguage</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79</a:t>
            </a:fld>
            <a:endParaRPr lang="en-US" dirty="0"/>
          </a:p>
        </p:txBody>
      </p:sp>
    </p:spTree>
    <p:extLst>
      <p:ext uri="{BB962C8B-B14F-4D97-AF65-F5344CB8AC3E}">
        <p14:creationId xmlns:p14="http://schemas.microsoft.com/office/powerpoint/2010/main" val="364469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790C8159-75F0-44AB-9D13-C5C57BE79478}" type="datetime1">
              <a:rPr lang="en-US" smtClean="0"/>
              <a:t>6/25/2018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8</a:t>
            </a:fld>
            <a:endParaRPr lang="en-US" dirty="0"/>
          </a:p>
        </p:txBody>
      </p:sp>
      <p:pic>
        <p:nvPicPr>
          <p:cNvPr id="6" name="Picture 4" descr="1510-defe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3168" y="1241425"/>
            <a:ext cx="731988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980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ITC = </a:t>
            </a:r>
            <a:r>
              <a:rPr lang="fr-FR" dirty="0" err="1" smtClean="0"/>
              <a:t>Interconnect</a:t>
            </a:r>
            <a:r>
              <a:rPr lang="fr-FR" dirty="0" smtClean="0"/>
              <a:t> Test </a:t>
            </a:r>
            <a:r>
              <a:rPr lang="fr-FR" dirty="0" err="1" smtClean="0"/>
              <a:t>coverage</a:t>
            </a:r>
            <a:endParaRPr lang="en-US" dirty="0"/>
          </a:p>
        </p:txBody>
      </p:sp>
      <p:sp>
        <p:nvSpPr>
          <p:cNvPr id="3" name="Content Placeholder 2"/>
          <p:cNvSpPr>
            <a:spLocks noGrp="1"/>
          </p:cNvSpPr>
          <p:nvPr>
            <p:ph idx="1"/>
          </p:nvPr>
        </p:nvSpPr>
        <p:spPr/>
        <p:txBody>
          <a:bodyPr/>
          <a:lstStyle/>
          <a:p>
            <a:r>
              <a:rPr lang="fr-FR" dirty="0" err="1" smtClean="0"/>
              <a:t>Also</a:t>
            </a:r>
            <a:r>
              <a:rPr lang="fr-FR" dirty="0" smtClean="0"/>
              <a:t> know as </a:t>
            </a:r>
            <a:r>
              <a:rPr lang="fr-FR" dirty="0" err="1" smtClean="0"/>
              <a:t>loopback</a:t>
            </a:r>
            <a:endParaRPr lang="fr-FR" dirty="0" smtClean="0"/>
          </a:p>
          <a:p>
            <a:endParaRPr lang="fr-FR" dirty="0"/>
          </a:p>
          <a:p>
            <a:r>
              <a:rPr lang="fr-FR" dirty="0" err="1" smtClean="0"/>
              <a:t>Cells</a:t>
            </a:r>
            <a:r>
              <a:rPr lang="fr-FR" dirty="0" smtClean="0"/>
              <a:t> </a:t>
            </a:r>
            <a:r>
              <a:rPr lang="fr-FR" dirty="0" err="1" smtClean="0"/>
              <a:t>testplaced</a:t>
            </a:r>
            <a:r>
              <a:rPr lang="fr-FR" dirty="0" smtClean="0"/>
              <a:t> </a:t>
            </a:r>
            <a:r>
              <a:rPr lang="fr-FR" dirty="0" err="1" smtClean="0"/>
              <a:t>inside</a:t>
            </a:r>
            <a:r>
              <a:rPr lang="fr-FR" dirty="0" smtClean="0"/>
              <a:t> </a:t>
            </a:r>
            <a:r>
              <a:rPr lang="fr-FR" dirty="0" err="1" smtClean="0"/>
              <a:t>analog</a:t>
            </a:r>
            <a:r>
              <a:rPr lang="fr-FR" dirty="0" smtClean="0"/>
              <a:t> </a:t>
            </a:r>
            <a:r>
              <a:rPr lang="fr-FR" dirty="0" err="1" smtClean="0"/>
              <a:t>cells</a:t>
            </a:r>
            <a:r>
              <a:rPr lang="fr-FR" dirty="0" smtClean="0"/>
              <a:t> (</a:t>
            </a:r>
            <a:r>
              <a:rPr lang="fr-FR" dirty="0" err="1" smtClean="0"/>
              <a:t>xor</a:t>
            </a:r>
            <a:r>
              <a:rPr lang="fr-FR" dirty="0" smtClean="0"/>
              <a:t>)</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80</a:t>
            </a:fld>
            <a:endParaRPr lang="en-US" dirty="0"/>
          </a:p>
        </p:txBody>
      </p:sp>
    </p:spTree>
    <p:extLst>
      <p:ext uri="{BB962C8B-B14F-4D97-AF65-F5344CB8AC3E}">
        <p14:creationId xmlns:p14="http://schemas.microsoft.com/office/powerpoint/2010/main" val="5159145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Bridging</a:t>
            </a:r>
            <a:r>
              <a:rPr lang="fr-FR" dirty="0" smtClean="0"/>
              <a:t> </a:t>
            </a:r>
            <a:r>
              <a:rPr lang="fr-FR" dirty="0" err="1" smtClean="0"/>
              <a:t>fault</a:t>
            </a:r>
            <a:r>
              <a:rPr lang="fr-FR" dirty="0" smtClean="0"/>
              <a:t> model</a:t>
            </a:r>
            <a:endParaRPr lang="en-US" dirty="0"/>
          </a:p>
        </p:txBody>
      </p:sp>
      <p:sp>
        <p:nvSpPr>
          <p:cNvPr id="3" name="Content Placeholder 2"/>
          <p:cNvSpPr>
            <a:spLocks noGrp="1"/>
          </p:cNvSpPr>
          <p:nvPr>
            <p:ph idx="1"/>
          </p:nvPr>
        </p:nvSpPr>
        <p:spPr/>
        <p:txBody>
          <a:bodyPr/>
          <a:lstStyle/>
          <a:p>
            <a:r>
              <a:rPr lang="en-US" dirty="0"/>
              <a:t>The bridging fault model tests for resistive shorts </a:t>
            </a:r>
            <a:r>
              <a:rPr lang="en-US" dirty="0" smtClean="0"/>
              <a:t>between </a:t>
            </a:r>
            <a:r>
              <a:rPr lang="en-US" dirty="0"/>
              <a:t>two normally unconnected </a:t>
            </a:r>
            <a:r>
              <a:rPr lang="en-US" dirty="0" smtClean="0"/>
              <a:t>in wires, which </a:t>
            </a:r>
            <a:r>
              <a:rPr lang="en-US" dirty="0"/>
              <a:t>could be caused by a piece of metal from the sputtering process</a:t>
            </a:r>
          </a:p>
          <a:p>
            <a:endParaRPr lang="fr-FR" dirty="0" smtClean="0"/>
          </a:p>
          <a:p>
            <a:r>
              <a:rPr lang="en-US" dirty="0"/>
              <a:t>Bridging faults can be </a:t>
            </a:r>
            <a:r>
              <a:rPr lang="en-US" dirty="0" smtClean="0"/>
              <a:t>intra-layer and inter-layer c</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81</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27" y="3519972"/>
            <a:ext cx="4812382" cy="2239997"/>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467" y="4042472"/>
            <a:ext cx="5126933" cy="1194999"/>
          </a:xfrm>
          <a:prstGeom prst="rect">
            <a:avLst/>
          </a:prstGeom>
        </p:spPr>
      </p:pic>
    </p:spTree>
    <p:extLst>
      <p:ext uri="{BB962C8B-B14F-4D97-AF65-F5344CB8AC3E}">
        <p14:creationId xmlns:p14="http://schemas.microsoft.com/office/powerpoint/2010/main" val="821439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Tool</a:t>
            </a:r>
            <a:r>
              <a:rPr lang="fr-FR" dirty="0" smtClean="0"/>
              <a:t> </a:t>
            </a:r>
            <a:r>
              <a:rPr lang="fr-FR" dirty="0" err="1" smtClean="0"/>
              <a:t>analysis</a:t>
            </a:r>
            <a:endParaRPr lang="en-US" dirty="0"/>
          </a:p>
        </p:txBody>
      </p:sp>
      <p:sp>
        <p:nvSpPr>
          <p:cNvPr id="3" name="Content Placeholder 2"/>
          <p:cNvSpPr>
            <a:spLocks noGrp="1"/>
          </p:cNvSpPr>
          <p:nvPr>
            <p:ph idx="1"/>
          </p:nvPr>
        </p:nvSpPr>
        <p:spPr/>
        <p:txBody>
          <a:bodyPr/>
          <a:lstStyle/>
          <a:p>
            <a:r>
              <a:rPr lang="en-US" dirty="0"/>
              <a:t>The probability of bridged net pairs</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82</a:t>
            </a:fld>
            <a:endParaRPr lang="en-US" dirty="0"/>
          </a:p>
        </p:txBody>
      </p:sp>
    </p:spTree>
    <p:extLst>
      <p:ext uri="{BB962C8B-B14F-4D97-AF65-F5344CB8AC3E}">
        <p14:creationId xmlns:p14="http://schemas.microsoft.com/office/powerpoint/2010/main" val="1777530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Detect</a:t>
            </a:r>
            <a:r>
              <a:rPr lang="fr-FR" dirty="0" smtClean="0"/>
              <a:t> </a:t>
            </a:r>
            <a:r>
              <a:rPr lang="fr-FR" dirty="0" err="1" smtClean="0"/>
              <a:t>bridging</a:t>
            </a:r>
            <a:r>
              <a:rPr lang="fr-FR" dirty="0" smtClean="0"/>
              <a:t> </a:t>
            </a:r>
            <a:r>
              <a:rPr lang="fr-FR" dirty="0" err="1" smtClean="0"/>
              <a:t>faults</a:t>
            </a:r>
            <a:r>
              <a:rPr lang="fr-FR" dirty="0" smtClean="0"/>
              <a:t> : </a:t>
            </a:r>
            <a:r>
              <a:rPr lang="fr-FR" dirty="0" err="1" smtClean="0"/>
              <a:t>interconnect</a:t>
            </a:r>
            <a:r>
              <a:rPr lang="fr-FR" dirty="0" smtClean="0"/>
              <a:t> </a:t>
            </a:r>
            <a:r>
              <a:rPr lang="fr-FR" dirty="0" err="1" smtClean="0"/>
              <a:t>defects</a:t>
            </a:r>
            <a:endParaRPr lang="en-US" dirty="0"/>
          </a:p>
        </p:txBody>
      </p:sp>
      <p:sp>
        <p:nvSpPr>
          <p:cNvPr id="3" name="Content Placeholder 2"/>
          <p:cNvSpPr>
            <a:spLocks noGrp="1"/>
          </p:cNvSpPr>
          <p:nvPr>
            <p:ph idx="1"/>
          </p:nvPr>
        </p:nvSpPr>
        <p:spPr/>
        <p:txBody>
          <a:bodyPr/>
          <a:lstStyle/>
          <a:p>
            <a:r>
              <a:rPr lang="fr-FR" dirty="0" err="1" smtClean="0"/>
              <a:t>Two</a:t>
            </a:r>
            <a:r>
              <a:rPr lang="fr-FR" dirty="0" smtClean="0"/>
              <a:t> or more adjacent </a:t>
            </a:r>
            <a:r>
              <a:rPr lang="fr-FR" dirty="0" err="1" smtClean="0"/>
              <a:t>wire</a:t>
            </a:r>
            <a:r>
              <a:rPr lang="fr-FR" dirty="0" smtClean="0"/>
              <a:t> are </a:t>
            </a:r>
            <a:r>
              <a:rPr lang="fr-FR" dirty="0" err="1" smtClean="0"/>
              <a:t>shorter</a:t>
            </a:r>
            <a:r>
              <a:rPr lang="fr-FR" dirty="0" smtClean="0"/>
              <a:t> </a:t>
            </a:r>
            <a:r>
              <a:rPr lang="fr-FR" dirty="0" err="1" smtClean="0"/>
              <a:t>together</a:t>
            </a:r>
            <a:r>
              <a:rPr lang="fr-FR" dirty="0" smtClean="0"/>
              <a:t> </a:t>
            </a:r>
          </a:p>
          <a:p>
            <a:endParaRPr lang="fr-FR"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176463"/>
            <a:ext cx="23812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43025" y="3268443"/>
            <a:ext cx="1816075" cy="646331"/>
          </a:xfrm>
          <a:prstGeom prst="rect">
            <a:avLst/>
          </a:prstGeom>
          <a:noFill/>
        </p:spPr>
        <p:txBody>
          <a:bodyPr wrap="none" rtlCol="0">
            <a:spAutoFit/>
          </a:bodyPr>
          <a:lstStyle/>
          <a:p>
            <a:r>
              <a:rPr lang="fr-FR" dirty="0" smtClean="0"/>
              <a:t>High </a:t>
            </a:r>
            <a:r>
              <a:rPr lang="fr-FR" dirty="0" err="1" smtClean="0"/>
              <a:t>probability</a:t>
            </a:r>
            <a:r>
              <a:rPr lang="fr-FR" dirty="0" smtClean="0"/>
              <a:t> </a:t>
            </a:r>
          </a:p>
          <a:p>
            <a:r>
              <a:rPr lang="fr-FR" dirty="0" smtClean="0"/>
              <a:t>of </a:t>
            </a:r>
            <a:r>
              <a:rPr lang="fr-FR" dirty="0" err="1" smtClean="0"/>
              <a:t>bridging</a:t>
            </a:r>
            <a:r>
              <a:rPr lang="fr-FR" dirty="0" smtClean="0"/>
              <a:t> </a:t>
            </a:r>
            <a:r>
              <a:rPr lang="fr-FR" dirty="0" err="1" smtClean="0"/>
              <a:t>faults</a:t>
            </a:r>
            <a:endParaRPr lang="en-US" dirty="0"/>
          </a:p>
        </p:txBody>
      </p:sp>
      <p:cxnSp>
        <p:nvCxnSpPr>
          <p:cNvPr id="8" name="Straight Arrow Connector 7"/>
          <p:cNvCxnSpPr/>
          <p:nvPr/>
        </p:nvCxnSpPr>
        <p:spPr>
          <a:xfrm flipV="1">
            <a:off x="3429000" y="2924175"/>
            <a:ext cx="323850"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24225" y="4000500"/>
            <a:ext cx="342900"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91299" y="1790700"/>
            <a:ext cx="5410201" cy="4801314"/>
          </a:xfrm>
          <a:prstGeom prst="rect">
            <a:avLst/>
          </a:prstGeom>
          <a:noFill/>
        </p:spPr>
        <p:txBody>
          <a:bodyPr wrap="square" rtlCol="0">
            <a:spAutoFit/>
          </a:bodyPr>
          <a:lstStyle/>
          <a:p>
            <a:r>
              <a:rPr lang="fr-FR" dirty="0" smtClean="0"/>
              <a:t>EDA </a:t>
            </a:r>
            <a:r>
              <a:rPr lang="fr-FR" dirty="0" err="1" smtClean="0"/>
              <a:t>tool</a:t>
            </a:r>
            <a:r>
              <a:rPr lang="fr-FR" dirty="0" smtClean="0"/>
              <a:t> </a:t>
            </a:r>
            <a:r>
              <a:rPr lang="fr-FR" dirty="0" err="1" smtClean="0"/>
              <a:t>extract</a:t>
            </a:r>
            <a:r>
              <a:rPr lang="fr-FR" dirty="0" smtClean="0"/>
              <a:t> </a:t>
            </a:r>
            <a:r>
              <a:rPr lang="en-US" dirty="0"/>
              <a:t>capacitive coupling based bridge </a:t>
            </a:r>
            <a:r>
              <a:rPr lang="en-US" dirty="0" smtClean="0"/>
              <a:t>pairs from physical design (</a:t>
            </a:r>
            <a:r>
              <a:rPr lang="en-US" dirty="0" err="1" smtClean="0"/>
              <a:t>frindge</a:t>
            </a:r>
            <a:r>
              <a:rPr lang="en-US" dirty="0" smtClean="0"/>
              <a:t> capacitance)</a:t>
            </a:r>
            <a:endParaRPr lang="fr-FR" dirty="0"/>
          </a:p>
          <a:p>
            <a:endParaRPr lang="fr-FR" dirty="0" smtClean="0"/>
          </a:p>
          <a:p>
            <a:r>
              <a:rPr lang="fr-FR" dirty="0" err="1" smtClean="0"/>
              <a:t>Higher</a:t>
            </a:r>
            <a:r>
              <a:rPr lang="fr-FR" dirty="0" smtClean="0"/>
              <a:t> capacitance </a:t>
            </a:r>
            <a:r>
              <a:rPr lang="fr-FR" dirty="0" err="1" smtClean="0"/>
              <a:t>indicating</a:t>
            </a:r>
            <a:r>
              <a:rPr lang="fr-FR" dirty="0" smtClean="0"/>
              <a:t> the </a:t>
            </a:r>
            <a:r>
              <a:rPr lang="fr-FR" dirty="0" err="1" smtClean="0"/>
              <a:t>higher</a:t>
            </a:r>
            <a:r>
              <a:rPr lang="fr-FR" dirty="0" smtClean="0"/>
              <a:t> </a:t>
            </a:r>
            <a:r>
              <a:rPr lang="fr-FR" dirty="0" err="1" smtClean="0"/>
              <a:t>probability</a:t>
            </a:r>
            <a:r>
              <a:rPr lang="fr-FR" dirty="0" smtClean="0"/>
              <a:t> of bridge </a:t>
            </a:r>
            <a:r>
              <a:rPr lang="fr-FR" dirty="0" err="1" smtClean="0"/>
              <a:t>occurence</a:t>
            </a:r>
            <a:endParaRPr lang="fr-FR" dirty="0" smtClean="0"/>
          </a:p>
          <a:p>
            <a:endParaRPr lang="fr-FR" dirty="0" smtClean="0"/>
          </a:p>
          <a:p>
            <a:r>
              <a:rPr lang="fr-FR" dirty="0" err="1" smtClean="0"/>
              <a:t>Onsemi</a:t>
            </a:r>
            <a:r>
              <a:rPr lang="fr-FR" dirty="0" smtClean="0"/>
              <a:t>  script </a:t>
            </a:r>
            <a:r>
              <a:rPr lang="fr-FR" dirty="0" err="1" smtClean="0"/>
              <a:t>analyze</a:t>
            </a:r>
            <a:r>
              <a:rPr lang="fr-FR" dirty="0" smtClean="0"/>
              <a:t> output </a:t>
            </a:r>
            <a:r>
              <a:rPr lang="fr-FR" dirty="0" err="1" smtClean="0"/>
              <a:t>database</a:t>
            </a:r>
            <a:r>
              <a:rPr lang="fr-FR" dirty="0" smtClean="0"/>
              <a:t> to </a:t>
            </a:r>
            <a:r>
              <a:rPr lang="fr-FR" dirty="0" err="1" smtClean="0"/>
              <a:t>identifiy</a:t>
            </a:r>
            <a:r>
              <a:rPr lang="fr-FR" dirty="0" smtClean="0"/>
              <a:t> the </a:t>
            </a:r>
            <a:r>
              <a:rPr lang="fr-FR" dirty="0" err="1" smtClean="0"/>
              <a:t>potential</a:t>
            </a:r>
            <a:r>
              <a:rPr lang="fr-FR" dirty="0" smtClean="0"/>
              <a:t> bridge </a:t>
            </a:r>
          </a:p>
          <a:p>
            <a:endParaRPr lang="en-US" dirty="0" smtClean="0"/>
          </a:p>
          <a:p>
            <a:r>
              <a:rPr lang="en-US" dirty="0" smtClean="0"/>
              <a:t>The </a:t>
            </a:r>
            <a:r>
              <a:rPr lang="en-US" dirty="0"/>
              <a:t>designer can filter the results to select or ignore nodes that are </a:t>
            </a:r>
            <a:r>
              <a:rPr lang="en-US" dirty="0" err="1" smtClean="0"/>
              <a:t>suceptible</a:t>
            </a:r>
            <a:r>
              <a:rPr lang="en-US" dirty="0" smtClean="0"/>
              <a:t> </a:t>
            </a:r>
            <a:r>
              <a:rPr lang="en-US" dirty="0"/>
              <a:t>to </a:t>
            </a:r>
            <a:r>
              <a:rPr lang="en-US" dirty="0" smtClean="0"/>
              <a:t>create </a:t>
            </a:r>
            <a:r>
              <a:rPr lang="en-US" dirty="0"/>
              <a:t>a </a:t>
            </a:r>
            <a:r>
              <a:rPr lang="en-US" dirty="0" smtClean="0"/>
              <a:t>bridge.</a:t>
            </a:r>
            <a:endParaRPr lang="fr-FR" dirty="0" smtClean="0"/>
          </a:p>
          <a:p>
            <a:endParaRPr lang="fr-FR" dirty="0"/>
          </a:p>
          <a:p>
            <a:r>
              <a:rPr lang="fr-FR" dirty="0" smtClean="0"/>
              <a:t>The new </a:t>
            </a:r>
            <a:r>
              <a:rPr lang="fr-FR" dirty="0" err="1" smtClean="0"/>
              <a:t>netlist</a:t>
            </a:r>
            <a:r>
              <a:rPr lang="fr-FR" dirty="0" smtClean="0"/>
              <a:t> </a:t>
            </a:r>
            <a:r>
              <a:rPr lang="fr-FR" dirty="0" err="1" smtClean="0"/>
              <a:t>is</a:t>
            </a:r>
            <a:r>
              <a:rPr lang="fr-FR" dirty="0" smtClean="0"/>
              <a:t> </a:t>
            </a:r>
            <a:r>
              <a:rPr lang="fr-FR" dirty="0" err="1" smtClean="0"/>
              <a:t>given</a:t>
            </a:r>
            <a:r>
              <a:rPr lang="fr-FR" dirty="0" smtClean="0"/>
              <a:t> to ATPG </a:t>
            </a:r>
            <a:r>
              <a:rPr lang="fr-FR" dirty="0" err="1" smtClean="0"/>
              <a:t>tool</a:t>
            </a:r>
            <a:r>
              <a:rPr lang="fr-FR" dirty="0" smtClean="0"/>
              <a:t> to </a:t>
            </a:r>
            <a:r>
              <a:rPr lang="fr-FR" dirty="0" err="1" smtClean="0"/>
              <a:t>generate</a:t>
            </a:r>
            <a:r>
              <a:rPr lang="fr-FR" dirty="0" smtClean="0"/>
              <a:t> the</a:t>
            </a:r>
          </a:p>
          <a:p>
            <a:r>
              <a:rPr lang="fr-FR" dirty="0" smtClean="0"/>
              <a:t>bridge </a:t>
            </a:r>
            <a:r>
              <a:rPr lang="fr-FR" dirty="0" err="1" smtClean="0"/>
              <a:t>detection</a:t>
            </a:r>
            <a:r>
              <a:rPr lang="fr-FR" dirty="0" smtClean="0"/>
              <a:t> patterns </a:t>
            </a:r>
            <a:r>
              <a:rPr lang="fr-FR" dirty="0" err="1" smtClean="0"/>
              <a:t>used</a:t>
            </a:r>
            <a:r>
              <a:rPr lang="fr-FR" dirty="0" smtClean="0"/>
              <a:t> by ATE</a:t>
            </a:r>
          </a:p>
          <a:p>
            <a:endParaRPr lang="fr-FR" dirty="0"/>
          </a:p>
          <a:p>
            <a:endParaRPr lang="fr-FR"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91" y="4191357"/>
            <a:ext cx="2661909" cy="1731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9492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Detects</a:t>
            </a:r>
            <a:r>
              <a:rPr lang="fr-FR" dirty="0" smtClean="0"/>
              <a:t> </a:t>
            </a:r>
            <a:r>
              <a:rPr lang="fr-FR" dirty="0" err="1" smtClean="0"/>
              <a:t>bridging</a:t>
            </a:r>
            <a:r>
              <a:rPr lang="fr-FR" dirty="0" smtClean="0"/>
              <a:t> pair nets:</a:t>
            </a:r>
          </a:p>
          <a:p>
            <a:r>
              <a:rPr lang="en-US" dirty="0"/>
              <a:t>examining the physical database for parallel or close proximity wires</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84</a:t>
            </a:fld>
            <a:endParaRPr lang="en-US" dirty="0"/>
          </a:p>
        </p:txBody>
      </p:sp>
    </p:spTree>
    <p:extLst>
      <p:ext uri="{BB962C8B-B14F-4D97-AF65-F5344CB8AC3E}">
        <p14:creationId xmlns:p14="http://schemas.microsoft.com/office/powerpoint/2010/main" val="20496591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IDDQ </a:t>
            </a:r>
            <a:r>
              <a:rPr lang="fr-FR" dirty="0" err="1" smtClean="0"/>
              <a:t>testing</a:t>
            </a:r>
            <a:endParaRPr lang="en-US" dirty="0"/>
          </a:p>
        </p:txBody>
      </p:sp>
      <p:sp>
        <p:nvSpPr>
          <p:cNvPr id="3" name="Content Placeholder 2"/>
          <p:cNvSpPr>
            <a:spLocks noGrp="1"/>
          </p:cNvSpPr>
          <p:nvPr>
            <p:ph idx="1"/>
          </p:nvPr>
        </p:nvSpPr>
        <p:spPr>
          <a:xfrm>
            <a:off x="596043" y="1241384"/>
            <a:ext cx="10515600" cy="4665430"/>
          </a:xfrm>
        </p:spPr>
        <p:txBody>
          <a:bodyPr>
            <a:normAutofit fontScale="92500" lnSpcReduction="20000"/>
          </a:bodyPr>
          <a:lstStyle/>
          <a:p>
            <a:r>
              <a:rPr lang="fr-FR" dirty="0" err="1" smtClean="0"/>
              <a:t>Measure</a:t>
            </a:r>
            <a:r>
              <a:rPr lang="fr-FR" dirty="0" smtClean="0"/>
              <a:t> </a:t>
            </a:r>
            <a:r>
              <a:rPr lang="fr-FR" dirty="0" err="1" smtClean="0"/>
              <a:t>supply</a:t>
            </a:r>
            <a:r>
              <a:rPr lang="fr-FR" dirty="0" smtClean="0"/>
              <a:t> </a:t>
            </a:r>
            <a:r>
              <a:rPr lang="fr-FR" dirty="0" err="1" smtClean="0"/>
              <a:t>current</a:t>
            </a:r>
            <a:r>
              <a:rPr lang="fr-FR" dirty="0" smtClean="0"/>
              <a:t> in quiescent state (not </a:t>
            </a:r>
            <a:r>
              <a:rPr lang="fr-FR" dirty="0" err="1" smtClean="0"/>
              <a:t>switching</a:t>
            </a:r>
            <a:r>
              <a:rPr lang="fr-FR" dirty="0" smtClean="0"/>
              <a:t> and inputs are </a:t>
            </a:r>
            <a:r>
              <a:rPr lang="fr-FR" dirty="0" err="1" smtClean="0"/>
              <a:t>statics</a:t>
            </a:r>
            <a:r>
              <a:rPr lang="fr-FR" dirty="0" smtClean="0"/>
              <a:t>)</a:t>
            </a:r>
          </a:p>
          <a:p>
            <a:r>
              <a:rPr lang="fr-FR" dirty="0" err="1" smtClean="0"/>
              <a:t>Leakage</a:t>
            </a:r>
            <a:r>
              <a:rPr lang="fr-FR" dirty="0" smtClean="0"/>
              <a:t> and </a:t>
            </a:r>
            <a:r>
              <a:rPr lang="fr-FR" dirty="0" err="1" smtClean="0"/>
              <a:t>bias</a:t>
            </a:r>
            <a:r>
              <a:rPr lang="fr-FR" dirty="0" smtClean="0"/>
              <a:t> </a:t>
            </a:r>
            <a:r>
              <a:rPr lang="fr-FR" dirty="0" err="1" smtClean="0"/>
              <a:t>current</a:t>
            </a:r>
            <a:r>
              <a:rPr lang="fr-FR" dirty="0" smtClean="0"/>
              <a:t> value </a:t>
            </a:r>
            <a:r>
              <a:rPr lang="fr-FR" dirty="0" err="1" smtClean="0"/>
              <a:t>expected</a:t>
            </a:r>
            <a:r>
              <a:rPr lang="fr-FR" dirty="0" smtClean="0"/>
              <a:t> </a:t>
            </a:r>
            <a:r>
              <a:rPr lang="fr-FR" dirty="0" err="1" smtClean="0"/>
              <a:t>is</a:t>
            </a:r>
            <a:r>
              <a:rPr lang="fr-FR" dirty="0" smtClean="0"/>
              <a:t> </a:t>
            </a:r>
            <a:r>
              <a:rPr lang="fr-FR" dirty="0" err="1" smtClean="0"/>
              <a:t>less</a:t>
            </a:r>
            <a:r>
              <a:rPr lang="fr-FR" dirty="0" smtClean="0"/>
              <a:t> </a:t>
            </a:r>
            <a:r>
              <a:rPr lang="fr-FR" dirty="0" err="1" smtClean="0"/>
              <a:t>than</a:t>
            </a:r>
            <a:r>
              <a:rPr lang="fr-FR" dirty="0" smtClean="0"/>
              <a:t> 10uA</a:t>
            </a:r>
            <a:endParaRPr lang="fr-FR" dirty="0"/>
          </a:p>
          <a:p>
            <a:endParaRPr lang="fr-FR" dirty="0" smtClean="0"/>
          </a:p>
          <a:p>
            <a:r>
              <a:rPr lang="fr-FR" dirty="0" err="1"/>
              <a:t>Advantage</a:t>
            </a:r>
            <a:r>
              <a:rPr lang="fr-FR" dirty="0"/>
              <a:t>:</a:t>
            </a:r>
            <a:endParaRPr lang="fr-FR" dirty="0" smtClean="0"/>
          </a:p>
          <a:p>
            <a:r>
              <a:rPr lang="fr-FR" dirty="0" smtClean="0"/>
              <a:t>- IDDQ test </a:t>
            </a:r>
            <a:r>
              <a:rPr lang="fr-FR" dirty="0" err="1" smtClean="0"/>
              <a:t>can</a:t>
            </a:r>
            <a:r>
              <a:rPr lang="fr-FR" dirty="0" smtClean="0"/>
              <a:t> </a:t>
            </a:r>
            <a:r>
              <a:rPr lang="fr-FR" dirty="0" err="1" smtClean="0"/>
              <a:t>detect</a:t>
            </a:r>
            <a:r>
              <a:rPr lang="fr-FR" dirty="0" smtClean="0"/>
              <a:t> (catch) bridge </a:t>
            </a:r>
            <a:r>
              <a:rPr lang="fr-FR" dirty="0" err="1" smtClean="0"/>
              <a:t>that</a:t>
            </a:r>
            <a:r>
              <a:rPr lang="fr-FR" dirty="0" smtClean="0"/>
              <a:t> are not </a:t>
            </a:r>
            <a:r>
              <a:rPr lang="fr-FR" dirty="0" err="1" smtClean="0"/>
              <a:t>detectable</a:t>
            </a:r>
            <a:r>
              <a:rPr lang="fr-FR" dirty="0" smtClean="0"/>
              <a:t> or </a:t>
            </a:r>
            <a:r>
              <a:rPr lang="fr-FR" dirty="0" err="1" smtClean="0"/>
              <a:t>other</a:t>
            </a:r>
            <a:endParaRPr lang="fr-FR" dirty="0" smtClean="0"/>
          </a:p>
          <a:p>
            <a:r>
              <a:rPr lang="fr-FR" dirty="0" err="1" smtClean="0"/>
              <a:t>faults</a:t>
            </a:r>
            <a:r>
              <a:rPr lang="fr-FR" dirty="0" smtClean="0"/>
              <a:t> </a:t>
            </a:r>
            <a:r>
              <a:rPr lang="fr-FR" dirty="0" err="1" smtClean="0"/>
              <a:t>that</a:t>
            </a:r>
            <a:r>
              <a:rPr lang="fr-FR" dirty="0" smtClean="0"/>
              <a:t> are not </a:t>
            </a:r>
            <a:r>
              <a:rPr lang="fr-FR" dirty="0" err="1" smtClean="0"/>
              <a:t>found</a:t>
            </a:r>
            <a:r>
              <a:rPr lang="fr-FR" dirty="0" smtClean="0"/>
              <a:t> by </a:t>
            </a:r>
            <a:r>
              <a:rPr lang="fr-FR" dirty="0" err="1" smtClean="0"/>
              <a:t>saf</a:t>
            </a:r>
            <a:r>
              <a:rPr lang="fr-FR" dirty="0" smtClean="0"/>
              <a:t> </a:t>
            </a:r>
            <a:r>
              <a:rPr lang="fr-FR" dirty="0" err="1" smtClean="0"/>
              <a:t>vectors</a:t>
            </a:r>
            <a:endParaRPr lang="fr-FR" dirty="0" smtClean="0"/>
          </a:p>
          <a:p>
            <a:endParaRPr lang="fr-FR" dirty="0" smtClean="0"/>
          </a:p>
          <a:p>
            <a:r>
              <a:rPr lang="fr-FR" dirty="0" err="1" smtClean="0"/>
              <a:t>Inconvenience</a:t>
            </a:r>
            <a:r>
              <a:rPr lang="fr-FR" dirty="0" smtClean="0"/>
              <a:t> : </a:t>
            </a:r>
          </a:p>
          <a:p>
            <a:r>
              <a:rPr lang="fr-FR" dirty="0" smtClean="0"/>
              <a:t>- </a:t>
            </a:r>
            <a:r>
              <a:rPr lang="fr-FR" dirty="0" err="1" smtClean="0"/>
              <a:t>Compared</a:t>
            </a:r>
            <a:r>
              <a:rPr lang="fr-FR" dirty="0" smtClean="0"/>
              <a:t> to scan </a:t>
            </a:r>
            <a:r>
              <a:rPr lang="fr-FR" dirty="0" err="1" smtClean="0"/>
              <a:t>chain</a:t>
            </a:r>
            <a:r>
              <a:rPr lang="fr-FR" dirty="0" smtClean="0"/>
              <a:t> test, </a:t>
            </a:r>
            <a:r>
              <a:rPr lang="fr-FR" dirty="0" err="1" smtClean="0"/>
              <a:t>Iddq</a:t>
            </a:r>
            <a:r>
              <a:rPr lang="fr-FR" dirty="0" smtClean="0"/>
              <a:t> test </a:t>
            </a:r>
            <a:r>
              <a:rPr lang="fr-FR" dirty="0" err="1" smtClean="0"/>
              <a:t>is</a:t>
            </a:r>
            <a:r>
              <a:rPr lang="fr-FR" dirty="0" smtClean="0"/>
              <a:t> time </a:t>
            </a:r>
            <a:r>
              <a:rPr lang="fr-FR" dirty="0" err="1" smtClean="0"/>
              <a:t>consuming</a:t>
            </a:r>
            <a:r>
              <a:rPr lang="fr-FR" dirty="0" smtClean="0"/>
              <a:t> (slow) </a:t>
            </a:r>
          </a:p>
          <a:p>
            <a:r>
              <a:rPr lang="fr-FR" dirty="0" smtClean="0"/>
              <a:t>- </a:t>
            </a:r>
            <a:r>
              <a:rPr lang="fr-FR" dirty="0" err="1" smtClean="0"/>
              <a:t>Leakage</a:t>
            </a:r>
            <a:r>
              <a:rPr lang="fr-FR" dirty="0" smtClean="0"/>
              <a:t> </a:t>
            </a:r>
            <a:r>
              <a:rPr lang="fr-FR" dirty="0" err="1" smtClean="0"/>
              <a:t>current</a:t>
            </a:r>
            <a:r>
              <a:rPr lang="fr-FR" dirty="0" smtClean="0"/>
              <a:t> </a:t>
            </a:r>
            <a:r>
              <a:rPr lang="fr-FR" dirty="0" err="1" smtClean="0"/>
              <a:t>closer</a:t>
            </a:r>
            <a:r>
              <a:rPr lang="fr-FR" dirty="0" smtClean="0"/>
              <a:t> to quiescent </a:t>
            </a:r>
            <a:r>
              <a:rPr lang="fr-FR" dirty="0" err="1" smtClean="0"/>
              <a:t>current</a:t>
            </a:r>
            <a:r>
              <a:rPr lang="fr-FR" dirty="0" smtClean="0"/>
              <a:t> for </a:t>
            </a:r>
            <a:r>
              <a:rPr lang="fr-FR" dirty="0" err="1" smtClean="0"/>
              <a:t>deep</a:t>
            </a:r>
            <a:r>
              <a:rPr lang="fr-FR" dirty="0" smtClean="0"/>
              <a:t> </a:t>
            </a:r>
            <a:r>
              <a:rPr lang="fr-FR" dirty="0" err="1" smtClean="0"/>
              <a:t>submicron</a:t>
            </a:r>
            <a:endParaRPr lang="fr-FR" dirty="0" smtClean="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85</a:t>
            </a:fld>
            <a:endParaRPr lang="en-US" dirty="0"/>
          </a:p>
        </p:txBody>
      </p:sp>
    </p:spTree>
    <p:extLst>
      <p:ext uri="{BB962C8B-B14F-4D97-AF65-F5344CB8AC3E}">
        <p14:creationId xmlns:p14="http://schemas.microsoft.com/office/powerpoint/2010/main" val="15438962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applies a set of patterns to the design, lets the current settle, then measures for excessive current draw. Devices that draw excessive current may have internal manufacturing defects</a:t>
            </a:r>
            <a:r>
              <a:rPr lang="en-US" dirty="0" smtClean="0"/>
              <a:t>.</a:t>
            </a:r>
          </a:p>
          <a:p>
            <a:endParaRPr lang="fr-FR" dirty="0"/>
          </a:p>
          <a:p>
            <a:r>
              <a:rPr lang="en-US" dirty="0"/>
              <a:t>Ideal IDDQ test vectors produce a nearly </a:t>
            </a:r>
            <a:r>
              <a:rPr lang="en-US" dirty="0" smtClean="0"/>
              <a:t>zero </a:t>
            </a:r>
            <a:r>
              <a:rPr lang="en-US" dirty="0"/>
              <a:t>quiescent power </a:t>
            </a:r>
          </a:p>
          <a:p>
            <a:r>
              <a:rPr lang="en-US" dirty="0"/>
              <a:t>supply current</a:t>
            </a:r>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86</a:t>
            </a:fld>
            <a:endParaRPr lang="en-US" dirty="0"/>
          </a:p>
        </p:txBody>
      </p:sp>
    </p:spTree>
    <p:extLst>
      <p:ext uri="{BB962C8B-B14F-4D97-AF65-F5344CB8AC3E}">
        <p14:creationId xmlns:p14="http://schemas.microsoft.com/office/powerpoint/2010/main" val="363732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Normal IDDQ: 1nA</a:t>
            </a:r>
          </a:p>
          <a:p>
            <a:r>
              <a:rPr lang="fr-FR" dirty="0" err="1" smtClean="0"/>
              <a:t>Abnormal</a:t>
            </a:r>
            <a:r>
              <a:rPr lang="fr-FR" dirty="0" smtClean="0"/>
              <a:t> : &gt; 10µA</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87</a:t>
            </a:fld>
            <a:endParaRPr lang="en-US" dirty="0"/>
          </a:p>
        </p:txBody>
      </p:sp>
      <p:grpSp>
        <p:nvGrpSpPr>
          <p:cNvPr id="23" name="Group 22"/>
          <p:cNvGrpSpPr/>
          <p:nvPr/>
        </p:nvGrpSpPr>
        <p:grpSpPr>
          <a:xfrm>
            <a:off x="5233592" y="1735771"/>
            <a:ext cx="5063904" cy="3218339"/>
            <a:chOff x="2217123" y="1895475"/>
            <a:chExt cx="5063904" cy="3218339"/>
          </a:xfrm>
        </p:grpSpPr>
        <p:sp>
          <p:nvSpPr>
            <p:cNvPr id="6" name="Rectangle 5"/>
            <p:cNvSpPr/>
            <p:nvPr/>
          </p:nvSpPr>
          <p:spPr>
            <a:xfrm>
              <a:off x="3467100" y="2794000"/>
              <a:ext cx="2438400" cy="1435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28720" y="3511550"/>
              <a:ext cx="8509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10500" y="3536950"/>
              <a:ext cx="8509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83477" y="3183007"/>
              <a:ext cx="1491370" cy="707886"/>
            </a:xfrm>
            <a:prstGeom prst="rect">
              <a:avLst/>
            </a:prstGeom>
            <a:noFill/>
          </p:spPr>
          <p:txBody>
            <a:bodyPr wrap="none" rtlCol="0">
              <a:spAutoFit/>
            </a:bodyPr>
            <a:lstStyle/>
            <a:p>
              <a:r>
                <a:rPr lang="fr-FR" sz="4000" dirty="0" smtClean="0"/>
                <a:t>circuit</a:t>
              </a:r>
              <a:endParaRPr lang="en-US" sz="4000" dirty="0"/>
            </a:p>
          </p:txBody>
        </p:sp>
        <p:sp>
          <p:nvSpPr>
            <p:cNvPr id="11" name="TextBox 10"/>
            <p:cNvSpPr txBox="1"/>
            <p:nvPr/>
          </p:nvSpPr>
          <p:spPr>
            <a:xfrm>
              <a:off x="6354170" y="2957552"/>
              <a:ext cx="926857" cy="369332"/>
            </a:xfrm>
            <a:prstGeom prst="rect">
              <a:avLst/>
            </a:prstGeom>
            <a:noFill/>
          </p:spPr>
          <p:txBody>
            <a:bodyPr wrap="none" rtlCol="0">
              <a:spAutoFit/>
            </a:bodyPr>
            <a:lstStyle/>
            <a:p>
              <a:r>
                <a:rPr lang="fr-FR" dirty="0" smtClean="0"/>
                <a:t>outputs</a:t>
              </a:r>
              <a:endParaRPr lang="en-US" dirty="0"/>
            </a:p>
          </p:txBody>
        </p:sp>
        <p:sp>
          <p:nvSpPr>
            <p:cNvPr id="12" name="TextBox 11"/>
            <p:cNvSpPr txBox="1"/>
            <p:nvPr/>
          </p:nvSpPr>
          <p:spPr>
            <a:xfrm>
              <a:off x="2217123" y="2942381"/>
              <a:ext cx="786754" cy="369332"/>
            </a:xfrm>
            <a:prstGeom prst="rect">
              <a:avLst/>
            </a:prstGeom>
            <a:noFill/>
          </p:spPr>
          <p:txBody>
            <a:bodyPr wrap="none" rtlCol="0">
              <a:spAutoFit/>
            </a:bodyPr>
            <a:lstStyle/>
            <a:p>
              <a:r>
                <a:rPr lang="fr-FR" dirty="0" smtClean="0"/>
                <a:t>inputs</a:t>
              </a:r>
              <a:endParaRPr lang="en-US" dirty="0"/>
            </a:p>
          </p:txBody>
        </p:sp>
        <p:cxnSp>
          <p:nvCxnSpPr>
            <p:cNvPr id="14" name="Straight Connector 13"/>
            <p:cNvCxnSpPr/>
            <p:nvPr/>
          </p:nvCxnSpPr>
          <p:spPr>
            <a:xfrm flipV="1">
              <a:off x="4686300" y="2286000"/>
              <a:ext cx="0"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705350" y="4238625"/>
              <a:ext cx="0" cy="508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02222" y="1895475"/>
              <a:ext cx="606256" cy="369332"/>
            </a:xfrm>
            <a:prstGeom prst="rect">
              <a:avLst/>
            </a:prstGeom>
            <a:noFill/>
          </p:spPr>
          <p:txBody>
            <a:bodyPr wrap="none" rtlCol="0">
              <a:spAutoFit/>
            </a:bodyPr>
            <a:lstStyle/>
            <a:p>
              <a:r>
                <a:rPr lang="fr-FR" dirty="0" smtClean="0"/>
                <a:t>VDD</a:t>
              </a:r>
              <a:endParaRPr lang="en-US" dirty="0"/>
            </a:p>
          </p:txBody>
        </p:sp>
        <p:sp>
          <p:nvSpPr>
            <p:cNvPr id="17" name="TextBox 16"/>
            <p:cNvSpPr txBox="1"/>
            <p:nvPr/>
          </p:nvSpPr>
          <p:spPr>
            <a:xfrm>
              <a:off x="4402222" y="4744482"/>
              <a:ext cx="569836" cy="369332"/>
            </a:xfrm>
            <a:prstGeom prst="rect">
              <a:avLst/>
            </a:prstGeom>
            <a:noFill/>
          </p:spPr>
          <p:txBody>
            <a:bodyPr wrap="none" rtlCol="0">
              <a:spAutoFit/>
            </a:bodyPr>
            <a:lstStyle/>
            <a:p>
              <a:r>
                <a:rPr lang="fr-FR" dirty="0" smtClean="0"/>
                <a:t>VSS</a:t>
              </a:r>
              <a:endParaRPr lang="en-US" dirty="0"/>
            </a:p>
          </p:txBody>
        </p:sp>
        <p:cxnSp>
          <p:nvCxnSpPr>
            <p:cNvPr id="19" name="Straight Connector 18"/>
            <p:cNvCxnSpPr/>
            <p:nvPr/>
          </p:nvCxnSpPr>
          <p:spPr>
            <a:xfrm flipV="1">
              <a:off x="4686300" y="2476500"/>
              <a:ext cx="85725"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74774" y="2476500"/>
              <a:ext cx="109538"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95966" y="2286000"/>
              <a:ext cx="540533" cy="369332"/>
            </a:xfrm>
            <a:prstGeom prst="rect">
              <a:avLst/>
            </a:prstGeom>
            <a:noFill/>
          </p:spPr>
          <p:txBody>
            <a:bodyPr wrap="none" rtlCol="0">
              <a:spAutoFit/>
            </a:bodyPr>
            <a:lstStyle/>
            <a:p>
              <a:r>
                <a:rPr lang="fr-FR" dirty="0" smtClean="0"/>
                <a:t>IDD</a:t>
              </a:r>
              <a:endParaRPr lang="en-US" dirty="0"/>
            </a:p>
          </p:txBody>
        </p:sp>
      </p:grpSp>
    </p:spTree>
    <p:extLst>
      <p:ext uri="{BB962C8B-B14F-4D97-AF65-F5344CB8AC3E}">
        <p14:creationId xmlns:p14="http://schemas.microsoft.com/office/powerpoint/2010/main" val="8467980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88</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779" y="2055189"/>
            <a:ext cx="8066667" cy="27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5724" y="1660634"/>
            <a:ext cx="3919663" cy="369332"/>
          </a:xfrm>
          <a:prstGeom prst="rect">
            <a:avLst/>
          </a:prstGeom>
          <a:noFill/>
        </p:spPr>
        <p:txBody>
          <a:bodyPr wrap="none" rtlCol="0">
            <a:spAutoFit/>
          </a:bodyPr>
          <a:lstStyle/>
          <a:p>
            <a:r>
              <a:rPr lang="fr-FR" dirty="0" err="1" smtClean="0"/>
              <a:t>Floating</a:t>
            </a:r>
            <a:r>
              <a:rPr lang="fr-FR" dirty="0" smtClean="0"/>
              <a:t> </a:t>
            </a:r>
            <a:r>
              <a:rPr lang="fr-FR" dirty="0" err="1" smtClean="0"/>
              <a:t>node</a:t>
            </a:r>
            <a:r>
              <a:rPr lang="fr-FR" dirty="0" smtClean="0"/>
              <a:t>: </a:t>
            </a:r>
            <a:r>
              <a:rPr lang="fr-FR" dirty="0" err="1" smtClean="0"/>
              <a:t>nmos</a:t>
            </a:r>
            <a:r>
              <a:rPr lang="fr-FR" dirty="0" smtClean="0"/>
              <a:t> and </a:t>
            </a:r>
            <a:r>
              <a:rPr lang="fr-FR" dirty="0" err="1" smtClean="0"/>
              <a:t>pmos</a:t>
            </a:r>
            <a:r>
              <a:rPr lang="fr-FR" dirty="0" smtClean="0"/>
              <a:t> are ON</a:t>
            </a:r>
            <a:endParaRPr lang="en-US" dirty="0"/>
          </a:p>
        </p:txBody>
      </p:sp>
      <p:grpSp>
        <p:nvGrpSpPr>
          <p:cNvPr id="8" name="Group 284"/>
          <p:cNvGrpSpPr>
            <a:grpSpLocks/>
          </p:cNvGrpSpPr>
          <p:nvPr/>
        </p:nvGrpSpPr>
        <p:grpSpPr bwMode="auto">
          <a:xfrm>
            <a:off x="8826226" y="1789378"/>
            <a:ext cx="3109912" cy="3465513"/>
            <a:chOff x="847" y="1406"/>
            <a:chExt cx="1729" cy="1999"/>
          </a:xfrm>
        </p:grpSpPr>
        <p:sp>
          <p:nvSpPr>
            <p:cNvPr id="9" name="Rectangle 274"/>
            <p:cNvSpPr>
              <a:spLocks noChangeArrowheads="1"/>
            </p:cNvSpPr>
            <p:nvPr/>
          </p:nvSpPr>
          <p:spPr bwMode="auto">
            <a:xfrm>
              <a:off x="1220" y="1948"/>
              <a:ext cx="1116" cy="1216"/>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0" name="Line 21"/>
            <p:cNvSpPr>
              <a:spLocks noChangeShapeType="1"/>
            </p:cNvSpPr>
            <p:nvPr/>
          </p:nvSpPr>
          <p:spPr bwMode="auto">
            <a:xfrm flipH="1">
              <a:off x="1907" y="2265"/>
              <a:ext cx="1" cy="6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a:off x="1908" y="2893"/>
              <a:ext cx="4"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3"/>
            <p:cNvSpPr>
              <a:spLocks noChangeShapeType="1"/>
            </p:cNvSpPr>
            <p:nvPr/>
          </p:nvSpPr>
          <p:spPr bwMode="auto">
            <a:xfrm>
              <a:off x="1908" y="2893"/>
              <a:ext cx="4"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4"/>
            <p:cNvSpPr>
              <a:spLocks noChangeShapeType="1"/>
            </p:cNvSpPr>
            <p:nvPr/>
          </p:nvSpPr>
          <p:spPr bwMode="auto">
            <a:xfrm>
              <a:off x="1908" y="2893"/>
              <a:ext cx="4"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5"/>
            <p:cNvSpPr>
              <a:spLocks noChangeShapeType="1"/>
            </p:cNvSpPr>
            <p:nvPr/>
          </p:nvSpPr>
          <p:spPr bwMode="auto">
            <a:xfrm>
              <a:off x="1908" y="2893"/>
              <a:ext cx="4"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42"/>
            <p:cNvSpPr>
              <a:spLocks noChangeShapeType="1"/>
            </p:cNvSpPr>
            <p:nvPr/>
          </p:nvSpPr>
          <p:spPr bwMode="auto">
            <a:xfrm>
              <a:off x="1547" y="2982"/>
              <a:ext cx="15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43"/>
            <p:cNvSpPr>
              <a:spLocks noChangeShapeType="1"/>
            </p:cNvSpPr>
            <p:nvPr/>
          </p:nvSpPr>
          <p:spPr bwMode="auto">
            <a:xfrm>
              <a:off x="1706" y="2982"/>
              <a:ext cx="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4"/>
            <p:cNvSpPr>
              <a:spLocks noChangeShapeType="1"/>
            </p:cNvSpPr>
            <p:nvPr/>
          </p:nvSpPr>
          <p:spPr bwMode="auto">
            <a:xfrm flipH="1">
              <a:off x="1750" y="2898"/>
              <a:ext cx="1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5"/>
            <p:cNvSpPr>
              <a:spLocks noChangeShapeType="1"/>
            </p:cNvSpPr>
            <p:nvPr/>
          </p:nvSpPr>
          <p:spPr bwMode="auto">
            <a:xfrm>
              <a:off x="1750" y="2898"/>
              <a:ext cx="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46"/>
            <p:cNvSpPr>
              <a:spLocks noChangeShapeType="1"/>
            </p:cNvSpPr>
            <p:nvPr/>
          </p:nvSpPr>
          <p:spPr bwMode="auto">
            <a:xfrm>
              <a:off x="1706" y="2898"/>
              <a:ext cx="3" cy="1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7"/>
            <p:cNvSpPr>
              <a:spLocks noChangeShapeType="1"/>
            </p:cNvSpPr>
            <p:nvPr/>
          </p:nvSpPr>
          <p:spPr bwMode="auto">
            <a:xfrm>
              <a:off x="1706" y="3067"/>
              <a:ext cx="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8"/>
            <p:cNvSpPr>
              <a:spLocks noChangeShapeType="1"/>
            </p:cNvSpPr>
            <p:nvPr/>
          </p:nvSpPr>
          <p:spPr bwMode="auto">
            <a:xfrm>
              <a:off x="1750" y="2876"/>
              <a:ext cx="1" cy="2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9"/>
            <p:cNvSpPr>
              <a:spLocks noChangeShapeType="1"/>
            </p:cNvSpPr>
            <p:nvPr/>
          </p:nvSpPr>
          <p:spPr bwMode="auto">
            <a:xfrm>
              <a:off x="1750" y="3089"/>
              <a:ext cx="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50"/>
            <p:cNvSpPr>
              <a:spLocks noChangeShapeType="1"/>
            </p:cNvSpPr>
            <p:nvPr/>
          </p:nvSpPr>
          <p:spPr bwMode="auto">
            <a:xfrm>
              <a:off x="1750" y="3067"/>
              <a:ext cx="1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1"/>
            <p:cNvSpPr>
              <a:spLocks noChangeShapeType="1"/>
            </p:cNvSpPr>
            <p:nvPr/>
          </p:nvSpPr>
          <p:spPr bwMode="auto">
            <a:xfrm>
              <a:off x="1910" y="3067"/>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Freeform 52"/>
            <p:cNvSpPr>
              <a:spLocks/>
            </p:cNvSpPr>
            <p:nvPr/>
          </p:nvSpPr>
          <p:spPr bwMode="auto">
            <a:xfrm>
              <a:off x="1853" y="3037"/>
              <a:ext cx="55" cy="58"/>
            </a:xfrm>
            <a:custGeom>
              <a:avLst/>
              <a:gdLst>
                <a:gd name="T0" fmla="*/ 0 w 53"/>
                <a:gd name="T1" fmla="*/ 0 h 56"/>
                <a:gd name="T2" fmla="*/ 53 w 53"/>
                <a:gd name="T3" fmla="*/ 27 h 56"/>
                <a:gd name="T4" fmla="*/ 0 w 53"/>
                <a:gd name="T5" fmla="*/ 56 h 56"/>
                <a:gd name="T6" fmla="*/ 0 w 53"/>
                <a:gd name="T7" fmla="*/ 0 h 56"/>
              </a:gdLst>
              <a:ahLst/>
              <a:cxnLst>
                <a:cxn ang="0">
                  <a:pos x="T0" y="T1"/>
                </a:cxn>
                <a:cxn ang="0">
                  <a:pos x="T2" y="T3"/>
                </a:cxn>
                <a:cxn ang="0">
                  <a:pos x="T4" y="T5"/>
                </a:cxn>
                <a:cxn ang="0">
                  <a:pos x="T6" y="T7"/>
                </a:cxn>
              </a:cxnLst>
              <a:rect l="0" t="0" r="r" b="b"/>
              <a:pathLst>
                <a:path w="53" h="56">
                  <a:moveTo>
                    <a:pt x="0" y="0"/>
                  </a:moveTo>
                  <a:lnTo>
                    <a:pt x="53" y="27"/>
                  </a:lnTo>
                  <a:lnTo>
                    <a:pt x="0" y="56"/>
                  </a:lnTo>
                  <a:lnTo>
                    <a:pt x="0" y="0"/>
                  </a:lnTo>
                  <a:close/>
                </a:path>
              </a:pathLst>
            </a:custGeom>
            <a:solidFill>
              <a:srgbClr val="000000"/>
            </a:solidFill>
            <a:ln w="12700">
              <a:solidFill>
                <a:srgbClr val="000000"/>
              </a:solidFill>
              <a:prstDash val="solid"/>
              <a:round/>
              <a:headEnd/>
              <a:tailEnd/>
            </a:ln>
          </p:spPr>
          <p:txBody>
            <a:bodyPr/>
            <a:lstStyle/>
            <a:p>
              <a:endParaRPr lang="en-US"/>
            </a:p>
          </p:txBody>
        </p:sp>
        <p:sp>
          <p:nvSpPr>
            <p:cNvPr id="26" name="Line 71"/>
            <p:cNvSpPr>
              <a:spLocks noChangeShapeType="1"/>
            </p:cNvSpPr>
            <p:nvPr/>
          </p:nvSpPr>
          <p:spPr bwMode="auto">
            <a:xfrm>
              <a:off x="1827" y="3344"/>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72"/>
            <p:cNvSpPr>
              <a:spLocks noChangeShapeType="1"/>
            </p:cNvSpPr>
            <p:nvPr/>
          </p:nvSpPr>
          <p:spPr bwMode="auto">
            <a:xfrm>
              <a:off x="1993" y="3344"/>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3"/>
            <p:cNvSpPr>
              <a:spLocks noChangeShapeType="1"/>
            </p:cNvSpPr>
            <p:nvPr/>
          </p:nvSpPr>
          <p:spPr bwMode="auto">
            <a:xfrm>
              <a:off x="1861" y="3372"/>
              <a:ext cx="100"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74"/>
            <p:cNvSpPr>
              <a:spLocks noChangeShapeType="1"/>
            </p:cNvSpPr>
            <p:nvPr/>
          </p:nvSpPr>
          <p:spPr bwMode="auto">
            <a:xfrm>
              <a:off x="1960" y="3372"/>
              <a:ext cx="1"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5"/>
            <p:cNvSpPr>
              <a:spLocks noChangeShapeType="1"/>
            </p:cNvSpPr>
            <p:nvPr/>
          </p:nvSpPr>
          <p:spPr bwMode="auto">
            <a:xfrm>
              <a:off x="1894" y="3404"/>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6"/>
            <p:cNvSpPr>
              <a:spLocks noChangeShapeType="1"/>
            </p:cNvSpPr>
            <p:nvPr/>
          </p:nvSpPr>
          <p:spPr bwMode="auto">
            <a:xfrm>
              <a:off x="1927" y="3404"/>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31"/>
            <p:cNvSpPr>
              <a:spLocks noChangeShapeType="1"/>
            </p:cNvSpPr>
            <p:nvPr/>
          </p:nvSpPr>
          <p:spPr bwMode="auto">
            <a:xfrm>
              <a:off x="1906" y="3064"/>
              <a:ext cx="0" cy="2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32"/>
            <p:cNvSpPr>
              <a:spLocks noChangeShapeType="1"/>
            </p:cNvSpPr>
            <p:nvPr/>
          </p:nvSpPr>
          <p:spPr bwMode="auto">
            <a:xfrm>
              <a:off x="1906" y="3344"/>
              <a:ext cx="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Rectangle 133"/>
            <p:cNvSpPr>
              <a:spLocks noChangeArrowheads="1"/>
            </p:cNvSpPr>
            <p:nvPr/>
          </p:nvSpPr>
          <p:spPr bwMode="auto">
            <a:xfrm>
              <a:off x="1579" y="2701"/>
              <a:ext cx="29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 name="Rectangle 134"/>
            <p:cNvSpPr>
              <a:spLocks noChangeArrowheads="1"/>
            </p:cNvSpPr>
            <p:nvPr/>
          </p:nvSpPr>
          <p:spPr bwMode="auto">
            <a:xfrm>
              <a:off x="1601" y="2707"/>
              <a:ext cx="30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 name="Rectangle 135"/>
            <p:cNvSpPr>
              <a:spLocks noChangeArrowheads="1"/>
            </p:cNvSpPr>
            <p:nvPr/>
          </p:nvSpPr>
          <p:spPr bwMode="auto">
            <a:xfrm>
              <a:off x="1977" y="2911"/>
              <a:ext cx="26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500">
                  <a:solidFill>
                    <a:srgbClr val="000000"/>
                  </a:solidFill>
                  <a:latin typeface="Arial Narrow" pitchFamily="34" charset="0"/>
                </a:rPr>
                <a:t>NMOS</a:t>
              </a:r>
              <a:endParaRPr kumimoji="0" lang="en-US" altLang="en-US"/>
            </a:p>
          </p:txBody>
        </p:sp>
        <p:sp>
          <p:nvSpPr>
            <p:cNvPr id="37" name="Rectangle 159"/>
            <p:cNvSpPr>
              <a:spLocks noChangeArrowheads="1"/>
            </p:cNvSpPr>
            <p:nvPr/>
          </p:nvSpPr>
          <p:spPr bwMode="auto">
            <a:xfrm>
              <a:off x="847" y="1877"/>
              <a:ext cx="17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 name="Line 161"/>
            <p:cNvSpPr>
              <a:spLocks noChangeShapeType="1"/>
            </p:cNvSpPr>
            <p:nvPr/>
          </p:nvSpPr>
          <p:spPr bwMode="auto">
            <a:xfrm>
              <a:off x="1551" y="2180"/>
              <a:ext cx="1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62"/>
            <p:cNvSpPr>
              <a:spLocks noChangeShapeType="1"/>
            </p:cNvSpPr>
            <p:nvPr/>
          </p:nvSpPr>
          <p:spPr bwMode="auto">
            <a:xfrm>
              <a:off x="1706" y="2180"/>
              <a:ext cx="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63"/>
            <p:cNvSpPr>
              <a:spLocks noChangeShapeType="1"/>
            </p:cNvSpPr>
            <p:nvPr/>
          </p:nvSpPr>
          <p:spPr bwMode="auto">
            <a:xfrm flipH="1">
              <a:off x="1752" y="2265"/>
              <a:ext cx="16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64"/>
            <p:cNvSpPr>
              <a:spLocks noChangeShapeType="1"/>
            </p:cNvSpPr>
            <p:nvPr/>
          </p:nvSpPr>
          <p:spPr bwMode="auto">
            <a:xfrm>
              <a:off x="1752" y="2265"/>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65"/>
            <p:cNvSpPr>
              <a:spLocks noChangeShapeType="1"/>
            </p:cNvSpPr>
            <p:nvPr/>
          </p:nvSpPr>
          <p:spPr bwMode="auto">
            <a:xfrm>
              <a:off x="1706" y="2094"/>
              <a:ext cx="2" cy="1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66"/>
            <p:cNvSpPr>
              <a:spLocks noChangeShapeType="1"/>
            </p:cNvSpPr>
            <p:nvPr/>
          </p:nvSpPr>
          <p:spPr bwMode="auto">
            <a:xfrm>
              <a:off x="1706" y="2265"/>
              <a:ext cx="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67"/>
            <p:cNvSpPr>
              <a:spLocks noChangeShapeType="1"/>
            </p:cNvSpPr>
            <p:nvPr/>
          </p:nvSpPr>
          <p:spPr bwMode="auto">
            <a:xfrm>
              <a:off x="1752" y="2073"/>
              <a:ext cx="1" cy="2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68"/>
            <p:cNvSpPr>
              <a:spLocks noChangeShapeType="1"/>
            </p:cNvSpPr>
            <p:nvPr/>
          </p:nvSpPr>
          <p:spPr bwMode="auto">
            <a:xfrm>
              <a:off x="1752" y="2283"/>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69"/>
            <p:cNvSpPr>
              <a:spLocks noChangeShapeType="1"/>
            </p:cNvSpPr>
            <p:nvPr/>
          </p:nvSpPr>
          <p:spPr bwMode="auto">
            <a:xfrm flipH="1">
              <a:off x="1752" y="2094"/>
              <a:ext cx="16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70"/>
            <p:cNvSpPr>
              <a:spLocks noChangeShapeType="1"/>
            </p:cNvSpPr>
            <p:nvPr/>
          </p:nvSpPr>
          <p:spPr bwMode="auto">
            <a:xfrm>
              <a:off x="1752" y="2094"/>
              <a:ext cx="1"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Freeform 171"/>
            <p:cNvSpPr>
              <a:spLocks/>
            </p:cNvSpPr>
            <p:nvPr/>
          </p:nvSpPr>
          <p:spPr bwMode="auto">
            <a:xfrm>
              <a:off x="1752" y="2068"/>
              <a:ext cx="55" cy="58"/>
            </a:xfrm>
            <a:custGeom>
              <a:avLst/>
              <a:gdLst>
                <a:gd name="T0" fmla="*/ 53 w 53"/>
                <a:gd name="T1" fmla="*/ 55 h 55"/>
                <a:gd name="T2" fmla="*/ 0 w 53"/>
                <a:gd name="T3" fmla="*/ 27 h 55"/>
                <a:gd name="T4" fmla="*/ 53 w 53"/>
                <a:gd name="T5" fmla="*/ 0 h 55"/>
                <a:gd name="T6" fmla="*/ 53 w 53"/>
                <a:gd name="T7" fmla="*/ 55 h 55"/>
              </a:gdLst>
              <a:ahLst/>
              <a:cxnLst>
                <a:cxn ang="0">
                  <a:pos x="T0" y="T1"/>
                </a:cxn>
                <a:cxn ang="0">
                  <a:pos x="T2" y="T3"/>
                </a:cxn>
                <a:cxn ang="0">
                  <a:pos x="T4" y="T5"/>
                </a:cxn>
                <a:cxn ang="0">
                  <a:pos x="T6" y="T7"/>
                </a:cxn>
              </a:cxnLst>
              <a:rect l="0" t="0" r="r" b="b"/>
              <a:pathLst>
                <a:path w="53" h="55">
                  <a:moveTo>
                    <a:pt x="53" y="55"/>
                  </a:moveTo>
                  <a:lnTo>
                    <a:pt x="0" y="27"/>
                  </a:lnTo>
                  <a:lnTo>
                    <a:pt x="53" y="0"/>
                  </a:lnTo>
                  <a:lnTo>
                    <a:pt x="53" y="55"/>
                  </a:lnTo>
                  <a:close/>
                </a:path>
              </a:pathLst>
            </a:custGeom>
            <a:solidFill>
              <a:srgbClr val="000000"/>
            </a:solidFill>
            <a:ln w="12700">
              <a:solidFill>
                <a:srgbClr val="000000"/>
              </a:solidFill>
              <a:prstDash val="solid"/>
              <a:round/>
              <a:headEnd/>
              <a:tailEnd/>
            </a:ln>
          </p:spPr>
          <p:txBody>
            <a:bodyPr/>
            <a:lstStyle/>
            <a:p>
              <a:endParaRPr lang="en-US"/>
            </a:p>
          </p:txBody>
        </p:sp>
        <p:sp>
          <p:nvSpPr>
            <p:cNvPr id="49" name="Line 189"/>
            <p:cNvSpPr>
              <a:spLocks noChangeShapeType="1"/>
            </p:cNvSpPr>
            <p:nvPr/>
          </p:nvSpPr>
          <p:spPr bwMode="auto">
            <a:xfrm flipH="1" flipV="1">
              <a:off x="1910" y="1608"/>
              <a:ext cx="1" cy="4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90"/>
            <p:cNvSpPr>
              <a:spLocks noChangeShapeType="1"/>
            </p:cNvSpPr>
            <p:nvPr/>
          </p:nvSpPr>
          <p:spPr bwMode="auto">
            <a:xfrm>
              <a:off x="1912" y="1646"/>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91"/>
            <p:cNvSpPr>
              <a:spLocks noChangeShapeType="1"/>
            </p:cNvSpPr>
            <p:nvPr/>
          </p:nvSpPr>
          <p:spPr bwMode="auto">
            <a:xfrm>
              <a:off x="1912" y="1646"/>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92"/>
            <p:cNvSpPr>
              <a:spLocks noChangeShapeType="1"/>
            </p:cNvSpPr>
            <p:nvPr/>
          </p:nvSpPr>
          <p:spPr bwMode="auto">
            <a:xfrm>
              <a:off x="1912" y="1646"/>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02"/>
            <p:cNvSpPr>
              <a:spLocks noChangeShapeType="1"/>
            </p:cNvSpPr>
            <p:nvPr/>
          </p:nvSpPr>
          <p:spPr bwMode="auto">
            <a:xfrm>
              <a:off x="1667" y="1648"/>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03"/>
            <p:cNvSpPr>
              <a:spLocks noChangeShapeType="1"/>
            </p:cNvSpPr>
            <p:nvPr/>
          </p:nvSpPr>
          <p:spPr bwMode="auto">
            <a:xfrm>
              <a:off x="1845" y="1612"/>
              <a:ext cx="12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04"/>
            <p:cNvSpPr>
              <a:spLocks noChangeShapeType="1"/>
            </p:cNvSpPr>
            <p:nvPr/>
          </p:nvSpPr>
          <p:spPr bwMode="auto">
            <a:xfrm>
              <a:off x="1920" y="1648"/>
              <a:ext cx="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Rectangle 223"/>
            <p:cNvSpPr>
              <a:spLocks noChangeArrowheads="1"/>
            </p:cNvSpPr>
            <p:nvPr/>
          </p:nvSpPr>
          <p:spPr bwMode="auto">
            <a:xfrm>
              <a:off x="1382" y="1407"/>
              <a:ext cx="31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 name="Rectangle 226"/>
            <p:cNvSpPr>
              <a:spLocks noChangeArrowheads="1"/>
            </p:cNvSpPr>
            <p:nvPr/>
          </p:nvSpPr>
          <p:spPr bwMode="auto">
            <a:xfrm>
              <a:off x="1505" y="1486"/>
              <a:ext cx="2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Rectangle 227"/>
            <p:cNvSpPr>
              <a:spLocks noChangeArrowheads="1"/>
            </p:cNvSpPr>
            <p:nvPr/>
          </p:nvSpPr>
          <p:spPr bwMode="auto">
            <a:xfrm>
              <a:off x="1289" y="1683"/>
              <a:ext cx="29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kumimoji="0" lang="en-US" altLang="en-US" sz="1400" b="1">
                  <a:solidFill>
                    <a:srgbClr val="FF3300"/>
                  </a:solidFill>
                  <a:latin typeface="Arial" pitchFamily="34" charset="0"/>
                </a:rPr>
                <a:t>defect</a:t>
              </a:r>
              <a:endParaRPr kumimoji="0" lang="en-US" altLang="en-US"/>
            </a:p>
          </p:txBody>
        </p:sp>
        <p:sp>
          <p:nvSpPr>
            <p:cNvPr id="59" name="Rectangle 231"/>
            <p:cNvSpPr>
              <a:spLocks noChangeArrowheads="1"/>
            </p:cNvSpPr>
            <p:nvPr/>
          </p:nvSpPr>
          <p:spPr bwMode="auto">
            <a:xfrm>
              <a:off x="1553" y="1899"/>
              <a:ext cx="27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 name="Rectangle 232"/>
            <p:cNvSpPr>
              <a:spLocks noChangeArrowheads="1"/>
            </p:cNvSpPr>
            <p:nvPr/>
          </p:nvSpPr>
          <p:spPr bwMode="auto">
            <a:xfrm>
              <a:off x="1575" y="1907"/>
              <a:ext cx="28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233"/>
            <p:cNvSpPr>
              <a:spLocks noChangeArrowheads="1"/>
            </p:cNvSpPr>
            <p:nvPr/>
          </p:nvSpPr>
          <p:spPr bwMode="auto">
            <a:xfrm>
              <a:off x="1967" y="2091"/>
              <a:ext cx="25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500">
                  <a:solidFill>
                    <a:srgbClr val="000000"/>
                  </a:solidFill>
                  <a:latin typeface="Arial Narrow" pitchFamily="34" charset="0"/>
                </a:rPr>
                <a:t>PMOS</a:t>
              </a:r>
              <a:endParaRPr kumimoji="0" lang="en-US" altLang="en-US"/>
            </a:p>
          </p:txBody>
        </p:sp>
        <p:sp>
          <p:nvSpPr>
            <p:cNvPr id="62" name="Rectangle 238"/>
            <p:cNvSpPr>
              <a:spLocks noChangeArrowheads="1"/>
            </p:cNvSpPr>
            <p:nvPr/>
          </p:nvSpPr>
          <p:spPr bwMode="auto">
            <a:xfrm>
              <a:off x="1896" y="2554"/>
              <a:ext cx="24" cy="26"/>
            </a:xfrm>
            <a:prstGeom prst="rect">
              <a:avLst/>
            </a:prstGeom>
            <a:solidFill>
              <a:srgbClr val="000000"/>
            </a:solidFill>
            <a:ln w="12700">
              <a:solidFill>
                <a:srgbClr val="000000"/>
              </a:solidFill>
              <a:miter lim="800000"/>
              <a:headEnd/>
              <a:tailEnd/>
            </a:ln>
          </p:spPr>
          <p:txBody>
            <a:bodyPr/>
            <a:lstStyle/>
            <a:p>
              <a:endParaRPr lang="en-US"/>
            </a:p>
          </p:txBody>
        </p:sp>
        <p:grpSp>
          <p:nvGrpSpPr>
            <p:cNvPr id="63" name="Group 273"/>
            <p:cNvGrpSpPr>
              <a:grpSpLocks/>
            </p:cNvGrpSpPr>
            <p:nvPr/>
          </p:nvGrpSpPr>
          <p:grpSpPr bwMode="auto">
            <a:xfrm>
              <a:off x="1804" y="1406"/>
              <a:ext cx="256" cy="207"/>
              <a:chOff x="2788" y="1342"/>
              <a:chExt cx="256" cy="207"/>
            </a:xfrm>
          </p:grpSpPr>
          <p:sp>
            <p:nvSpPr>
              <p:cNvPr id="83" name="Rectangle 247"/>
              <p:cNvSpPr>
                <a:spLocks noChangeArrowheads="1"/>
              </p:cNvSpPr>
              <p:nvPr/>
            </p:nvSpPr>
            <p:spPr bwMode="auto">
              <a:xfrm>
                <a:off x="2788" y="1342"/>
                <a:ext cx="14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 name="Rectangle 248"/>
              <p:cNvSpPr>
                <a:spLocks noChangeArrowheads="1"/>
              </p:cNvSpPr>
              <p:nvPr/>
            </p:nvSpPr>
            <p:spPr bwMode="auto">
              <a:xfrm>
                <a:off x="2788" y="1344"/>
                <a:ext cx="8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800">
                    <a:solidFill>
                      <a:srgbClr val="000000"/>
                    </a:solidFill>
                    <a:latin typeface="Arial" pitchFamily="34" charset="0"/>
                  </a:rPr>
                  <a:t>V</a:t>
                </a:r>
                <a:endParaRPr kumimoji="0" lang="en-US" altLang="en-US"/>
              </a:p>
            </p:txBody>
          </p:sp>
          <p:sp>
            <p:nvSpPr>
              <p:cNvPr id="85" name="Rectangle 249"/>
              <p:cNvSpPr>
                <a:spLocks noChangeArrowheads="1"/>
              </p:cNvSpPr>
              <p:nvPr/>
            </p:nvSpPr>
            <p:spPr bwMode="auto">
              <a:xfrm>
                <a:off x="2871" y="1409"/>
                <a:ext cx="17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6" name="Rectangle 250"/>
              <p:cNvSpPr>
                <a:spLocks noChangeArrowheads="1"/>
              </p:cNvSpPr>
              <p:nvPr/>
            </p:nvSpPr>
            <p:spPr bwMode="auto">
              <a:xfrm>
                <a:off x="2871" y="1409"/>
                <a:ext cx="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100">
                    <a:solidFill>
                      <a:srgbClr val="000000"/>
                    </a:solidFill>
                    <a:latin typeface="Arial Narrow" pitchFamily="34" charset="0"/>
                  </a:rPr>
                  <a:t>DD</a:t>
                </a:r>
                <a:endParaRPr kumimoji="0" lang="en-US" altLang="en-US"/>
              </a:p>
            </p:txBody>
          </p:sp>
        </p:grpSp>
        <p:sp>
          <p:nvSpPr>
            <p:cNvPr id="64" name="Rectangle 258"/>
            <p:cNvSpPr>
              <a:spLocks noChangeArrowheads="1"/>
            </p:cNvSpPr>
            <p:nvPr/>
          </p:nvSpPr>
          <p:spPr bwMode="auto">
            <a:xfrm>
              <a:off x="1934" y="1800"/>
              <a:ext cx="41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5" name="Group 272"/>
            <p:cNvGrpSpPr>
              <a:grpSpLocks/>
            </p:cNvGrpSpPr>
            <p:nvPr/>
          </p:nvGrpSpPr>
          <p:grpSpPr bwMode="auto">
            <a:xfrm>
              <a:off x="1950" y="1677"/>
              <a:ext cx="345" cy="253"/>
              <a:chOff x="2590" y="1773"/>
              <a:chExt cx="345" cy="253"/>
            </a:xfrm>
          </p:grpSpPr>
          <p:sp>
            <p:nvSpPr>
              <p:cNvPr id="76" name="Line 152"/>
              <p:cNvSpPr>
                <a:spLocks noChangeShapeType="1"/>
              </p:cNvSpPr>
              <p:nvPr/>
            </p:nvSpPr>
            <p:spPr bwMode="auto">
              <a:xfrm flipH="1">
                <a:off x="2622" y="1773"/>
                <a:ext cx="1" cy="19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Freeform 153"/>
              <p:cNvSpPr>
                <a:spLocks/>
              </p:cNvSpPr>
              <p:nvPr/>
            </p:nvSpPr>
            <p:spPr bwMode="auto">
              <a:xfrm>
                <a:off x="2590" y="1958"/>
                <a:ext cx="65" cy="68"/>
              </a:xfrm>
              <a:custGeom>
                <a:avLst/>
                <a:gdLst>
                  <a:gd name="T0" fmla="*/ 0 w 62"/>
                  <a:gd name="T1" fmla="*/ 0 h 65"/>
                  <a:gd name="T2" fmla="*/ 32 w 62"/>
                  <a:gd name="T3" fmla="*/ 65 h 65"/>
                  <a:gd name="T4" fmla="*/ 62 w 62"/>
                  <a:gd name="T5" fmla="*/ 0 h 65"/>
                  <a:gd name="T6" fmla="*/ 0 w 62"/>
                  <a:gd name="T7" fmla="*/ 0 h 65"/>
                </a:gdLst>
                <a:ahLst/>
                <a:cxnLst>
                  <a:cxn ang="0">
                    <a:pos x="T0" y="T1"/>
                  </a:cxn>
                  <a:cxn ang="0">
                    <a:pos x="T2" y="T3"/>
                  </a:cxn>
                  <a:cxn ang="0">
                    <a:pos x="T4" y="T5"/>
                  </a:cxn>
                  <a:cxn ang="0">
                    <a:pos x="T6" y="T7"/>
                  </a:cxn>
                </a:cxnLst>
                <a:rect l="0" t="0" r="r" b="b"/>
                <a:pathLst>
                  <a:path w="62" h="65">
                    <a:moveTo>
                      <a:pt x="0" y="0"/>
                    </a:moveTo>
                    <a:lnTo>
                      <a:pt x="32" y="65"/>
                    </a:lnTo>
                    <a:lnTo>
                      <a:pt x="62" y="0"/>
                    </a:lnTo>
                    <a:lnTo>
                      <a:pt x="0" y="0"/>
                    </a:lnTo>
                    <a:close/>
                  </a:path>
                </a:pathLst>
              </a:custGeom>
              <a:solidFill>
                <a:srgbClr val="000000"/>
              </a:solidFill>
              <a:ln w="12700">
                <a:solidFill>
                  <a:srgbClr val="000000"/>
                </a:solidFill>
                <a:prstDash val="solid"/>
                <a:round/>
                <a:headEnd/>
                <a:tailEnd/>
              </a:ln>
            </p:spPr>
            <p:txBody>
              <a:bodyPr/>
              <a:lstStyle/>
              <a:p>
                <a:endParaRPr lang="en-US"/>
              </a:p>
            </p:txBody>
          </p:sp>
          <p:grpSp>
            <p:nvGrpSpPr>
              <p:cNvPr id="78" name="Group 271"/>
              <p:cNvGrpSpPr>
                <a:grpSpLocks/>
              </p:cNvGrpSpPr>
              <p:nvPr/>
            </p:nvGrpSpPr>
            <p:grpSpPr bwMode="auto">
              <a:xfrm>
                <a:off x="2665" y="1775"/>
                <a:ext cx="270" cy="209"/>
                <a:chOff x="2693" y="1855"/>
                <a:chExt cx="270" cy="209"/>
              </a:xfrm>
            </p:grpSpPr>
            <p:sp>
              <p:nvSpPr>
                <p:cNvPr id="79" name="Rectangle 259"/>
                <p:cNvSpPr>
                  <a:spLocks noChangeArrowheads="1"/>
                </p:cNvSpPr>
                <p:nvPr/>
              </p:nvSpPr>
              <p:spPr bwMode="auto">
                <a:xfrm>
                  <a:off x="2694" y="1855"/>
                  <a:ext cx="11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 name="Rectangle 260"/>
                <p:cNvSpPr>
                  <a:spLocks noChangeArrowheads="1"/>
                </p:cNvSpPr>
                <p:nvPr/>
              </p:nvSpPr>
              <p:spPr bwMode="auto">
                <a:xfrm>
                  <a:off x="2693" y="1857"/>
                  <a:ext cx="3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800">
                      <a:solidFill>
                        <a:srgbClr val="000000"/>
                      </a:solidFill>
                      <a:latin typeface="Arial" pitchFamily="34" charset="0"/>
                    </a:rPr>
                    <a:t>I</a:t>
                  </a:r>
                  <a:endParaRPr kumimoji="0" lang="en-US" altLang="en-US" i="1"/>
                </a:p>
              </p:txBody>
            </p:sp>
            <p:sp>
              <p:nvSpPr>
                <p:cNvPr id="81" name="Rectangle 261"/>
                <p:cNvSpPr>
                  <a:spLocks noChangeArrowheads="1"/>
                </p:cNvSpPr>
                <p:nvPr/>
              </p:nvSpPr>
              <p:spPr bwMode="auto">
                <a:xfrm>
                  <a:off x="2742" y="1923"/>
                  <a:ext cx="22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 name="Rectangle 262"/>
                <p:cNvSpPr>
                  <a:spLocks noChangeArrowheads="1"/>
                </p:cNvSpPr>
                <p:nvPr/>
              </p:nvSpPr>
              <p:spPr bwMode="auto">
                <a:xfrm>
                  <a:off x="2741" y="1923"/>
                  <a:ext cx="9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100">
                      <a:solidFill>
                        <a:srgbClr val="000000"/>
                      </a:solidFill>
                      <a:latin typeface="Arial Narrow" pitchFamily="34" charset="0"/>
                    </a:rPr>
                    <a:t>DD</a:t>
                  </a:r>
                  <a:endParaRPr kumimoji="0" lang="en-US" altLang="en-US"/>
                </a:p>
              </p:txBody>
            </p:sp>
          </p:grpSp>
        </p:grpSp>
        <p:sp>
          <p:nvSpPr>
            <p:cNvPr id="66" name="Line 266"/>
            <p:cNvSpPr>
              <a:spLocks noChangeShapeType="1"/>
            </p:cNvSpPr>
            <p:nvPr/>
          </p:nvSpPr>
          <p:spPr bwMode="auto">
            <a:xfrm>
              <a:off x="1912" y="2567"/>
              <a:ext cx="4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270"/>
            <p:cNvSpPr>
              <a:spLocks noChangeShapeType="1"/>
            </p:cNvSpPr>
            <p:nvPr/>
          </p:nvSpPr>
          <p:spPr bwMode="auto">
            <a:xfrm>
              <a:off x="1552" y="2180"/>
              <a:ext cx="0" cy="80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275"/>
            <p:cNvSpPr>
              <a:spLocks noChangeArrowheads="1"/>
            </p:cNvSpPr>
            <p:nvPr/>
          </p:nvSpPr>
          <p:spPr bwMode="auto">
            <a:xfrm>
              <a:off x="1708" y="2168"/>
              <a:ext cx="47" cy="52"/>
            </a:xfrm>
            <a:prstGeom prst="irregularSeal1">
              <a:avLst/>
            </a:prstGeom>
            <a:solidFill>
              <a:srgbClr val="FF3300"/>
            </a:solidFill>
            <a:ln w="12700" cap="sq">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en-GB" altLang="en-US">
                <a:solidFill>
                  <a:srgbClr val="FF3300"/>
                </a:solidFill>
              </a:endParaRPr>
            </a:p>
          </p:txBody>
        </p:sp>
        <p:sp>
          <p:nvSpPr>
            <p:cNvPr id="69" name="Line 276"/>
            <p:cNvSpPr>
              <a:spLocks noChangeShapeType="1"/>
            </p:cNvSpPr>
            <p:nvPr/>
          </p:nvSpPr>
          <p:spPr bwMode="auto">
            <a:xfrm>
              <a:off x="1424" y="1824"/>
              <a:ext cx="228" cy="276"/>
            </a:xfrm>
            <a:prstGeom prst="line">
              <a:avLst/>
            </a:prstGeom>
            <a:noFill/>
            <a:ln w="12700" cap="sq">
              <a:solidFill>
                <a:srgbClr val="FF33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277"/>
            <p:cNvSpPr>
              <a:spLocks noChangeShapeType="1"/>
            </p:cNvSpPr>
            <p:nvPr/>
          </p:nvSpPr>
          <p:spPr bwMode="auto">
            <a:xfrm>
              <a:off x="1220" y="2559"/>
              <a:ext cx="332"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Rectangle 278"/>
            <p:cNvSpPr>
              <a:spLocks noChangeArrowheads="1"/>
            </p:cNvSpPr>
            <p:nvPr/>
          </p:nvSpPr>
          <p:spPr bwMode="auto">
            <a:xfrm>
              <a:off x="1540" y="2550"/>
              <a:ext cx="24" cy="26"/>
            </a:xfrm>
            <a:prstGeom prst="rect">
              <a:avLst/>
            </a:prstGeom>
            <a:solidFill>
              <a:srgbClr val="000000"/>
            </a:solidFill>
            <a:ln w="12700">
              <a:solidFill>
                <a:srgbClr val="000000"/>
              </a:solidFill>
              <a:miter lim="800000"/>
              <a:headEnd/>
              <a:tailEnd/>
            </a:ln>
          </p:spPr>
          <p:txBody>
            <a:bodyPr/>
            <a:lstStyle/>
            <a:p>
              <a:endParaRPr lang="en-US"/>
            </a:p>
          </p:txBody>
        </p:sp>
        <p:sp>
          <p:nvSpPr>
            <p:cNvPr id="72" name="Rectangle 279"/>
            <p:cNvSpPr>
              <a:spLocks noChangeArrowheads="1"/>
            </p:cNvSpPr>
            <p:nvPr/>
          </p:nvSpPr>
          <p:spPr bwMode="auto">
            <a:xfrm>
              <a:off x="1196" y="2536"/>
              <a:ext cx="47" cy="47"/>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280"/>
            <p:cNvSpPr>
              <a:spLocks noChangeArrowheads="1"/>
            </p:cNvSpPr>
            <p:nvPr/>
          </p:nvSpPr>
          <p:spPr bwMode="auto">
            <a:xfrm>
              <a:off x="2316" y="2540"/>
              <a:ext cx="47" cy="47"/>
            </a:xfrm>
            <a:prstGeom prst="rect">
              <a:avLst/>
            </a:prstGeom>
            <a:solidFill>
              <a:schemeClr val="bg1"/>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282"/>
            <p:cNvSpPr>
              <a:spLocks noChangeArrowheads="1"/>
            </p:cNvSpPr>
            <p:nvPr/>
          </p:nvSpPr>
          <p:spPr bwMode="auto">
            <a:xfrm>
              <a:off x="2441" y="2487"/>
              <a:ext cx="13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500" b="1">
                  <a:solidFill>
                    <a:srgbClr val="000000"/>
                  </a:solidFill>
                  <a:latin typeface="Arial Narrow" pitchFamily="34" charset="0"/>
                </a:rPr>
                <a:t>out</a:t>
              </a:r>
              <a:endParaRPr kumimoji="0" lang="en-US" altLang="en-US"/>
            </a:p>
          </p:txBody>
        </p:sp>
        <p:sp>
          <p:nvSpPr>
            <p:cNvPr id="75" name="Rectangle 283"/>
            <p:cNvSpPr>
              <a:spLocks noChangeArrowheads="1"/>
            </p:cNvSpPr>
            <p:nvPr/>
          </p:nvSpPr>
          <p:spPr bwMode="auto">
            <a:xfrm>
              <a:off x="1049" y="2487"/>
              <a:ext cx="7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en-US" sz="1500" b="1">
                  <a:solidFill>
                    <a:srgbClr val="000000"/>
                  </a:solidFill>
                  <a:latin typeface="Arial Narrow" pitchFamily="34" charset="0"/>
                </a:rPr>
                <a:t>in</a:t>
              </a:r>
              <a:endParaRPr kumimoji="0" lang="en-US" altLang="en-US"/>
            </a:p>
          </p:txBody>
        </p:sp>
      </p:grpSp>
    </p:spTree>
    <p:extLst>
      <p:ext uri="{BB962C8B-B14F-4D97-AF65-F5344CB8AC3E}">
        <p14:creationId xmlns:p14="http://schemas.microsoft.com/office/powerpoint/2010/main" val="27859283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89</a:t>
            </a:fld>
            <a:endParaRPr lang="en-US" dirty="0"/>
          </a:p>
        </p:txBody>
      </p:sp>
      <p:grpSp>
        <p:nvGrpSpPr>
          <p:cNvPr id="6" name="Group 5"/>
          <p:cNvGrpSpPr/>
          <p:nvPr/>
        </p:nvGrpSpPr>
        <p:grpSpPr>
          <a:xfrm>
            <a:off x="1673225" y="1396303"/>
            <a:ext cx="5068888" cy="4168775"/>
            <a:chOff x="1673225" y="1827213"/>
            <a:chExt cx="5068888" cy="4168775"/>
          </a:xfrm>
        </p:grpSpPr>
        <p:sp>
          <p:nvSpPr>
            <p:cNvPr id="7" name="Rectangle 4"/>
            <p:cNvSpPr>
              <a:spLocks noChangeArrowheads="1"/>
            </p:cNvSpPr>
            <p:nvPr/>
          </p:nvSpPr>
          <p:spPr bwMode="auto">
            <a:xfrm>
              <a:off x="3246438" y="3868738"/>
              <a:ext cx="3117850" cy="1144587"/>
            </a:xfrm>
            <a:prstGeom prst="rect">
              <a:avLst/>
            </a:prstGeom>
            <a:solidFill>
              <a:srgbClr val="FFFF99"/>
            </a:solidFill>
            <a:ln w="46038">
              <a:solidFill>
                <a:srgbClr val="000000"/>
              </a:solidFill>
              <a:miter lim="800000"/>
              <a:headEnd/>
              <a:tailEnd/>
            </a:ln>
          </p:spPr>
          <p:txBody>
            <a:bodyPr/>
            <a:lstStyle/>
            <a:p>
              <a:endParaRPr lang="en-US"/>
            </a:p>
          </p:txBody>
        </p:sp>
        <p:sp>
          <p:nvSpPr>
            <p:cNvPr id="8" name="Line 5"/>
            <p:cNvSpPr>
              <a:spLocks noChangeShapeType="1"/>
            </p:cNvSpPr>
            <p:nvPr/>
          </p:nvSpPr>
          <p:spPr bwMode="auto">
            <a:xfrm flipV="1">
              <a:off x="3667125" y="1944688"/>
              <a:ext cx="1588" cy="5461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6"/>
            <p:cNvSpPr>
              <a:spLocks noChangeArrowheads="1"/>
            </p:cNvSpPr>
            <p:nvPr/>
          </p:nvSpPr>
          <p:spPr bwMode="auto">
            <a:xfrm>
              <a:off x="3100388" y="2501900"/>
              <a:ext cx="1277937" cy="8540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7"/>
            <p:cNvSpPr>
              <a:spLocks noChangeArrowheads="1"/>
            </p:cNvSpPr>
            <p:nvPr/>
          </p:nvSpPr>
          <p:spPr bwMode="auto">
            <a:xfrm>
              <a:off x="3079750" y="2479675"/>
              <a:ext cx="1228725" cy="806450"/>
            </a:xfrm>
            <a:prstGeom prst="rect">
              <a:avLst/>
            </a:prstGeom>
            <a:solidFill>
              <a:srgbClr val="FF9999"/>
            </a:solidFill>
            <a:ln w="50800">
              <a:solidFill>
                <a:srgbClr val="000000"/>
              </a:solidFill>
              <a:miter lim="800000"/>
              <a:headEnd/>
              <a:tailEnd/>
            </a:ln>
          </p:spPr>
          <p:txBody>
            <a:bodyPr/>
            <a:lstStyle/>
            <a:p>
              <a:endParaRPr lang="en-US"/>
            </a:p>
          </p:txBody>
        </p:sp>
        <p:sp>
          <p:nvSpPr>
            <p:cNvPr id="11" name="Rectangle 8"/>
            <p:cNvSpPr>
              <a:spLocks noChangeArrowheads="1"/>
            </p:cNvSpPr>
            <p:nvPr/>
          </p:nvSpPr>
          <p:spPr bwMode="auto">
            <a:xfrm>
              <a:off x="3368675" y="2720975"/>
              <a:ext cx="650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2500" b="1">
                  <a:solidFill>
                    <a:srgbClr val="000000"/>
                  </a:solidFill>
                  <a:latin typeface="Arial" pitchFamily="34" charset="0"/>
                </a:rPr>
                <a:t>DUT</a:t>
              </a:r>
              <a:endParaRPr kumimoji="0" lang="en-GB" altLang="en-US"/>
            </a:p>
          </p:txBody>
        </p:sp>
        <p:sp>
          <p:nvSpPr>
            <p:cNvPr id="12" name="Line 9"/>
            <p:cNvSpPr>
              <a:spLocks noChangeShapeType="1"/>
            </p:cNvSpPr>
            <p:nvPr/>
          </p:nvSpPr>
          <p:spPr bwMode="auto">
            <a:xfrm flipV="1">
              <a:off x="3675063" y="3275013"/>
              <a:ext cx="9525" cy="10826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0"/>
            <p:cNvSpPr>
              <a:spLocks noChangeArrowheads="1"/>
            </p:cNvSpPr>
            <p:nvPr/>
          </p:nvSpPr>
          <p:spPr bwMode="auto">
            <a:xfrm>
              <a:off x="2527300" y="1914525"/>
              <a:ext cx="2273300" cy="68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Rectangle 11"/>
            <p:cNvSpPr>
              <a:spLocks noChangeArrowheads="1"/>
            </p:cNvSpPr>
            <p:nvPr/>
          </p:nvSpPr>
          <p:spPr bwMode="auto">
            <a:xfrm>
              <a:off x="2538413" y="5313363"/>
              <a:ext cx="2273300" cy="66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12"/>
            <p:cNvSpPr>
              <a:spLocks noChangeArrowheads="1"/>
            </p:cNvSpPr>
            <p:nvPr/>
          </p:nvSpPr>
          <p:spPr bwMode="auto">
            <a:xfrm>
              <a:off x="3940175" y="3446463"/>
              <a:ext cx="6524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3"/>
            <p:cNvSpPr>
              <a:spLocks noChangeArrowheads="1"/>
            </p:cNvSpPr>
            <p:nvPr/>
          </p:nvSpPr>
          <p:spPr bwMode="auto">
            <a:xfrm>
              <a:off x="3940175" y="345122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800" b="1">
                  <a:solidFill>
                    <a:schemeClr val="hlink"/>
                  </a:solidFill>
                  <a:latin typeface="Arial" pitchFamily="34" charset="0"/>
                </a:rPr>
                <a:t>I</a:t>
              </a:r>
              <a:endParaRPr kumimoji="0" lang="en-GB" altLang="en-US">
                <a:solidFill>
                  <a:schemeClr val="hlink"/>
                </a:solidFill>
              </a:endParaRPr>
            </a:p>
          </p:txBody>
        </p:sp>
        <p:sp>
          <p:nvSpPr>
            <p:cNvPr id="17" name="Rectangle 14"/>
            <p:cNvSpPr>
              <a:spLocks noChangeArrowheads="1"/>
            </p:cNvSpPr>
            <p:nvPr/>
          </p:nvSpPr>
          <p:spPr bwMode="auto">
            <a:xfrm>
              <a:off x="4002088" y="3559175"/>
              <a:ext cx="219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200" b="1">
                  <a:solidFill>
                    <a:schemeClr val="hlink"/>
                  </a:solidFill>
                  <a:latin typeface="Arial" pitchFamily="34" charset="0"/>
                </a:rPr>
                <a:t>DD</a:t>
              </a:r>
              <a:endParaRPr kumimoji="0" lang="en-GB" altLang="en-US"/>
            </a:p>
          </p:txBody>
        </p:sp>
        <p:sp>
          <p:nvSpPr>
            <p:cNvPr id="18" name="Rectangle 15"/>
            <p:cNvSpPr>
              <a:spLocks noChangeArrowheads="1"/>
            </p:cNvSpPr>
            <p:nvPr/>
          </p:nvSpPr>
          <p:spPr bwMode="auto">
            <a:xfrm>
              <a:off x="4933950" y="5119688"/>
              <a:ext cx="6524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Rectangle 16"/>
            <p:cNvSpPr>
              <a:spLocks noChangeArrowheads="1"/>
            </p:cNvSpPr>
            <p:nvPr/>
          </p:nvSpPr>
          <p:spPr bwMode="auto">
            <a:xfrm>
              <a:off x="4933950" y="5127625"/>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800" b="1">
                  <a:solidFill>
                    <a:srgbClr val="000000"/>
                  </a:solidFill>
                </a:rPr>
                <a:t>G</a:t>
              </a:r>
              <a:endParaRPr kumimoji="0" lang="en-GB" altLang="en-US"/>
            </a:p>
          </p:txBody>
        </p:sp>
        <p:sp>
          <p:nvSpPr>
            <p:cNvPr id="20" name="Rectangle 17"/>
            <p:cNvSpPr>
              <a:spLocks noChangeArrowheads="1"/>
            </p:cNvSpPr>
            <p:nvPr/>
          </p:nvSpPr>
          <p:spPr bwMode="auto">
            <a:xfrm>
              <a:off x="5106988" y="5165725"/>
              <a:ext cx="257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400" b="1">
                  <a:solidFill>
                    <a:srgbClr val="000000"/>
                  </a:solidFill>
                </a:rPr>
                <a:t>ND</a:t>
              </a:r>
              <a:endParaRPr kumimoji="0" lang="en-GB" altLang="en-US"/>
            </a:p>
          </p:txBody>
        </p:sp>
        <p:sp>
          <p:nvSpPr>
            <p:cNvPr id="21" name="Rectangle 18"/>
            <p:cNvSpPr>
              <a:spLocks noChangeArrowheads="1"/>
            </p:cNvSpPr>
            <p:nvPr/>
          </p:nvSpPr>
          <p:spPr bwMode="auto">
            <a:xfrm>
              <a:off x="4897438" y="1827213"/>
              <a:ext cx="6524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Rectangle 19"/>
            <p:cNvSpPr>
              <a:spLocks noChangeArrowheads="1"/>
            </p:cNvSpPr>
            <p:nvPr/>
          </p:nvSpPr>
          <p:spPr bwMode="auto">
            <a:xfrm>
              <a:off x="4897438" y="1836738"/>
              <a:ext cx="2619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800" b="1">
                  <a:solidFill>
                    <a:srgbClr val="000000"/>
                  </a:solidFill>
                </a:rPr>
                <a:t>V</a:t>
              </a:r>
              <a:endParaRPr kumimoji="0" lang="en-GB" altLang="en-US"/>
            </a:p>
          </p:txBody>
        </p:sp>
        <p:sp>
          <p:nvSpPr>
            <p:cNvPr id="23" name="Rectangle 20"/>
            <p:cNvSpPr>
              <a:spLocks noChangeArrowheads="1"/>
            </p:cNvSpPr>
            <p:nvPr/>
          </p:nvSpPr>
          <p:spPr bwMode="auto">
            <a:xfrm>
              <a:off x="5060950" y="1873250"/>
              <a:ext cx="3571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400" b="1">
                  <a:solidFill>
                    <a:srgbClr val="000000"/>
                  </a:solidFill>
                </a:rPr>
                <a:t>DD</a:t>
              </a:r>
              <a:endParaRPr kumimoji="0" lang="en-GB" altLang="en-US"/>
            </a:p>
          </p:txBody>
        </p:sp>
        <p:sp>
          <p:nvSpPr>
            <p:cNvPr id="24" name="Freeform 21"/>
            <p:cNvSpPr>
              <a:spLocks/>
            </p:cNvSpPr>
            <p:nvPr/>
          </p:nvSpPr>
          <p:spPr bwMode="auto">
            <a:xfrm>
              <a:off x="3729038" y="3435350"/>
              <a:ext cx="161925" cy="334963"/>
            </a:xfrm>
            <a:custGeom>
              <a:avLst/>
              <a:gdLst>
                <a:gd name="T0" fmla="*/ 0 w 102"/>
                <a:gd name="T1" fmla="*/ 162 h 211"/>
                <a:gd name="T2" fmla="*/ 37 w 102"/>
                <a:gd name="T3" fmla="*/ 162 h 211"/>
                <a:gd name="T4" fmla="*/ 37 w 102"/>
                <a:gd name="T5" fmla="*/ 0 h 211"/>
                <a:gd name="T6" fmla="*/ 65 w 102"/>
                <a:gd name="T7" fmla="*/ 0 h 211"/>
                <a:gd name="T8" fmla="*/ 65 w 102"/>
                <a:gd name="T9" fmla="*/ 162 h 211"/>
                <a:gd name="T10" fmla="*/ 102 w 102"/>
                <a:gd name="T11" fmla="*/ 162 h 211"/>
                <a:gd name="T12" fmla="*/ 51 w 102"/>
                <a:gd name="T13" fmla="*/ 211 h 211"/>
                <a:gd name="T14" fmla="*/ 0 w 102"/>
                <a:gd name="T15" fmla="*/ 162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11">
                  <a:moveTo>
                    <a:pt x="0" y="162"/>
                  </a:moveTo>
                  <a:lnTo>
                    <a:pt x="37" y="162"/>
                  </a:lnTo>
                  <a:lnTo>
                    <a:pt x="37" y="0"/>
                  </a:lnTo>
                  <a:lnTo>
                    <a:pt x="65" y="0"/>
                  </a:lnTo>
                  <a:lnTo>
                    <a:pt x="65" y="162"/>
                  </a:lnTo>
                  <a:lnTo>
                    <a:pt x="102" y="162"/>
                  </a:lnTo>
                  <a:lnTo>
                    <a:pt x="51" y="211"/>
                  </a:lnTo>
                  <a:lnTo>
                    <a:pt x="0" y="162"/>
                  </a:lnTo>
                  <a:close/>
                </a:path>
              </a:pathLst>
            </a:custGeom>
            <a:solidFill>
              <a:schemeClr val="hlink"/>
            </a:solidFill>
            <a:ln w="11113">
              <a:solidFill>
                <a:schemeClr val="hlink"/>
              </a:solidFill>
              <a:prstDash val="solid"/>
              <a:round/>
              <a:headEnd/>
              <a:tailEnd/>
            </a:ln>
          </p:spPr>
          <p:txBody>
            <a:bodyPr/>
            <a:lstStyle/>
            <a:p>
              <a:endParaRPr lang="en-US"/>
            </a:p>
          </p:txBody>
        </p:sp>
        <p:sp>
          <p:nvSpPr>
            <p:cNvPr id="25" name="Line 22"/>
            <p:cNvSpPr>
              <a:spLocks noChangeShapeType="1"/>
            </p:cNvSpPr>
            <p:nvPr/>
          </p:nvSpPr>
          <p:spPr bwMode="auto">
            <a:xfrm flipV="1">
              <a:off x="3665538" y="4840288"/>
              <a:ext cx="0" cy="50641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3"/>
            <p:cNvSpPr>
              <a:spLocks noChangeArrowheads="1"/>
            </p:cNvSpPr>
            <p:nvPr/>
          </p:nvSpPr>
          <p:spPr bwMode="auto">
            <a:xfrm>
              <a:off x="3552825" y="4349750"/>
              <a:ext cx="241300" cy="519113"/>
            </a:xfrm>
            <a:prstGeom prst="rect">
              <a:avLst/>
            </a:prstGeom>
            <a:solidFill>
              <a:srgbClr val="66CCFF"/>
            </a:solidFill>
            <a:ln w="31750">
              <a:solidFill>
                <a:srgbClr val="000000"/>
              </a:solidFill>
              <a:miter lim="800000"/>
              <a:headEnd/>
              <a:tailEnd/>
            </a:ln>
          </p:spPr>
          <p:txBody>
            <a:bodyPr/>
            <a:lstStyle/>
            <a:p>
              <a:endParaRPr lang="en-US"/>
            </a:p>
          </p:txBody>
        </p:sp>
        <p:sp>
          <p:nvSpPr>
            <p:cNvPr id="27" name="Rectangle 24"/>
            <p:cNvSpPr>
              <a:spLocks noChangeArrowheads="1"/>
            </p:cNvSpPr>
            <p:nvPr/>
          </p:nvSpPr>
          <p:spPr bwMode="auto">
            <a:xfrm>
              <a:off x="2927350" y="3527425"/>
              <a:ext cx="6524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Rectangle 25"/>
            <p:cNvSpPr>
              <a:spLocks noChangeArrowheads="1"/>
            </p:cNvSpPr>
            <p:nvPr/>
          </p:nvSpPr>
          <p:spPr bwMode="auto">
            <a:xfrm>
              <a:off x="2927350" y="3535363"/>
              <a:ext cx="273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800" b="1">
                  <a:solidFill>
                    <a:srgbClr val="000000"/>
                  </a:solidFill>
                </a:rPr>
                <a:t>G</a:t>
              </a:r>
              <a:endParaRPr kumimoji="0" lang="en-GB" altLang="en-US"/>
            </a:p>
          </p:txBody>
        </p:sp>
        <p:sp>
          <p:nvSpPr>
            <p:cNvPr id="29" name="Rectangle 26"/>
            <p:cNvSpPr>
              <a:spLocks noChangeArrowheads="1"/>
            </p:cNvSpPr>
            <p:nvPr/>
          </p:nvSpPr>
          <p:spPr bwMode="auto">
            <a:xfrm>
              <a:off x="3100388" y="3573463"/>
              <a:ext cx="3571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400" b="1">
                  <a:solidFill>
                    <a:srgbClr val="000000"/>
                  </a:solidFill>
                </a:rPr>
                <a:t>ND</a:t>
              </a:r>
              <a:endParaRPr kumimoji="0" lang="en-GB" altLang="en-US"/>
            </a:p>
          </p:txBody>
        </p:sp>
        <p:sp>
          <p:nvSpPr>
            <p:cNvPr id="30" name="Rectangle 27"/>
            <p:cNvSpPr>
              <a:spLocks noChangeArrowheads="1"/>
            </p:cNvSpPr>
            <p:nvPr/>
          </p:nvSpPr>
          <p:spPr bwMode="auto">
            <a:xfrm>
              <a:off x="3360738" y="3535363"/>
              <a:ext cx="173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800" b="1">
                  <a:solidFill>
                    <a:srgbClr val="000000"/>
                  </a:solidFill>
                </a:rPr>
                <a:t>’</a:t>
              </a:r>
              <a:endParaRPr kumimoji="0" lang="en-GB" altLang="en-US"/>
            </a:p>
          </p:txBody>
        </p:sp>
        <p:sp>
          <p:nvSpPr>
            <p:cNvPr id="31" name="Line 28"/>
            <p:cNvSpPr>
              <a:spLocks noChangeShapeType="1"/>
            </p:cNvSpPr>
            <p:nvPr/>
          </p:nvSpPr>
          <p:spPr bwMode="auto">
            <a:xfrm flipH="1">
              <a:off x="3683000" y="4119563"/>
              <a:ext cx="1020763" cy="31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 name="Group 31"/>
            <p:cNvGrpSpPr>
              <a:grpSpLocks/>
            </p:cNvGrpSpPr>
            <p:nvPr/>
          </p:nvGrpSpPr>
          <p:grpSpPr bwMode="auto">
            <a:xfrm>
              <a:off x="5338763" y="4287838"/>
              <a:ext cx="649287" cy="120650"/>
              <a:chOff x="3363" y="2701"/>
              <a:chExt cx="409" cy="76"/>
            </a:xfrm>
          </p:grpSpPr>
          <p:sp>
            <p:nvSpPr>
              <p:cNvPr id="49" name="Line 29"/>
              <p:cNvSpPr>
                <a:spLocks noChangeShapeType="1"/>
              </p:cNvSpPr>
              <p:nvPr/>
            </p:nvSpPr>
            <p:spPr bwMode="auto">
              <a:xfrm>
                <a:off x="3363" y="2738"/>
                <a:ext cx="33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Freeform 30"/>
              <p:cNvSpPr>
                <a:spLocks/>
              </p:cNvSpPr>
              <p:nvPr/>
            </p:nvSpPr>
            <p:spPr bwMode="auto">
              <a:xfrm>
                <a:off x="3696" y="2701"/>
                <a:ext cx="76" cy="76"/>
              </a:xfrm>
              <a:custGeom>
                <a:avLst/>
                <a:gdLst>
                  <a:gd name="T0" fmla="*/ 0 w 76"/>
                  <a:gd name="T1" fmla="*/ 76 h 76"/>
                  <a:gd name="T2" fmla="*/ 76 w 76"/>
                  <a:gd name="T3" fmla="*/ 37 h 76"/>
                  <a:gd name="T4" fmla="*/ 0 w 76"/>
                  <a:gd name="T5" fmla="*/ 0 h 76"/>
                  <a:gd name="T6" fmla="*/ 0 w 76"/>
                  <a:gd name="T7" fmla="*/ 76 h 76"/>
                </a:gdLst>
                <a:ahLst/>
                <a:cxnLst>
                  <a:cxn ang="0">
                    <a:pos x="T0" y="T1"/>
                  </a:cxn>
                  <a:cxn ang="0">
                    <a:pos x="T2" y="T3"/>
                  </a:cxn>
                  <a:cxn ang="0">
                    <a:pos x="T4" y="T5"/>
                  </a:cxn>
                  <a:cxn ang="0">
                    <a:pos x="T6" y="T7"/>
                  </a:cxn>
                </a:cxnLst>
                <a:rect l="0" t="0" r="r" b="b"/>
                <a:pathLst>
                  <a:path w="76" h="76">
                    <a:moveTo>
                      <a:pt x="0" y="76"/>
                    </a:moveTo>
                    <a:lnTo>
                      <a:pt x="76" y="37"/>
                    </a:lnTo>
                    <a:lnTo>
                      <a:pt x="0" y="0"/>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 name="Rectangle 32"/>
            <p:cNvSpPr>
              <a:spLocks noChangeArrowheads="1"/>
            </p:cNvSpPr>
            <p:nvPr/>
          </p:nvSpPr>
          <p:spPr bwMode="auto">
            <a:xfrm>
              <a:off x="5473700" y="4079875"/>
              <a:ext cx="7524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33"/>
            <p:cNvSpPr>
              <a:spLocks noChangeArrowheads="1"/>
            </p:cNvSpPr>
            <p:nvPr/>
          </p:nvSpPr>
          <p:spPr bwMode="auto">
            <a:xfrm>
              <a:off x="5476875" y="4079875"/>
              <a:ext cx="768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400" b="1">
                  <a:solidFill>
                    <a:srgbClr val="FF0000"/>
                  </a:solidFill>
                  <a:latin typeface="Arial" pitchFamily="34" charset="0"/>
                </a:rPr>
                <a:t>Pass/Fail</a:t>
              </a:r>
              <a:endParaRPr kumimoji="0" lang="en-GB" altLang="en-US"/>
            </a:p>
          </p:txBody>
        </p:sp>
        <p:sp>
          <p:nvSpPr>
            <p:cNvPr id="35" name="Freeform 34"/>
            <p:cNvSpPr>
              <a:spLocks/>
            </p:cNvSpPr>
            <p:nvPr/>
          </p:nvSpPr>
          <p:spPr bwMode="auto">
            <a:xfrm>
              <a:off x="4705350" y="3941763"/>
              <a:ext cx="620713" cy="811212"/>
            </a:xfrm>
            <a:custGeom>
              <a:avLst/>
              <a:gdLst>
                <a:gd name="T0" fmla="*/ 391 w 391"/>
                <a:gd name="T1" fmla="*/ 255 h 511"/>
                <a:gd name="T2" fmla="*/ 0 w 391"/>
                <a:gd name="T3" fmla="*/ 511 h 511"/>
                <a:gd name="T4" fmla="*/ 0 w 391"/>
                <a:gd name="T5" fmla="*/ 0 h 511"/>
                <a:gd name="T6" fmla="*/ 391 w 391"/>
                <a:gd name="T7" fmla="*/ 255 h 511"/>
              </a:gdLst>
              <a:ahLst/>
              <a:cxnLst>
                <a:cxn ang="0">
                  <a:pos x="T0" y="T1"/>
                </a:cxn>
                <a:cxn ang="0">
                  <a:pos x="T2" y="T3"/>
                </a:cxn>
                <a:cxn ang="0">
                  <a:pos x="T4" y="T5"/>
                </a:cxn>
                <a:cxn ang="0">
                  <a:pos x="T6" y="T7"/>
                </a:cxn>
              </a:cxnLst>
              <a:rect l="0" t="0" r="r" b="b"/>
              <a:pathLst>
                <a:path w="391" h="511">
                  <a:moveTo>
                    <a:pt x="391" y="255"/>
                  </a:moveTo>
                  <a:lnTo>
                    <a:pt x="0" y="511"/>
                  </a:lnTo>
                  <a:lnTo>
                    <a:pt x="0" y="0"/>
                  </a:lnTo>
                  <a:lnTo>
                    <a:pt x="391" y="255"/>
                  </a:lnTo>
                  <a:close/>
                </a:path>
              </a:pathLst>
            </a:custGeom>
            <a:solidFill>
              <a:srgbClr val="66CCFF"/>
            </a:solidFill>
            <a:ln w="22225">
              <a:solidFill>
                <a:srgbClr val="000000"/>
              </a:solidFill>
              <a:prstDash val="solid"/>
              <a:round/>
              <a:headEnd/>
              <a:tailEnd/>
            </a:ln>
          </p:spPr>
          <p:txBody>
            <a:bodyPr/>
            <a:lstStyle/>
            <a:p>
              <a:endParaRPr lang="en-US"/>
            </a:p>
          </p:txBody>
        </p:sp>
        <p:sp>
          <p:nvSpPr>
            <p:cNvPr id="36" name="Rectangle 35"/>
            <p:cNvSpPr>
              <a:spLocks noChangeArrowheads="1"/>
            </p:cNvSpPr>
            <p:nvPr/>
          </p:nvSpPr>
          <p:spPr bwMode="auto">
            <a:xfrm>
              <a:off x="4721225" y="4441825"/>
              <a:ext cx="2286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 name="Rectangle 36"/>
            <p:cNvSpPr>
              <a:spLocks noChangeArrowheads="1"/>
            </p:cNvSpPr>
            <p:nvPr/>
          </p:nvSpPr>
          <p:spPr bwMode="auto">
            <a:xfrm>
              <a:off x="4767263" y="4449763"/>
              <a:ext cx="233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800">
                  <a:solidFill>
                    <a:srgbClr val="000000"/>
                  </a:solidFill>
                  <a:latin typeface="Arial" pitchFamily="34" charset="0"/>
                </a:rPr>
                <a:t>+</a:t>
              </a:r>
              <a:endParaRPr kumimoji="0" lang="en-GB" altLang="en-US"/>
            </a:p>
          </p:txBody>
        </p:sp>
        <p:sp>
          <p:nvSpPr>
            <p:cNvPr id="38" name="Rectangle 37"/>
            <p:cNvSpPr>
              <a:spLocks noChangeArrowheads="1"/>
            </p:cNvSpPr>
            <p:nvPr/>
          </p:nvSpPr>
          <p:spPr bwMode="auto">
            <a:xfrm>
              <a:off x="4708525" y="4011613"/>
              <a:ext cx="20796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ectangle 38"/>
            <p:cNvSpPr>
              <a:spLocks noChangeArrowheads="1"/>
            </p:cNvSpPr>
            <p:nvPr/>
          </p:nvSpPr>
          <p:spPr bwMode="auto">
            <a:xfrm>
              <a:off x="4770438" y="4016375"/>
              <a:ext cx="176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800">
                  <a:solidFill>
                    <a:srgbClr val="000000"/>
                  </a:solidFill>
                  <a:latin typeface="Arial" pitchFamily="34" charset="0"/>
                </a:rPr>
                <a:t>-</a:t>
              </a:r>
              <a:endParaRPr kumimoji="0" lang="en-GB" altLang="en-US"/>
            </a:p>
          </p:txBody>
        </p:sp>
        <p:sp>
          <p:nvSpPr>
            <p:cNvPr id="40" name="Line 39"/>
            <p:cNvSpPr>
              <a:spLocks noChangeShapeType="1"/>
            </p:cNvSpPr>
            <p:nvPr/>
          </p:nvSpPr>
          <p:spPr bwMode="auto">
            <a:xfrm flipH="1">
              <a:off x="4106863" y="4573588"/>
              <a:ext cx="587375" cy="31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Rectangle 40"/>
            <p:cNvSpPr>
              <a:spLocks noChangeArrowheads="1"/>
            </p:cNvSpPr>
            <p:nvPr/>
          </p:nvSpPr>
          <p:spPr bwMode="auto">
            <a:xfrm>
              <a:off x="4070350" y="4629150"/>
              <a:ext cx="615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 name="Rectangle 41"/>
            <p:cNvSpPr>
              <a:spLocks noChangeArrowheads="1"/>
            </p:cNvSpPr>
            <p:nvPr/>
          </p:nvSpPr>
          <p:spPr bwMode="auto">
            <a:xfrm>
              <a:off x="4210050" y="4630738"/>
              <a:ext cx="346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1400" b="1">
                  <a:solidFill>
                    <a:srgbClr val="000000"/>
                  </a:solidFill>
                  <a:latin typeface="Arial" pitchFamily="34" charset="0"/>
                </a:rPr>
                <a:t>Vref</a:t>
              </a:r>
              <a:endParaRPr kumimoji="0" lang="en-GB" altLang="en-US"/>
            </a:p>
          </p:txBody>
        </p:sp>
        <p:sp>
          <p:nvSpPr>
            <p:cNvPr id="43" name="Rectangle 42"/>
            <p:cNvSpPr>
              <a:spLocks noChangeArrowheads="1"/>
            </p:cNvSpPr>
            <p:nvPr/>
          </p:nvSpPr>
          <p:spPr bwMode="auto">
            <a:xfrm>
              <a:off x="5360988" y="4610100"/>
              <a:ext cx="8826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 name="Rectangle 43"/>
            <p:cNvSpPr>
              <a:spLocks noChangeArrowheads="1"/>
            </p:cNvSpPr>
            <p:nvPr/>
          </p:nvSpPr>
          <p:spPr bwMode="auto">
            <a:xfrm>
              <a:off x="5360988" y="4610100"/>
              <a:ext cx="9636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GB" altLang="en-US" sz="2500" b="1">
                  <a:solidFill>
                    <a:srgbClr val="000000"/>
                  </a:solidFill>
                  <a:latin typeface="Arial" pitchFamily="34" charset="0"/>
                </a:rPr>
                <a:t>BICM</a:t>
              </a:r>
              <a:endParaRPr kumimoji="0" lang="en-GB" altLang="en-US"/>
            </a:p>
          </p:txBody>
        </p:sp>
        <p:sp>
          <p:nvSpPr>
            <p:cNvPr id="45" name="Rectangle 44"/>
            <p:cNvSpPr>
              <a:spLocks noChangeArrowheads="1"/>
            </p:cNvSpPr>
            <p:nvPr/>
          </p:nvSpPr>
          <p:spPr bwMode="auto">
            <a:xfrm>
              <a:off x="3636963" y="4079875"/>
              <a:ext cx="88900" cy="104775"/>
            </a:xfrm>
            <a:prstGeom prst="rect">
              <a:avLst/>
            </a:prstGeom>
            <a:solidFill>
              <a:srgbClr val="000000"/>
            </a:solidFill>
            <a:ln w="15875">
              <a:solidFill>
                <a:srgbClr val="000000"/>
              </a:solidFill>
              <a:miter lim="800000"/>
              <a:headEnd/>
              <a:tailEnd/>
            </a:ln>
          </p:spPr>
          <p:txBody>
            <a:bodyPr/>
            <a:lstStyle/>
            <a:p>
              <a:endParaRPr lang="en-US"/>
            </a:p>
          </p:txBody>
        </p:sp>
        <p:sp>
          <p:nvSpPr>
            <p:cNvPr id="46" name="Rectangle 45"/>
            <p:cNvSpPr>
              <a:spLocks noChangeArrowheads="1"/>
            </p:cNvSpPr>
            <p:nvPr/>
          </p:nvSpPr>
          <p:spPr bwMode="auto">
            <a:xfrm>
              <a:off x="1673225" y="4508500"/>
              <a:ext cx="1631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0" lang="en-GB" altLang="en-US" sz="1400" b="1">
                  <a:solidFill>
                    <a:srgbClr val="000000"/>
                  </a:solidFill>
                  <a:latin typeface="Arial" pitchFamily="34" charset="0"/>
                </a:rPr>
                <a:t>Sensing element</a:t>
              </a:r>
              <a:endParaRPr kumimoji="0" lang="en-GB" altLang="en-US"/>
            </a:p>
          </p:txBody>
        </p:sp>
        <p:sp>
          <p:nvSpPr>
            <p:cNvPr id="47" name="Text Box 48"/>
            <p:cNvSpPr txBox="1">
              <a:spLocks noChangeArrowheads="1"/>
            </p:cNvSpPr>
            <p:nvPr/>
          </p:nvSpPr>
          <p:spPr bwMode="auto">
            <a:xfrm>
              <a:off x="2393950" y="5629275"/>
              <a:ext cx="4348163"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b="1">
                  <a:solidFill>
                    <a:schemeClr val="bg2"/>
                  </a:solidFill>
                  <a:latin typeface="Arial" pitchFamily="34" charset="0"/>
                </a:rPr>
                <a:t>Figure 2</a:t>
              </a:r>
              <a:r>
                <a:rPr lang="en-US" altLang="en-US" sz="1800">
                  <a:solidFill>
                    <a:schemeClr val="bg2"/>
                  </a:solidFill>
                  <a:latin typeface="Arial" pitchFamily="34" charset="0"/>
                </a:rPr>
                <a:t> On-chip supply current testing</a:t>
              </a:r>
              <a:endParaRPr lang="en-US" altLang="en-US"/>
            </a:p>
          </p:txBody>
        </p:sp>
        <p:sp>
          <p:nvSpPr>
            <p:cNvPr id="48" name="Line 49"/>
            <p:cNvSpPr>
              <a:spLocks noChangeShapeType="1"/>
            </p:cNvSpPr>
            <p:nvPr/>
          </p:nvSpPr>
          <p:spPr bwMode="auto">
            <a:xfrm>
              <a:off x="3143250" y="4619625"/>
              <a:ext cx="357188" cy="0"/>
            </a:xfrm>
            <a:prstGeom prst="line">
              <a:avLst/>
            </a:prstGeom>
            <a:noFill/>
            <a:ln w="1270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2937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Importance of the test</a:t>
            </a:r>
            <a:endParaRPr lang="en-US" dirty="0"/>
          </a:p>
        </p:txBody>
      </p:sp>
      <p:sp>
        <p:nvSpPr>
          <p:cNvPr id="3" name="Content Placeholder 2"/>
          <p:cNvSpPr>
            <a:spLocks noGrp="1"/>
          </p:cNvSpPr>
          <p:nvPr>
            <p:ph idx="1"/>
          </p:nvPr>
        </p:nvSpPr>
        <p:spPr/>
        <p:txBody>
          <a:bodyPr>
            <a:normAutofit/>
          </a:bodyPr>
          <a:lstStyle/>
          <a:p>
            <a:r>
              <a:rPr lang="fr-FR" dirty="0" err="1" smtClean="0"/>
              <a:t>Yield</a:t>
            </a:r>
            <a:r>
              <a:rPr lang="fr-FR" dirty="0" smtClean="0"/>
              <a:t> of </a:t>
            </a:r>
            <a:r>
              <a:rPr lang="fr-FR" dirty="0" err="1" smtClean="0"/>
              <a:t>any</a:t>
            </a:r>
            <a:r>
              <a:rPr lang="fr-FR" dirty="0" smtClean="0"/>
              <a:t> chip </a:t>
            </a:r>
            <a:r>
              <a:rPr lang="fr-FR" dirty="0" err="1" smtClean="0"/>
              <a:t>is</a:t>
            </a:r>
            <a:r>
              <a:rPr lang="fr-FR" dirty="0" smtClean="0"/>
              <a:t> &lt; 100</a:t>
            </a:r>
            <a:r>
              <a:rPr lang="fr-FR" dirty="0" smtClean="0"/>
              <a:t>%  Perfection </a:t>
            </a:r>
            <a:r>
              <a:rPr lang="fr-FR" dirty="0" err="1" smtClean="0"/>
              <a:t>does</a:t>
            </a:r>
            <a:r>
              <a:rPr lang="fr-FR" dirty="0" smtClean="0"/>
              <a:t> not </a:t>
            </a:r>
            <a:r>
              <a:rPr lang="fr-FR" dirty="0" err="1" smtClean="0"/>
              <a:t>perfect</a:t>
            </a:r>
            <a:r>
              <a:rPr lang="fr-FR" dirty="0" smtClean="0"/>
              <a:t> !</a:t>
            </a:r>
            <a:endParaRPr lang="en-US" dirty="0" smtClean="0"/>
          </a:p>
          <a:p>
            <a:endParaRPr lang="en-US" dirty="0" smtClean="0"/>
          </a:p>
          <a:p>
            <a:r>
              <a:rPr lang="en-US" dirty="0" smtClean="0"/>
              <a:t>The </a:t>
            </a:r>
            <a:r>
              <a:rPr lang="en-US" dirty="0"/>
              <a:t>role of testing is to detect whether something went wrong </a:t>
            </a:r>
          </a:p>
          <a:p>
            <a:r>
              <a:rPr lang="en-US" dirty="0" smtClean="0"/>
              <a:t>Effectiveness </a:t>
            </a:r>
            <a:r>
              <a:rPr lang="en-US" dirty="0"/>
              <a:t>of testing is most important for quality products </a:t>
            </a:r>
          </a:p>
          <a:p>
            <a:endParaRPr lang="en-US" dirty="0" smtClean="0"/>
          </a:p>
          <a:p>
            <a:r>
              <a:rPr lang="en-US" dirty="0" smtClean="0"/>
              <a:t>Today, test cost as more 60%  </a:t>
            </a:r>
            <a:r>
              <a:rPr lang="en-US" dirty="0"/>
              <a:t>of the total manufacturing </a:t>
            </a:r>
            <a:r>
              <a:rPr lang="en-US" dirty="0" smtClean="0"/>
              <a:t>cost</a:t>
            </a:r>
            <a:endParaRPr lang="en-US" dirty="0"/>
          </a:p>
          <a:p>
            <a:endParaRPr lang="fr-FR" dirty="0" smtClean="0"/>
          </a:p>
          <a:p>
            <a:endParaRPr lang="en-US" dirty="0"/>
          </a:p>
        </p:txBody>
      </p:sp>
      <p:sp>
        <p:nvSpPr>
          <p:cNvPr id="4" name="Date Placeholder 3"/>
          <p:cNvSpPr>
            <a:spLocks noGrp="1"/>
          </p:cNvSpPr>
          <p:nvPr>
            <p:ph type="dt" sz="half" idx="10"/>
          </p:nvPr>
        </p:nvSpPr>
        <p:spPr/>
        <p:txBody>
          <a:bodyPr/>
          <a:lstStyle/>
          <a:p>
            <a:fld id="{790C8159-75F0-44AB-9D13-C5C57BE79478}" type="datetime1">
              <a:rPr lang="en-US" smtClean="0"/>
              <a:t>6/22/2018</a:t>
            </a:fld>
            <a:endParaRPr lang="en-US" dirty="0"/>
          </a:p>
        </p:txBody>
      </p:sp>
      <p:sp>
        <p:nvSpPr>
          <p:cNvPr id="5" name="Slide Number Placeholder 4"/>
          <p:cNvSpPr>
            <a:spLocks noGrp="1"/>
          </p:cNvSpPr>
          <p:nvPr>
            <p:ph type="sldNum" sz="quarter" idx="11"/>
          </p:nvPr>
        </p:nvSpPr>
        <p:spPr/>
        <p:txBody>
          <a:bodyPr/>
          <a:lstStyle/>
          <a:p>
            <a:fld id="{5853B473-0271-47CF-900A-D77E281FB591}" type="slidenum">
              <a:rPr lang="en-US" smtClean="0"/>
              <a:pPr/>
              <a:t>9</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136" y="4260167"/>
            <a:ext cx="5944430" cy="1848108"/>
          </a:xfrm>
          <a:prstGeom prst="rect">
            <a:avLst/>
          </a:prstGeom>
        </p:spPr>
      </p:pic>
    </p:spTree>
    <p:extLst>
      <p:ext uri="{BB962C8B-B14F-4D97-AF65-F5344CB8AC3E}">
        <p14:creationId xmlns:p14="http://schemas.microsoft.com/office/powerpoint/2010/main" val="3096981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References</a:t>
            </a:r>
            <a:endParaRPr lang="en-US" dirty="0"/>
          </a:p>
        </p:txBody>
      </p:sp>
      <p:sp>
        <p:nvSpPr>
          <p:cNvPr id="3" name="Content Placeholder 2"/>
          <p:cNvSpPr>
            <a:spLocks noGrp="1"/>
          </p:cNvSpPr>
          <p:nvPr>
            <p:ph idx="1"/>
          </p:nvPr>
        </p:nvSpPr>
        <p:spPr/>
        <p:txBody>
          <a:bodyPr>
            <a:normAutofit/>
          </a:bodyPr>
          <a:lstStyle/>
          <a:p>
            <a:r>
              <a:rPr lang="fr-FR" dirty="0" smtClean="0"/>
              <a:t>Essential of </a:t>
            </a:r>
            <a:r>
              <a:rPr lang="fr-FR" dirty="0" err="1" smtClean="0"/>
              <a:t>electronic</a:t>
            </a:r>
            <a:r>
              <a:rPr lang="fr-FR" dirty="0" smtClean="0"/>
              <a:t> test for digital : Bushnell, </a:t>
            </a:r>
            <a:r>
              <a:rPr lang="fr-FR" dirty="0" smtClean="0"/>
              <a:t>Agrawal</a:t>
            </a:r>
          </a:p>
          <a:p>
            <a:endParaRPr lang="fr-FR" dirty="0" smtClean="0"/>
          </a:p>
          <a:p>
            <a:r>
              <a:rPr lang="en-US" dirty="0"/>
              <a:t>Digital Systems Testing and Testable </a:t>
            </a:r>
            <a:r>
              <a:rPr lang="en-US" dirty="0" smtClean="0"/>
              <a:t>Design </a:t>
            </a:r>
            <a:r>
              <a:rPr lang="en-US" dirty="0"/>
              <a:t>Wiley-IEEE Press, 1994</a:t>
            </a:r>
            <a:endParaRPr lang="en-US" dirty="0" smtClean="0"/>
          </a:p>
          <a:p>
            <a:r>
              <a:rPr lang="en-US" dirty="0" smtClean="0"/>
              <a:t>M</a:t>
            </a:r>
            <a:r>
              <a:rPr lang="en-US" dirty="0"/>
              <a:t>. </a:t>
            </a:r>
            <a:r>
              <a:rPr lang="en-US" dirty="0" err="1"/>
              <a:t>Abramovici</a:t>
            </a:r>
            <a:r>
              <a:rPr lang="en-US" dirty="0"/>
              <a:t>, M.A. Breuer, and A.D. </a:t>
            </a:r>
            <a:endParaRPr lang="en-US" dirty="0" smtClean="0"/>
          </a:p>
          <a:p>
            <a:endParaRPr lang="fr-FR" dirty="0"/>
          </a:p>
          <a:p>
            <a:r>
              <a:rPr lang="fr-FR" dirty="0"/>
              <a:t>VLSI Test </a:t>
            </a:r>
            <a:r>
              <a:rPr lang="fr-FR" dirty="0" err="1"/>
              <a:t>principles</a:t>
            </a:r>
            <a:r>
              <a:rPr lang="fr-FR" dirty="0"/>
              <a:t> and architectures  </a:t>
            </a:r>
          </a:p>
          <a:p>
            <a:r>
              <a:rPr lang="en-US" dirty="0"/>
              <a:t>The Morgan Kaufmann Series in Systems on Silicon</a:t>
            </a:r>
          </a:p>
          <a:p>
            <a:endParaRPr lang="fr-FR" dirty="0"/>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6/25/2018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90</a:t>
            </a:fld>
            <a:endParaRPr lang="en-US" dirty="0"/>
          </a:p>
        </p:txBody>
      </p:sp>
    </p:spTree>
    <p:extLst>
      <p:ext uri="{BB962C8B-B14F-4D97-AF65-F5344CB8AC3E}">
        <p14:creationId xmlns:p14="http://schemas.microsoft.com/office/powerpoint/2010/main" val="13233643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Tessent</a:t>
            </a:r>
            <a:r>
              <a:rPr lang="fr-FR" dirty="0" smtClean="0"/>
              <a:t> </a:t>
            </a:r>
            <a:r>
              <a:rPr lang="fr-FR" dirty="0" err="1" smtClean="0"/>
              <a:t>tool</a:t>
            </a:r>
            <a:endParaRPr lang="en-US" dirty="0"/>
          </a:p>
        </p:txBody>
      </p:sp>
      <p:sp>
        <p:nvSpPr>
          <p:cNvPr id="3" name="Content Placeholder 2"/>
          <p:cNvSpPr>
            <a:spLocks noGrp="1"/>
          </p:cNvSpPr>
          <p:nvPr>
            <p:ph idx="1"/>
          </p:nvPr>
        </p:nvSpPr>
        <p:spPr/>
        <p:txBody>
          <a:bodyPr>
            <a:normAutofit fontScale="92500" lnSpcReduction="20000"/>
          </a:bodyPr>
          <a:lstStyle/>
          <a:p>
            <a:r>
              <a:rPr lang="fr-FR" dirty="0" err="1" smtClean="0"/>
              <a:t>Fault</a:t>
            </a:r>
            <a:r>
              <a:rPr lang="fr-FR" dirty="0" smtClean="0"/>
              <a:t> </a:t>
            </a:r>
            <a:r>
              <a:rPr lang="fr-FR" dirty="0" err="1" smtClean="0"/>
              <a:t>models</a:t>
            </a:r>
            <a:r>
              <a:rPr lang="fr-FR" dirty="0" smtClean="0"/>
              <a:t> </a:t>
            </a:r>
            <a:r>
              <a:rPr lang="fr-FR" dirty="0" err="1" smtClean="0"/>
              <a:t>supported</a:t>
            </a:r>
            <a:r>
              <a:rPr lang="fr-FR" dirty="0" smtClean="0"/>
              <a:t>:</a:t>
            </a:r>
          </a:p>
          <a:p>
            <a:endParaRPr lang="fr-FR" dirty="0" smtClean="0"/>
          </a:p>
          <a:p>
            <a:r>
              <a:rPr lang="fr-FR" dirty="0" err="1" smtClean="0"/>
              <a:t>Logical</a:t>
            </a:r>
            <a:r>
              <a:rPr lang="fr-FR" dirty="0" smtClean="0"/>
              <a:t> </a:t>
            </a:r>
            <a:r>
              <a:rPr lang="fr-FR" dirty="0" err="1" smtClean="0"/>
              <a:t>faults</a:t>
            </a:r>
            <a:r>
              <a:rPr lang="fr-FR" dirty="0" smtClean="0"/>
              <a:t>, change the </a:t>
            </a:r>
            <a:r>
              <a:rPr lang="fr-FR" dirty="0" err="1" smtClean="0"/>
              <a:t>logic</a:t>
            </a:r>
            <a:r>
              <a:rPr lang="fr-FR" dirty="0" smtClean="0"/>
              <a:t> </a:t>
            </a:r>
            <a:r>
              <a:rPr lang="fr-FR" dirty="0" err="1" smtClean="0"/>
              <a:t>function</a:t>
            </a:r>
            <a:r>
              <a:rPr lang="fr-FR" dirty="0" smtClean="0"/>
              <a:t> in the circuit</a:t>
            </a:r>
            <a:endParaRPr lang="fr-FR" dirty="0"/>
          </a:p>
          <a:p>
            <a:pPr marL="457200" indent="-457200">
              <a:buFontTx/>
              <a:buChar char="-"/>
            </a:pPr>
            <a:r>
              <a:rPr lang="fr-FR" dirty="0" err="1" smtClean="0"/>
              <a:t>struck</a:t>
            </a:r>
            <a:r>
              <a:rPr lang="fr-FR" dirty="0" smtClean="0"/>
              <a:t>-at</a:t>
            </a:r>
          </a:p>
          <a:p>
            <a:pPr marL="457200" indent="-457200">
              <a:buFontTx/>
              <a:buChar char="-"/>
            </a:pPr>
            <a:r>
              <a:rPr lang="fr-FR" dirty="0" err="1" smtClean="0"/>
              <a:t>Bridging</a:t>
            </a:r>
            <a:endParaRPr lang="fr-FR" dirty="0" smtClean="0"/>
          </a:p>
          <a:p>
            <a:pPr marL="457200" indent="-457200">
              <a:buFontTx/>
              <a:buChar char="-"/>
            </a:pPr>
            <a:endParaRPr lang="fr-FR" dirty="0"/>
          </a:p>
          <a:p>
            <a:r>
              <a:rPr lang="fr-FR" dirty="0" err="1" smtClean="0"/>
              <a:t>Parametric</a:t>
            </a:r>
            <a:r>
              <a:rPr lang="fr-FR" dirty="0" smtClean="0"/>
              <a:t> </a:t>
            </a:r>
            <a:r>
              <a:rPr lang="fr-FR" dirty="0" err="1" smtClean="0"/>
              <a:t>faults</a:t>
            </a:r>
            <a:r>
              <a:rPr lang="fr-FR" dirty="0" smtClean="0"/>
              <a:t> alter </a:t>
            </a:r>
            <a:r>
              <a:rPr lang="fr-FR" dirty="0" err="1" smtClean="0"/>
              <a:t>physical</a:t>
            </a:r>
            <a:r>
              <a:rPr lang="fr-FR" dirty="0" smtClean="0"/>
              <a:t> </a:t>
            </a:r>
            <a:r>
              <a:rPr lang="fr-FR" dirty="0" err="1" smtClean="0"/>
              <a:t>properties</a:t>
            </a:r>
            <a:endParaRPr lang="fr-FR" dirty="0" smtClean="0"/>
          </a:p>
          <a:p>
            <a:pPr marL="457200" indent="-457200">
              <a:buFontTx/>
              <a:buChar char="-"/>
            </a:pPr>
            <a:r>
              <a:rPr lang="fr-FR" dirty="0" smtClean="0"/>
              <a:t>Delay</a:t>
            </a:r>
          </a:p>
          <a:p>
            <a:pPr marL="457200" indent="-457200">
              <a:buFontTx/>
              <a:buChar char="-"/>
            </a:pPr>
            <a:r>
              <a:rPr lang="fr-FR" dirty="0" err="1" smtClean="0"/>
              <a:t>Transistion</a:t>
            </a:r>
            <a:endParaRPr lang="fr-FR" dirty="0" smtClean="0"/>
          </a:p>
          <a:p>
            <a:pPr marL="457200" indent="-457200">
              <a:buFontTx/>
              <a:buChar char="-"/>
            </a:pPr>
            <a:r>
              <a:rPr lang="fr-FR" smtClean="0"/>
              <a:t>IDDQ</a:t>
            </a:r>
          </a:p>
          <a:p>
            <a:pPr marL="457200" indent="-457200">
              <a:buFontTx/>
              <a:buChar char="-"/>
            </a:pPr>
            <a:endParaRPr lang="fr-FR" dirty="0" smtClean="0"/>
          </a:p>
          <a:p>
            <a:pPr marL="457200" indent="-457200">
              <a:buFontTx/>
              <a:buChar char="-"/>
            </a:pPr>
            <a:endParaRPr lang="fr-FR" dirty="0"/>
          </a:p>
          <a:p>
            <a:endParaRPr lang="fr-FR" dirty="0" smtClean="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91</a:t>
            </a:fld>
            <a:endParaRPr lang="en-US" dirty="0"/>
          </a:p>
        </p:txBody>
      </p:sp>
    </p:spTree>
    <p:extLst>
      <p:ext uri="{BB962C8B-B14F-4D97-AF65-F5344CB8AC3E}">
        <p14:creationId xmlns:p14="http://schemas.microsoft.com/office/powerpoint/2010/main" val="3452705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Typical</a:t>
            </a:r>
            <a:r>
              <a:rPr lang="fr-FR" dirty="0" smtClean="0"/>
              <a:t> flow:</a:t>
            </a:r>
          </a:p>
          <a:p>
            <a:endParaRPr lang="fr-FR" dirty="0"/>
          </a:p>
          <a:p>
            <a:r>
              <a:rPr lang="fr-FR" dirty="0" err="1" smtClean="0"/>
              <a:t>Implement</a:t>
            </a:r>
            <a:r>
              <a:rPr lang="fr-FR" dirty="0" smtClean="0"/>
              <a:t> DFT</a:t>
            </a:r>
          </a:p>
          <a:p>
            <a:r>
              <a:rPr lang="fr-FR" dirty="0" err="1" smtClean="0"/>
              <a:t>Generate</a:t>
            </a:r>
            <a:r>
              <a:rPr lang="fr-FR" dirty="0" smtClean="0"/>
              <a:t> test patterns (ATPG)</a:t>
            </a:r>
          </a:p>
          <a:p>
            <a:r>
              <a:rPr lang="fr-FR" dirty="0" err="1" smtClean="0"/>
              <a:t>Verify</a:t>
            </a:r>
            <a:r>
              <a:rPr lang="fr-FR" dirty="0" smtClean="0"/>
              <a:t> </a:t>
            </a:r>
            <a:r>
              <a:rPr lang="fr-FR" dirty="0" err="1" smtClean="0"/>
              <a:t>fault</a:t>
            </a:r>
            <a:r>
              <a:rPr lang="fr-FR" dirty="0" smtClean="0"/>
              <a:t> </a:t>
            </a:r>
            <a:r>
              <a:rPr lang="fr-FR" dirty="0" err="1" smtClean="0"/>
              <a:t>coverage</a:t>
            </a:r>
            <a:r>
              <a:rPr lang="fr-FR" dirty="0" smtClean="0"/>
              <a:t> of patterns </a:t>
            </a:r>
            <a:r>
              <a:rPr lang="fr-FR" dirty="0" err="1" smtClean="0"/>
              <a:t>trought</a:t>
            </a:r>
            <a:r>
              <a:rPr lang="fr-FR" dirty="0" smtClean="0"/>
              <a:t> </a:t>
            </a:r>
            <a:r>
              <a:rPr lang="fr-FR" dirty="0" err="1" smtClean="0"/>
              <a:t>fault</a:t>
            </a:r>
            <a:r>
              <a:rPr lang="fr-FR" dirty="0" smtClean="0"/>
              <a:t> simulation</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92</a:t>
            </a:fld>
            <a:endParaRPr lang="en-US" dirty="0"/>
          </a:p>
        </p:txBody>
      </p:sp>
    </p:spTree>
    <p:extLst>
      <p:ext uri="{BB962C8B-B14F-4D97-AF65-F5344CB8AC3E}">
        <p14:creationId xmlns:p14="http://schemas.microsoft.com/office/powerpoint/2010/main" val="22764376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a:t>Gate</a:t>
            </a:r>
            <a:r>
              <a:rPr lang="fr-FR" dirty="0"/>
              <a:t> </a:t>
            </a:r>
            <a:r>
              <a:rPr lang="fr-FR" dirty="0" err="1"/>
              <a:t>level</a:t>
            </a:r>
            <a:r>
              <a:rPr lang="fr-FR" dirty="0"/>
              <a:t> </a:t>
            </a:r>
            <a:r>
              <a:rPr lang="fr-FR" dirty="0" err="1"/>
              <a:t>netlist</a:t>
            </a:r>
            <a:endParaRPr lang="fr-FR" dirty="0"/>
          </a:p>
          <a:p>
            <a:r>
              <a:rPr lang="fr-FR" dirty="0"/>
              <a:t>SDC (</a:t>
            </a:r>
            <a:r>
              <a:rPr lang="fr-FR" dirty="0" err="1"/>
              <a:t>optional</a:t>
            </a:r>
            <a:r>
              <a:rPr lang="fr-FR" dirty="0"/>
              <a:t>)</a:t>
            </a:r>
          </a:p>
          <a:p>
            <a:endParaRPr lang="fr-FR" dirty="0"/>
          </a:p>
          <a:p>
            <a:r>
              <a:rPr lang="fr-FR" dirty="0"/>
              <a:t>Output:</a:t>
            </a:r>
          </a:p>
          <a:p>
            <a:r>
              <a:rPr lang="fr-FR" dirty="0"/>
              <a:t>Patterns in STIL or </a:t>
            </a:r>
            <a:r>
              <a:rPr lang="fr-FR" dirty="0" err="1"/>
              <a:t>verilog</a:t>
            </a:r>
            <a:r>
              <a:rPr lang="fr-FR" dirty="0"/>
              <a:t> format</a:t>
            </a:r>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93</a:t>
            </a:fld>
            <a:endParaRPr lang="en-US" dirty="0"/>
          </a:p>
        </p:txBody>
      </p:sp>
    </p:spTree>
    <p:extLst>
      <p:ext uri="{BB962C8B-B14F-4D97-AF65-F5344CB8AC3E}">
        <p14:creationId xmlns:p14="http://schemas.microsoft.com/office/powerpoint/2010/main" val="27152128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smtClean="0"/>
              <a:t>The </a:t>
            </a:r>
            <a:r>
              <a:rPr lang="fr-FR" dirty="0" err="1" smtClean="0"/>
              <a:t>term</a:t>
            </a:r>
            <a:r>
              <a:rPr lang="fr-FR" dirty="0" smtClean="0"/>
              <a:t> </a:t>
            </a:r>
            <a:r>
              <a:rPr lang="fr-FR" dirty="0" err="1" smtClean="0"/>
              <a:t>faukt</a:t>
            </a:r>
            <a:r>
              <a:rPr lang="fr-FR" dirty="0" smtClean="0"/>
              <a:t> </a:t>
            </a:r>
            <a:r>
              <a:rPr lang="fr-FR" dirty="0" err="1" smtClean="0"/>
              <a:t>is</a:t>
            </a:r>
            <a:r>
              <a:rPr lang="fr-FR" dirty="0" smtClean="0"/>
              <a:t> </a:t>
            </a:r>
            <a:r>
              <a:rPr lang="fr-FR" dirty="0" err="1" smtClean="0"/>
              <a:t>used</a:t>
            </a:r>
            <a:r>
              <a:rPr lang="fr-FR" dirty="0" smtClean="0"/>
              <a:t> to </a:t>
            </a:r>
            <a:r>
              <a:rPr lang="fr-FR" dirty="0" err="1" smtClean="0"/>
              <a:t>refer</a:t>
            </a:r>
            <a:r>
              <a:rPr lang="fr-FR" dirty="0" smtClean="0"/>
              <a:t> to </a:t>
            </a:r>
            <a:r>
              <a:rPr lang="fr-FR" dirty="0" err="1" smtClean="0"/>
              <a:t>electrical</a:t>
            </a:r>
            <a:r>
              <a:rPr lang="fr-FR" dirty="0" smtClean="0"/>
              <a:t> </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94</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87" y="2228682"/>
            <a:ext cx="9307225" cy="2400635"/>
          </a:xfrm>
          <a:prstGeom prst="rect">
            <a:avLst/>
          </a:prstGeom>
        </p:spPr>
      </p:pic>
    </p:spTree>
    <p:extLst>
      <p:ext uri="{BB962C8B-B14F-4D97-AF65-F5344CB8AC3E}">
        <p14:creationId xmlns:p14="http://schemas.microsoft.com/office/powerpoint/2010/main" val="430534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err="1" smtClean="0"/>
              <a:t>wrapper</a:t>
            </a:r>
            <a:r>
              <a:rPr lang="fr-FR" dirty="0" smtClean="0"/>
              <a:t>: </a:t>
            </a:r>
            <a:r>
              <a:rPr lang="fr-FR" dirty="0" err="1" smtClean="0"/>
              <a:t>surrounding</a:t>
            </a:r>
            <a:r>
              <a:rPr lang="fr-FR" dirty="0" smtClean="0"/>
              <a:t> hardware </a:t>
            </a:r>
            <a:r>
              <a:rPr lang="fr-FR" dirty="0" err="1" smtClean="0"/>
              <a:t>with</a:t>
            </a:r>
            <a:r>
              <a:rPr lang="fr-FR" dirty="0" smtClean="0"/>
              <a:t> test </a:t>
            </a:r>
            <a:r>
              <a:rPr lang="fr-FR" dirty="0" err="1" smtClean="0"/>
              <a:t>logic</a:t>
            </a:r>
            <a:r>
              <a:rPr lang="fr-FR" dirty="0" smtClean="0"/>
              <a:t> block</a:t>
            </a:r>
          </a:p>
          <a:p>
            <a:endParaRPr lang="fr-FR" dirty="0"/>
          </a:p>
          <a:p>
            <a:pPr marL="457200" indent="-457200">
              <a:buFont typeface="Arial" panose="020B0604020202020204" pitchFamily="34" charset="0"/>
              <a:buChar char="•"/>
            </a:pPr>
            <a:r>
              <a:rPr lang="en-US" dirty="0"/>
              <a:t>A normal mode where the core terminal is driven by the host chip</a:t>
            </a:r>
            <a:r>
              <a:rPr lang="en-US" dirty="0" smtClean="0"/>
              <a:t>.</a:t>
            </a:r>
          </a:p>
          <a:p>
            <a:pPr marL="457200" indent="-457200">
              <a:buFont typeface="Arial" panose="020B0604020202020204" pitchFamily="34" charset="0"/>
              <a:buChar char="•"/>
            </a:pPr>
            <a:r>
              <a:rPr lang="en-US" dirty="0" smtClean="0"/>
              <a:t>An </a:t>
            </a:r>
            <a:r>
              <a:rPr lang="en-US" dirty="0"/>
              <a:t>external test mode where the wrapper element observes the core </a:t>
            </a:r>
            <a:r>
              <a:rPr lang="en-US" dirty="0" smtClean="0"/>
              <a:t>input terminal </a:t>
            </a:r>
            <a:r>
              <a:rPr lang="en-US" dirty="0"/>
              <a:t>for interconnect </a:t>
            </a:r>
            <a:r>
              <a:rPr lang="en-US" dirty="0" smtClean="0"/>
              <a:t>test.</a:t>
            </a:r>
          </a:p>
          <a:p>
            <a:pPr marL="457200" indent="-457200">
              <a:buFont typeface="Arial" panose="020B0604020202020204" pitchFamily="34" charset="0"/>
              <a:buChar char="•"/>
            </a:pPr>
            <a:r>
              <a:rPr lang="en-US" dirty="0" smtClean="0"/>
              <a:t>An </a:t>
            </a:r>
            <a:r>
              <a:rPr lang="en-US" dirty="0"/>
              <a:t>internal test mode where the wrapper element controls the state of </a:t>
            </a:r>
            <a:r>
              <a:rPr lang="en-US" dirty="0" smtClean="0"/>
              <a:t>the core </a:t>
            </a:r>
            <a:r>
              <a:rPr lang="en-US" dirty="0"/>
              <a:t>input terminal for testing the logic inside the core.</a:t>
            </a:r>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95</a:t>
            </a:fld>
            <a:endParaRPr lang="en-US" dirty="0"/>
          </a:p>
        </p:txBody>
      </p:sp>
    </p:spTree>
    <p:extLst>
      <p:ext uri="{BB962C8B-B14F-4D97-AF65-F5344CB8AC3E}">
        <p14:creationId xmlns:p14="http://schemas.microsoft.com/office/powerpoint/2010/main" val="14850616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Testing</a:t>
            </a:r>
            <a:r>
              <a:rPr lang="fr-FR" dirty="0" smtClean="0"/>
              <a:t> scan </a:t>
            </a:r>
            <a:r>
              <a:rPr lang="fr-FR" dirty="0" err="1" smtClean="0"/>
              <a:t>register</a:t>
            </a:r>
            <a:endParaRPr lang="en-US" dirty="0"/>
          </a:p>
        </p:txBody>
      </p:sp>
      <p:sp>
        <p:nvSpPr>
          <p:cNvPr id="3" name="Content Placeholder 2"/>
          <p:cNvSpPr>
            <a:spLocks noGrp="1"/>
          </p:cNvSpPr>
          <p:nvPr>
            <p:ph idx="1"/>
          </p:nvPr>
        </p:nvSpPr>
        <p:spPr/>
        <p:txBody>
          <a:bodyPr/>
          <a:lstStyle/>
          <a:p>
            <a:r>
              <a:rPr lang="en-US" altLang="en-US" dirty="0"/>
              <a:t>Scan register must be tested prior to application of scan test sequences</a:t>
            </a:r>
          </a:p>
          <a:p>
            <a:endParaRPr lang="en-US" altLang="en-US" dirty="0"/>
          </a:p>
          <a:p>
            <a:r>
              <a:rPr lang="en-US" altLang="en-US" dirty="0" smtClean="0"/>
              <a:t>Shift sequence 00110011…</a:t>
            </a:r>
          </a:p>
          <a:p>
            <a:endParaRPr lang="fr-FR"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96</a:t>
            </a:fld>
            <a:endParaRPr lang="en-US" dirty="0"/>
          </a:p>
        </p:txBody>
      </p:sp>
    </p:spTree>
    <p:extLst>
      <p:ext uri="{BB962C8B-B14F-4D97-AF65-F5344CB8AC3E}">
        <p14:creationId xmlns:p14="http://schemas.microsoft.com/office/powerpoint/2010/main" val="4013503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hlinkClick r:id="rId2"/>
              </a:rPr>
              <a:t>https://anysilicon.com/overview-and-dynamics-of-scan-testing</a:t>
            </a:r>
            <a:r>
              <a:rPr lang="en-US" dirty="0" smtClean="0">
                <a:hlinkClick r:id="rId2"/>
              </a:rPr>
              <a:t>/</a:t>
            </a:r>
            <a:endParaRPr lang="en-US" dirty="0" smtClean="0"/>
          </a:p>
          <a:p>
            <a:r>
              <a:rPr lang="en-US" dirty="0" smtClean="0"/>
              <a:t>All </a:t>
            </a:r>
            <a:r>
              <a:rPr lang="en-US" dirty="0"/>
              <a:t>the flops are connected in form of a </a:t>
            </a:r>
            <a:r>
              <a:rPr lang="en-US" dirty="0" smtClean="0"/>
              <a:t>chain =  shift </a:t>
            </a:r>
            <a:r>
              <a:rPr lang="en-US" dirty="0"/>
              <a:t>register. </a:t>
            </a:r>
            <a:endParaRPr lang="en-US" dirty="0" smtClean="0"/>
          </a:p>
          <a:p>
            <a:r>
              <a:rPr lang="en-US" dirty="0" smtClean="0"/>
              <a:t>The </a:t>
            </a:r>
            <a:r>
              <a:rPr lang="en-US" dirty="0"/>
              <a:t>first flop of the scan chain is connected to the scan-in port and the last flop is connected to the scan-out </a:t>
            </a:r>
            <a:r>
              <a:rPr lang="en-US" dirty="0" smtClean="0"/>
              <a:t>port</a:t>
            </a:r>
          </a:p>
          <a:p>
            <a:endParaRPr lang="fr-FR" dirty="0"/>
          </a:p>
          <a:p>
            <a:r>
              <a:rPr lang="en-US" dirty="0"/>
              <a:t>Scan testing </a:t>
            </a:r>
            <a:r>
              <a:rPr lang="en-US" dirty="0" smtClean="0"/>
              <a:t>are performed to </a:t>
            </a:r>
            <a:r>
              <a:rPr lang="en-US" dirty="0"/>
              <a:t>detect any manufacturing fault in the combinatorial logic block. </a:t>
            </a:r>
            <a:endParaRPr lang="en-US" dirty="0" smtClean="0"/>
          </a:p>
          <a:p>
            <a:r>
              <a:rPr lang="en-US" dirty="0" smtClean="0"/>
              <a:t>ATPG </a:t>
            </a:r>
            <a:r>
              <a:rPr lang="en-US" dirty="0"/>
              <a:t>tool try to excite each and every node within the combinatorial logic block by applying input vectors at the flops of the </a:t>
            </a:r>
            <a:r>
              <a:rPr lang="en-US" dirty="0" smtClean="0"/>
              <a:t>chain</a:t>
            </a:r>
            <a:r>
              <a:rPr lang="en-US" dirty="0"/>
              <a:t>.</a:t>
            </a:r>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97</a:t>
            </a:fld>
            <a:endParaRPr lang="en-US" dirty="0"/>
          </a:p>
        </p:txBody>
      </p:sp>
    </p:spTree>
    <p:extLst>
      <p:ext uri="{BB962C8B-B14F-4D97-AF65-F5344CB8AC3E}">
        <p14:creationId xmlns:p14="http://schemas.microsoft.com/office/powerpoint/2010/main" val="472655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a:t>
            </a:r>
            <a:r>
              <a:rPr lang="fr-FR" dirty="0" err="1" smtClean="0"/>
              <a:t>toggling</a:t>
            </a:r>
            <a:r>
              <a:rPr lang="fr-FR" dirty="0" smtClean="0"/>
              <a:t> …</a:t>
            </a:r>
            <a:endParaRPr lang="en-US" dirty="0"/>
          </a:p>
        </p:txBody>
      </p:sp>
      <p:sp>
        <p:nvSpPr>
          <p:cNvPr id="3" name="Content Placeholder 2"/>
          <p:cNvSpPr>
            <a:spLocks noGrp="1"/>
          </p:cNvSpPr>
          <p:nvPr>
            <p:ph idx="1"/>
          </p:nvPr>
        </p:nvSpPr>
        <p:spPr>
          <a:xfrm>
            <a:off x="596042" y="1241384"/>
            <a:ext cx="11276643" cy="4351338"/>
          </a:xfrm>
        </p:spPr>
        <p:txBody>
          <a:bodyPr>
            <a:normAutofit fontScale="92500" lnSpcReduction="10000"/>
          </a:bodyPr>
          <a:lstStyle/>
          <a:p>
            <a:r>
              <a:rPr lang="en-US" dirty="0"/>
              <a:t>Scan chain operation involves </a:t>
            </a:r>
            <a:r>
              <a:rPr lang="en-US" dirty="0" smtClean="0"/>
              <a:t>3 stages: Scan-in</a:t>
            </a:r>
            <a:r>
              <a:rPr lang="en-US" dirty="0"/>
              <a:t>, Scan-capture and </a:t>
            </a:r>
            <a:r>
              <a:rPr lang="en-US" dirty="0" smtClean="0"/>
              <a:t>Scan-out</a:t>
            </a:r>
          </a:p>
          <a:p>
            <a:r>
              <a:rPr lang="en-US" dirty="0"/>
              <a:t> </a:t>
            </a:r>
            <a:endParaRPr lang="en-US" dirty="0" smtClean="0"/>
          </a:p>
          <a:p>
            <a:r>
              <a:rPr lang="en-US" dirty="0" smtClean="0"/>
              <a:t>Shifting </a:t>
            </a:r>
            <a:r>
              <a:rPr lang="en-US" dirty="0"/>
              <a:t>in and loading all the flip-flops with an input </a:t>
            </a:r>
            <a:r>
              <a:rPr lang="en-US" dirty="0" smtClean="0"/>
              <a:t>vector. During </a:t>
            </a:r>
            <a:r>
              <a:rPr lang="en-US" dirty="0"/>
              <a:t>scan-in, the data flows from the output of one flop to the scan-input of the next flop not unlike a shift </a:t>
            </a:r>
            <a:r>
              <a:rPr lang="en-US" dirty="0" smtClean="0"/>
              <a:t>register</a:t>
            </a:r>
          </a:p>
          <a:p>
            <a:endParaRPr lang="fr-FR" dirty="0"/>
          </a:p>
          <a:p>
            <a:r>
              <a:rPr lang="en-US" dirty="0"/>
              <a:t>Once the </a:t>
            </a:r>
            <a:r>
              <a:rPr lang="en-US" dirty="0" smtClean="0"/>
              <a:t>pattern </a:t>
            </a:r>
            <a:r>
              <a:rPr lang="en-US" dirty="0"/>
              <a:t>is loaded, one clock pulse </a:t>
            </a:r>
            <a:r>
              <a:rPr lang="en-US" dirty="0" smtClean="0"/>
              <a:t>(capture) </a:t>
            </a:r>
            <a:r>
              <a:rPr lang="en-US" dirty="0"/>
              <a:t>is </a:t>
            </a:r>
            <a:r>
              <a:rPr lang="en-US" dirty="0" smtClean="0"/>
              <a:t>applied to </a:t>
            </a:r>
            <a:r>
              <a:rPr lang="en-US" dirty="0"/>
              <a:t>excite the combinatorial logic block </a:t>
            </a:r>
            <a:r>
              <a:rPr lang="en-US" dirty="0" smtClean="0"/>
              <a:t>(evaluation) and </a:t>
            </a:r>
            <a:r>
              <a:rPr lang="en-US" dirty="0"/>
              <a:t>the output is captured </a:t>
            </a:r>
            <a:r>
              <a:rPr lang="en-US" dirty="0" smtClean="0"/>
              <a:t>.</a:t>
            </a:r>
          </a:p>
          <a:p>
            <a:endParaRPr lang="fr-FR" dirty="0"/>
          </a:p>
          <a:p>
            <a:r>
              <a:rPr lang="en-US" dirty="0"/>
              <a:t>The data is then shifted out and the signature is compared with the expected signature</a:t>
            </a:r>
            <a:endParaRPr lang="en-US" dirty="0" smtClean="0"/>
          </a:p>
          <a:p>
            <a:endParaRPr lang="fr-FR" dirty="0"/>
          </a:p>
          <a:p>
            <a:endParaRPr lang="en-US" dirty="0"/>
          </a:p>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98</a:t>
            </a:fld>
            <a:endParaRPr lang="en-US" dirty="0"/>
          </a:p>
        </p:txBody>
      </p:sp>
    </p:spTree>
    <p:extLst>
      <p:ext uri="{BB962C8B-B14F-4D97-AF65-F5344CB8AC3E}">
        <p14:creationId xmlns:p14="http://schemas.microsoft.com/office/powerpoint/2010/main" val="24694614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Scan </a:t>
            </a:r>
            <a:r>
              <a:rPr lang="fr-FR" dirty="0" err="1" smtClean="0"/>
              <a:t>testing</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6680A3A9-611D-47F4-A5A3-9DC50DC5D702}" type="datetime1">
              <a:rPr lang="en-US" smtClean="0"/>
              <a:t>6/22/2018</a:t>
            </a:fld>
            <a:endParaRPr lang="en-US" dirty="0"/>
          </a:p>
        </p:txBody>
      </p:sp>
      <p:sp>
        <p:nvSpPr>
          <p:cNvPr id="5" name="Slide Number Placeholder 4"/>
          <p:cNvSpPr>
            <a:spLocks noGrp="1"/>
          </p:cNvSpPr>
          <p:nvPr>
            <p:ph type="sldNum" sz="quarter" idx="12"/>
          </p:nvPr>
        </p:nvSpPr>
        <p:spPr/>
        <p:txBody>
          <a:bodyPr/>
          <a:lstStyle/>
          <a:p>
            <a:fld id="{5853B473-0271-47CF-900A-D77E281FB591}" type="slidenum">
              <a:rPr lang="en-US" smtClean="0"/>
              <a:pPr/>
              <a:t>99</a:t>
            </a:fld>
            <a:endParaRPr lang="en-US" dirty="0"/>
          </a:p>
        </p:txBody>
      </p:sp>
      <p:sp>
        <p:nvSpPr>
          <p:cNvPr id="16" name="Text Box 58"/>
          <p:cNvSpPr txBox="1">
            <a:spLocks noChangeArrowheads="1"/>
          </p:cNvSpPr>
          <p:nvPr/>
        </p:nvSpPr>
        <p:spPr bwMode="auto">
          <a:xfrm>
            <a:off x="4786519" y="1964928"/>
            <a:ext cx="3784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altLang="en-US" sz="1200">
                <a:latin typeface="Comic Sans MS" pitchFamily="66" charset="0"/>
              </a:rPr>
              <a:t>During response shift-out, next pattern can be </a:t>
            </a:r>
          </a:p>
          <a:p>
            <a:pPr>
              <a:spcBef>
                <a:spcPct val="20000"/>
              </a:spcBef>
              <a:buFontTx/>
              <a:buNone/>
            </a:pPr>
            <a:r>
              <a:rPr lang="en-US" altLang="en-US" sz="1200">
                <a:latin typeface="Comic Sans MS" pitchFamily="66" charset="0"/>
              </a:rPr>
              <a:t>concurrently shifted in.</a:t>
            </a:r>
          </a:p>
        </p:txBody>
      </p:sp>
      <p:grpSp>
        <p:nvGrpSpPr>
          <p:cNvPr id="17" name="Group 61"/>
          <p:cNvGrpSpPr>
            <a:grpSpLocks/>
          </p:cNvGrpSpPr>
          <p:nvPr/>
        </p:nvGrpSpPr>
        <p:grpSpPr bwMode="auto">
          <a:xfrm>
            <a:off x="2122694" y="2807891"/>
            <a:ext cx="7848600" cy="452437"/>
            <a:chOff x="688" y="3579"/>
            <a:chExt cx="4944" cy="285"/>
          </a:xfrm>
        </p:grpSpPr>
        <p:sp>
          <p:nvSpPr>
            <p:cNvPr id="18" name="AutoShape 53" descr="80%"/>
            <p:cNvSpPr>
              <a:spLocks noChangeArrowheads="1"/>
            </p:cNvSpPr>
            <p:nvPr/>
          </p:nvSpPr>
          <p:spPr bwMode="auto">
            <a:xfrm>
              <a:off x="688" y="3592"/>
              <a:ext cx="1992" cy="272"/>
            </a:xfrm>
            <a:prstGeom prst="hexagon">
              <a:avLst>
                <a:gd name="adj" fmla="val 128840"/>
                <a:gd name="vf" fmla="val 11547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19" name="Text Box 54"/>
            <p:cNvSpPr txBox="1">
              <a:spLocks noChangeArrowheads="1"/>
            </p:cNvSpPr>
            <p:nvPr/>
          </p:nvSpPr>
          <p:spPr bwMode="auto">
            <a:xfrm>
              <a:off x="1228" y="3603"/>
              <a:ext cx="7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altLang="en-US" sz="2000">
                  <a:latin typeface="Comic Sans MS" pitchFamily="66" charset="0"/>
                </a:rPr>
                <a:t>Shift-In</a:t>
              </a:r>
            </a:p>
          </p:txBody>
        </p:sp>
        <p:sp>
          <p:nvSpPr>
            <p:cNvPr id="20" name="AutoShape 55" descr="80%"/>
            <p:cNvSpPr>
              <a:spLocks noChangeArrowheads="1"/>
            </p:cNvSpPr>
            <p:nvPr/>
          </p:nvSpPr>
          <p:spPr bwMode="auto">
            <a:xfrm>
              <a:off x="2688" y="3592"/>
              <a:ext cx="944" cy="272"/>
            </a:xfrm>
            <a:prstGeom prst="hexagon">
              <a:avLst>
                <a:gd name="adj" fmla="val 61057"/>
                <a:gd name="vf" fmla="val 11547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sp>
          <p:nvSpPr>
            <p:cNvPr id="21" name="AutoShape 56" descr="80%"/>
            <p:cNvSpPr>
              <a:spLocks noChangeArrowheads="1"/>
            </p:cNvSpPr>
            <p:nvPr/>
          </p:nvSpPr>
          <p:spPr bwMode="auto">
            <a:xfrm>
              <a:off x="3640" y="3584"/>
              <a:ext cx="1992" cy="272"/>
            </a:xfrm>
            <a:prstGeom prst="hexagon">
              <a:avLst>
                <a:gd name="adj" fmla="val 128840"/>
                <a:gd name="vf" fmla="val 115470"/>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22" name="Text Box 57"/>
            <p:cNvSpPr txBox="1">
              <a:spLocks noChangeArrowheads="1"/>
            </p:cNvSpPr>
            <p:nvPr/>
          </p:nvSpPr>
          <p:spPr bwMode="auto">
            <a:xfrm>
              <a:off x="4123" y="3595"/>
              <a:ext cx="9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altLang="en-US" sz="2000">
                  <a:latin typeface="Comic Sans MS" pitchFamily="66" charset="0"/>
                </a:rPr>
                <a:t>Shift-Out</a:t>
              </a:r>
            </a:p>
          </p:txBody>
        </p:sp>
        <p:sp>
          <p:nvSpPr>
            <p:cNvPr id="23" name="Text Box 59"/>
            <p:cNvSpPr txBox="1">
              <a:spLocks noChangeArrowheads="1"/>
            </p:cNvSpPr>
            <p:nvPr/>
          </p:nvSpPr>
          <p:spPr bwMode="auto">
            <a:xfrm>
              <a:off x="2780" y="3579"/>
              <a:ext cx="7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20000"/>
                </a:spcBef>
                <a:buFontTx/>
                <a:buNone/>
              </a:pPr>
              <a:r>
                <a:rPr lang="en-US" altLang="en-US" sz="2000">
                  <a:latin typeface="Comic Sans MS" pitchFamily="66" charset="0"/>
                </a:rPr>
                <a:t>Capture</a:t>
              </a:r>
            </a:p>
          </p:txBody>
        </p:sp>
      </p:grpSp>
      <p:sp>
        <p:nvSpPr>
          <p:cNvPr id="24" name="Freeform 60"/>
          <p:cNvSpPr>
            <a:spLocks/>
          </p:cNvSpPr>
          <p:nvPr/>
        </p:nvSpPr>
        <p:spPr bwMode="auto">
          <a:xfrm>
            <a:off x="7240794" y="2333228"/>
            <a:ext cx="590550" cy="584200"/>
          </a:xfrm>
          <a:custGeom>
            <a:avLst/>
            <a:gdLst>
              <a:gd name="T0" fmla="*/ 0 w 436"/>
              <a:gd name="T1" fmla="*/ 0 h 400"/>
              <a:gd name="T2" fmla="*/ 368 w 436"/>
              <a:gd name="T3" fmla="*/ 40 h 400"/>
              <a:gd name="T4" fmla="*/ 408 w 436"/>
              <a:gd name="T5" fmla="*/ 120 h 400"/>
              <a:gd name="T6" fmla="*/ 264 w 436"/>
              <a:gd name="T7" fmla="*/ 400 h 400"/>
            </a:gdLst>
            <a:ahLst/>
            <a:cxnLst>
              <a:cxn ang="0">
                <a:pos x="T0" y="T1"/>
              </a:cxn>
              <a:cxn ang="0">
                <a:pos x="T2" y="T3"/>
              </a:cxn>
              <a:cxn ang="0">
                <a:pos x="T4" y="T5"/>
              </a:cxn>
              <a:cxn ang="0">
                <a:pos x="T6" y="T7"/>
              </a:cxn>
            </a:cxnLst>
            <a:rect l="0" t="0" r="r" b="b"/>
            <a:pathLst>
              <a:path w="436" h="400">
                <a:moveTo>
                  <a:pt x="0" y="0"/>
                </a:moveTo>
                <a:cubicBezTo>
                  <a:pt x="150" y="10"/>
                  <a:pt x="300" y="20"/>
                  <a:pt x="368" y="40"/>
                </a:cubicBezTo>
                <a:cubicBezTo>
                  <a:pt x="436" y="60"/>
                  <a:pt x="425" y="60"/>
                  <a:pt x="408" y="120"/>
                </a:cubicBezTo>
                <a:cubicBezTo>
                  <a:pt x="391" y="180"/>
                  <a:pt x="327" y="290"/>
                  <a:pt x="264" y="40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62"/>
          <p:cNvSpPr>
            <a:spLocks noChangeShapeType="1"/>
          </p:cNvSpPr>
          <p:nvPr/>
        </p:nvSpPr>
        <p:spPr bwMode="auto">
          <a:xfrm>
            <a:off x="2109994" y="2587228"/>
            <a:ext cx="0" cy="965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63"/>
          <p:cNvSpPr>
            <a:spLocks noChangeShapeType="1"/>
          </p:cNvSpPr>
          <p:nvPr/>
        </p:nvSpPr>
        <p:spPr bwMode="auto">
          <a:xfrm>
            <a:off x="2122694" y="3539728"/>
            <a:ext cx="800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64"/>
          <p:cNvSpPr txBox="1">
            <a:spLocks noChangeArrowheads="1"/>
          </p:cNvSpPr>
          <p:nvPr/>
        </p:nvSpPr>
        <p:spPr bwMode="auto">
          <a:xfrm>
            <a:off x="3318399" y="3667363"/>
            <a:ext cx="1004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20000"/>
              </a:spcBef>
            </a:pPr>
            <a:r>
              <a:rPr lang="en-US" altLang="en-US" sz="1800" i="1" dirty="0">
                <a:latin typeface="Comic Sans MS" pitchFamily="66" charset="0"/>
              </a:rPr>
              <a:t>time</a:t>
            </a:r>
          </a:p>
        </p:txBody>
      </p:sp>
    </p:spTree>
    <p:extLst>
      <p:ext uri="{BB962C8B-B14F-4D97-AF65-F5344CB8AC3E}">
        <p14:creationId xmlns:p14="http://schemas.microsoft.com/office/powerpoint/2010/main" val="2739377560"/>
      </p:ext>
    </p:extLst>
  </p:cSld>
  <p:clrMapOvr>
    <a:masterClrMapping/>
  </p:clrMapOvr>
</p:sld>
</file>

<file path=ppt/theme/theme1.xml><?xml version="1.0" encoding="utf-8"?>
<a:theme xmlns:a="http://schemas.openxmlformats.org/drawingml/2006/main" name="Public Information">
  <a:themeElements>
    <a:clrScheme name="On Semiconductor">
      <a:dk1>
        <a:srgbClr val="7B7B7B"/>
      </a:dk1>
      <a:lt1>
        <a:sysClr val="window" lastClr="FFFFFF"/>
      </a:lt1>
      <a:dk2>
        <a:srgbClr val="2C5985"/>
      </a:dk2>
      <a:lt2>
        <a:srgbClr val="A5A5A5"/>
      </a:lt2>
      <a:accent1>
        <a:srgbClr val="2C5985"/>
      </a:accent1>
      <a:accent2>
        <a:srgbClr val="5B8FCB"/>
      </a:accent2>
      <a:accent3>
        <a:srgbClr val="A7A9AC"/>
      </a:accent3>
      <a:accent4>
        <a:srgbClr val="FFC000"/>
      </a:accent4>
      <a:accent5>
        <a:srgbClr val="54B948"/>
      </a:accent5>
      <a:accent6>
        <a:srgbClr val="14477D"/>
      </a:accent6>
      <a:hlink>
        <a:srgbClr val="54B948"/>
      </a:hlink>
      <a:folHlink>
        <a:srgbClr val="5B8FCB"/>
      </a:folHlink>
    </a:clrScheme>
    <a:fontScheme name="On Semiconductor">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Use Only">
  <a:themeElements>
    <a:clrScheme name="On Semiconductor Corporate Colors">
      <a:dk1>
        <a:srgbClr val="424242"/>
      </a:dk1>
      <a:lt1>
        <a:sysClr val="window" lastClr="FFFFFF"/>
      </a:lt1>
      <a:dk2>
        <a:srgbClr val="2C5985"/>
      </a:dk2>
      <a:lt2>
        <a:srgbClr val="A5A5A5"/>
      </a:lt2>
      <a:accent1>
        <a:srgbClr val="2C5985"/>
      </a:accent1>
      <a:accent2>
        <a:srgbClr val="5B8FCB"/>
      </a:accent2>
      <a:accent3>
        <a:srgbClr val="A7A9AC"/>
      </a:accent3>
      <a:accent4>
        <a:srgbClr val="FFC00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fidential">
  <a:themeElements>
    <a:clrScheme name="On Semiconductor Corporate Colors">
      <a:dk1>
        <a:srgbClr val="424242"/>
      </a:dk1>
      <a:lt1>
        <a:sysClr val="window" lastClr="FFFFFF"/>
      </a:lt1>
      <a:dk2>
        <a:srgbClr val="2C5985"/>
      </a:dk2>
      <a:lt2>
        <a:srgbClr val="A5A5A5"/>
      </a:lt2>
      <a:accent1>
        <a:srgbClr val="2C5985"/>
      </a:accent1>
      <a:accent2>
        <a:srgbClr val="5B8FCB"/>
      </a:accent2>
      <a:accent3>
        <a:srgbClr val="A7A9AC"/>
      </a:accent3>
      <a:accent4>
        <a:srgbClr val="FFC00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0D1ECC809ACBC4CABF6E0A784E56224" ma:contentTypeVersion="0" ma:contentTypeDescription="Create a new document." ma:contentTypeScope="" ma:versionID="93563199ab84cdaf7a0007f469d6022b">
  <xsd:schema xmlns:xsd="http://www.w3.org/2001/XMLSchema" xmlns:xs="http://www.w3.org/2001/XMLSchema" xmlns:p="http://schemas.microsoft.com/office/2006/metadata/properties" xmlns:ns2="0998f66b-55e4-4243-9280-f35ae9cfd8b5" targetNamespace="http://schemas.microsoft.com/office/2006/metadata/properties" ma:root="true" ma:fieldsID="62399dc4cb2aaa38ed108b0cf9c12754" ns2:_="">
    <xsd:import namespace="0998f66b-55e4-4243-9280-f35ae9cfd8b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8f66b-55e4-4243-9280-f35ae9cfd8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998f66b-55e4-4243-9280-f35ae9cfd8b5">FUUCS4QZAH6U-1937118871-411</_dlc_DocId>
    <_dlc_DocIdUrl xmlns="0998f66b-55e4-4243-9280-f35ae9cfd8b5">
      <Url>http://theconnection.onsemi.com/business/cp/PS/FQ/subsite/NPD/Gladiator/_layouts/15/DocIdRedir.aspx?ID=FUUCS4QZAH6U-1937118871-411</Url>
      <Description>FUUCS4QZAH6U-1937118871-411</Description>
    </_dlc_DocIdUrl>
  </documentManagement>
</p:properties>
</file>

<file path=customXml/itemProps1.xml><?xml version="1.0" encoding="utf-8"?>
<ds:datastoreItem xmlns:ds="http://schemas.openxmlformats.org/officeDocument/2006/customXml" ds:itemID="{8D154922-4117-4276-B8C7-65F8F125637C}">
  <ds:schemaRefs>
    <ds:schemaRef ds:uri="http://schemas.microsoft.com/sharepoint/events"/>
  </ds:schemaRefs>
</ds:datastoreItem>
</file>

<file path=customXml/itemProps2.xml><?xml version="1.0" encoding="utf-8"?>
<ds:datastoreItem xmlns:ds="http://schemas.openxmlformats.org/officeDocument/2006/customXml" ds:itemID="{007B9283-9E7B-49AD-8A11-AD25CF9E2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8f66b-55e4-4243-9280-f35ae9cfd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5F33DB-83AF-4B88-9493-66D9606D5355}">
  <ds:schemaRefs>
    <ds:schemaRef ds:uri="http://schemas.microsoft.com/sharepoint/v3/contenttype/forms"/>
  </ds:schemaRefs>
</ds:datastoreItem>
</file>

<file path=customXml/itemProps4.xml><?xml version="1.0" encoding="utf-8"?>
<ds:datastoreItem xmlns:ds="http://schemas.openxmlformats.org/officeDocument/2006/customXml" ds:itemID="{CC6E6404-E1B9-4809-898E-D71D7C3E1EB3}">
  <ds:schemaRefs>
    <ds:schemaRef ds:uri="http://purl.org/dc/elements/1.1/"/>
    <ds:schemaRef ds:uri="http://purl.org/dc/dcmitype/"/>
    <ds:schemaRef ds:uri="http://schemas.openxmlformats.org/package/2006/metadata/core-properties"/>
    <ds:schemaRef ds:uri="http://www.w3.org/XML/1998/namespace"/>
    <ds:schemaRef ds:uri="0998f66b-55e4-4243-9280-f35ae9cfd8b5"/>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5572</Words>
  <Application>Microsoft Office PowerPoint</Application>
  <PresentationFormat>Custom</PresentationFormat>
  <Paragraphs>1383</Paragraphs>
  <Slides>149</Slides>
  <Notes>0</Notes>
  <HiddenSlides>0</HiddenSlides>
  <MMClips>0</MMClips>
  <ScaleCrop>false</ScaleCrop>
  <HeadingPairs>
    <vt:vector size="4" baseType="variant">
      <vt:variant>
        <vt:lpstr>Theme</vt:lpstr>
      </vt:variant>
      <vt:variant>
        <vt:i4>3</vt:i4>
      </vt:variant>
      <vt:variant>
        <vt:lpstr>Slide Titles</vt:lpstr>
      </vt:variant>
      <vt:variant>
        <vt:i4>149</vt:i4>
      </vt:variant>
    </vt:vector>
  </HeadingPairs>
  <TitlesOfParts>
    <vt:vector size="152" baseType="lpstr">
      <vt:lpstr>Public Information</vt:lpstr>
      <vt:lpstr>Internal Use Only</vt:lpstr>
      <vt:lpstr>Confidential</vt:lpstr>
      <vt:lpstr>Design for Testability</vt:lpstr>
      <vt:lpstr>Murphy’s laws</vt:lpstr>
      <vt:lpstr>PowerPoint Presentation</vt:lpstr>
      <vt:lpstr>Test concept</vt:lpstr>
      <vt:lpstr>Defect</vt:lpstr>
      <vt:lpstr> Defects in fabrication</vt:lpstr>
      <vt:lpstr> Defects examples</vt:lpstr>
      <vt:lpstr>PowerPoint Presentation</vt:lpstr>
      <vt:lpstr>Importance of the test</vt:lpstr>
      <vt:lpstr>Motivation of testing</vt:lpstr>
      <vt:lpstr>Benefits of testing</vt:lpstr>
      <vt:lpstr>Manufacturing</vt:lpstr>
      <vt:lpstr>PowerPoint Presentation</vt:lpstr>
      <vt:lpstr>How to test digital blocks ?</vt:lpstr>
      <vt:lpstr>Testability</vt:lpstr>
      <vt:lpstr>Focus to digital test</vt:lpstr>
      <vt:lpstr>Design for test (DFT)</vt:lpstr>
      <vt:lpstr>DFT implementation</vt:lpstr>
      <vt:lpstr>PowerPoint Presentation</vt:lpstr>
      <vt:lpstr>Test pattern generation</vt:lpstr>
      <vt:lpstr>PowerPoint Presentation</vt:lpstr>
      <vt:lpstr>Test vs verification</vt:lpstr>
      <vt:lpstr>Defect, Fault, and Error</vt:lpstr>
      <vt:lpstr>PowerPoint Presentation</vt:lpstr>
      <vt:lpstr>Faults models</vt:lpstr>
      <vt:lpstr>Fault models</vt:lpstr>
      <vt:lpstr>Reducing Number of Test Vectors</vt:lpstr>
      <vt:lpstr>Main faults models</vt:lpstr>
      <vt:lpstr>Stuck at faults</vt:lpstr>
      <vt:lpstr>Concept</vt:lpstr>
      <vt:lpstr>PowerPoint Presentation</vt:lpstr>
      <vt:lpstr>Ideal test &amp; real tests</vt:lpstr>
      <vt:lpstr>PowerPoint Presentation</vt:lpstr>
      <vt:lpstr>Scan path design</vt:lpstr>
      <vt:lpstr>PowerPoint Presentation</vt:lpstr>
      <vt:lpstr>PowerPoint Presentation</vt:lpstr>
      <vt:lpstr>PowerPoint Presentation</vt:lpstr>
      <vt:lpstr>PowerPoint Presentation</vt:lpstr>
      <vt:lpstr>Faults models</vt:lpstr>
      <vt:lpstr>PowerPoint Presentation</vt:lpstr>
      <vt:lpstr>Fault detecion</vt:lpstr>
      <vt:lpstr>Fault coverage</vt:lpstr>
      <vt:lpstr>Delay faults</vt:lpstr>
      <vt:lpstr>PowerPoint Presentation</vt:lpstr>
      <vt:lpstr>PowerPoint Presentation</vt:lpstr>
      <vt:lpstr>Wrapper ?</vt:lpstr>
      <vt:lpstr>Functional vs Structural testing</vt:lpstr>
      <vt:lpstr>Scan chain principle</vt:lpstr>
      <vt:lpstr>Digital Testing Framework</vt:lpstr>
      <vt:lpstr>Test architecture</vt:lpstr>
      <vt:lpstr>Wrapper isolation</vt:lpstr>
      <vt:lpstr>Scan design overview</vt:lpstr>
      <vt:lpstr>PowerPoint Presentation</vt:lpstr>
      <vt:lpstr>PowerPoint Presentation</vt:lpstr>
      <vt:lpstr>Sequential -&gt; combinational</vt:lpstr>
      <vt:lpstr>FlipFlop to scan</vt:lpstr>
      <vt:lpstr>PowerPoint Presentation</vt:lpstr>
      <vt:lpstr>²</vt:lpstr>
      <vt:lpstr>PowerPoint Presentation</vt:lpstr>
      <vt:lpstr>PowerPoint Presentation</vt:lpstr>
      <vt:lpstr>Scan design methodology</vt:lpstr>
      <vt:lpstr>PowerPoint Presentation</vt:lpstr>
      <vt:lpstr>PowerPoint Presentation</vt:lpstr>
      <vt:lpstr>PowerPoint Presentation</vt:lpstr>
      <vt:lpstr>PowerPoint Presentation</vt:lpstr>
      <vt:lpstr>PowerPoint Presentation</vt:lpstr>
      <vt:lpstr>Design for test</vt:lpstr>
      <vt:lpstr>Internal structure of ATE</vt:lpstr>
      <vt:lpstr>ATE Test operation</vt:lpstr>
      <vt:lpstr>Summarry</vt:lpstr>
      <vt:lpstr>PowerPoint Presentation</vt:lpstr>
      <vt:lpstr>PowerPoint Presentation</vt:lpstr>
      <vt:lpstr>Test pattern generation</vt:lpstr>
      <vt:lpstr>PowerPoint Presentation</vt:lpstr>
      <vt:lpstr>Design for test</vt:lpstr>
      <vt:lpstr>ATPG essentials</vt:lpstr>
      <vt:lpstr>ATPG overview</vt:lpstr>
      <vt:lpstr>ATPG process</vt:lpstr>
      <vt:lpstr>What is STIL ?</vt:lpstr>
      <vt:lpstr>ITC = Interconnect Test coverage</vt:lpstr>
      <vt:lpstr>Bridging fault model</vt:lpstr>
      <vt:lpstr>Tool analysis</vt:lpstr>
      <vt:lpstr>Detect bridging faults : interconnect defects</vt:lpstr>
      <vt:lpstr>PowerPoint Presentation</vt:lpstr>
      <vt:lpstr>IDDQ testing</vt:lpstr>
      <vt:lpstr>PowerPoint Presentation</vt:lpstr>
      <vt:lpstr>PowerPoint Presentation</vt:lpstr>
      <vt:lpstr>PowerPoint Presentation</vt:lpstr>
      <vt:lpstr>PowerPoint Presentation</vt:lpstr>
      <vt:lpstr>References</vt:lpstr>
      <vt:lpstr>Tessent tool</vt:lpstr>
      <vt:lpstr>PowerPoint Presentation</vt:lpstr>
      <vt:lpstr>PowerPoint Presentation</vt:lpstr>
      <vt:lpstr>PowerPoint Presentation</vt:lpstr>
      <vt:lpstr>PowerPoint Presentation</vt:lpstr>
      <vt:lpstr>Testing scan register</vt:lpstr>
      <vt:lpstr>PowerPoint Presentation</vt:lpstr>
      <vt:lpstr>  toggling …</vt:lpstr>
      <vt:lpstr>Scan testing</vt:lpstr>
      <vt:lpstr>Terminology</vt:lpstr>
      <vt:lpstr>PowerPoint Presentation</vt:lpstr>
      <vt:lpstr>PowerPoint Presentation</vt:lpstr>
      <vt:lpstr>PowerPoint Presentation</vt:lpstr>
      <vt:lpstr>What is Tessent ?</vt:lpstr>
      <vt:lpstr>PowerPoint Presentation</vt:lpstr>
      <vt:lpstr>PowerPoint Presentation</vt:lpstr>
      <vt:lpstr>PowerPoint Presentation</vt:lpstr>
      <vt:lpstr>PowerPoint Presentation</vt:lpstr>
      <vt:lpstr>PowerPoint Presentation</vt:lpstr>
      <vt:lpstr> ATPG digital flow features</vt:lpstr>
      <vt:lpstr>Directory structures &amp; files templates</vt:lpstr>
      <vt:lpstr> Directory template</vt:lpstr>
      <vt:lpstr>Wrapper</vt:lpstr>
      <vt:lpstr> ATPG Patterns generation 1</vt:lpstr>
      <vt:lpstr> Faults models</vt:lpstr>
      <vt:lpstr> ATPG Patterns generation 2</vt:lpstr>
      <vt:lpstr> ATPG Patterns generation 3</vt:lpstr>
      <vt:lpstr>ATPG Patterns generation 4 : STIL post processing</vt:lpstr>
      <vt:lpstr>ATPG Patterns generation 5</vt:lpstr>
      <vt:lpstr>ATPG Patterns generation 6</vt:lpstr>
      <vt:lpstr>PowerPoint Presentation</vt:lpstr>
      <vt:lpstr>PowerPoint Presentation</vt:lpstr>
      <vt:lpstr> Netlist of the design: step 1</vt:lpstr>
      <vt:lpstr> Apply patch : step 2</vt:lpstr>
      <vt:lpstr>Interconnectes extraction: step3 </vt:lpstr>
      <vt:lpstr>PowerPoint Presentation</vt:lpstr>
      <vt:lpstr>Replace instance name: step4 </vt:lpstr>
      <vt:lpstr>Extract cell pins and nets connect to : step</vt:lpstr>
      <vt:lpstr>Extract bidge pairs from calibre DB</vt:lpstr>
      <vt:lpstr>Tetramax faults list generation</vt:lpstr>
      <vt:lpstr> ATPG generation</vt:lpstr>
      <vt:lpstr>PowerPoint Presentation</vt:lpstr>
      <vt:lpstr>PowerPoint Presentation</vt:lpstr>
      <vt:lpstr>PowerPoint Presentation</vt:lpstr>
      <vt:lpstr>PowerPoint Presentation</vt:lpstr>
      <vt:lpstr>PowerPoint Presentation</vt:lpstr>
      <vt:lpstr>ATPG_wrapper from ITC</vt:lpstr>
      <vt:lpstr>PowerPoint Presentation</vt:lpstr>
      <vt:lpstr>PowerPoint Presentation</vt:lpstr>
      <vt:lpstr>PowerPoint Presentation</vt:lpstr>
      <vt:lpstr>What is ATPG ?</vt:lpstr>
      <vt:lpstr>PowerPoint Presentation</vt:lpstr>
      <vt:lpstr>PowerPoint Presentation</vt:lpstr>
      <vt:lpstr>How test wires beetween digital and analog nets ?</vt:lpstr>
      <vt:lpstr>PowerPoint Presentation</vt:lpstr>
      <vt:lpstr>Fault model example</vt:lpstr>
      <vt:lpstr>PowerPoint Presentation</vt:lpstr>
      <vt:lpstr>PowerPoint Presentation</vt:lpstr>
      <vt:lpstr> DFT VISUALIZER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2018-03-12T17:42:36Z</dcterms:created>
  <dcterms:modified xsi:type="dcterms:W3CDTF">2018-07-25T12:08:42Z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3bbb07fb-4935-442e-be91-12f567d0a39e</vt:lpwstr>
  </property>
  <property fmtid="{D5CDD505-2E9C-101B-9397-08002B2CF9AE}" pid="3" name="ContentTypeId">
    <vt:lpwstr>0x010100B0D1ECC809ACBC4CABF6E0A784E56224</vt:lpwstr>
  </property>
</Properties>
</file>