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1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52"/>
  </p:notesMasterIdLst>
  <p:sldIdLst>
    <p:sldId id="295" r:id="rId5"/>
    <p:sldId id="319" r:id="rId6"/>
    <p:sldId id="427" r:id="rId7"/>
    <p:sldId id="428" r:id="rId8"/>
    <p:sldId id="437" r:id="rId9"/>
    <p:sldId id="375" r:id="rId10"/>
    <p:sldId id="419" r:id="rId11"/>
    <p:sldId id="392" r:id="rId12"/>
    <p:sldId id="376" r:id="rId13"/>
    <p:sldId id="420" r:id="rId14"/>
    <p:sldId id="379" r:id="rId15"/>
    <p:sldId id="377" r:id="rId16"/>
    <p:sldId id="380" r:id="rId17"/>
    <p:sldId id="394" r:id="rId18"/>
    <p:sldId id="395" r:id="rId19"/>
    <p:sldId id="397" r:id="rId20"/>
    <p:sldId id="406" r:id="rId21"/>
    <p:sldId id="403" r:id="rId22"/>
    <p:sldId id="411" r:id="rId23"/>
    <p:sldId id="415" r:id="rId24"/>
    <p:sldId id="416" r:id="rId25"/>
    <p:sldId id="421" r:id="rId26"/>
    <p:sldId id="417" r:id="rId27"/>
    <p:sldId id="385" r:id="rId28"/>
    <p:sldId id="402" r:id="rId29"/>
    <p:sldId id="399" r:id="rId30"/>
    <p:sldId id="438" r:id="rId31"/>
    <p:sldId id="439" r:id="rId32"/>
    <p:sldId id="440" r:id="rId33"/>
    <p:sldId id="441" r:id="rId34"/>
    <p:sldId id="442" r:id="rId35"/>
    <p:sldId id="443" r:id="rId36"/>
    <p:sldId id="444" r:id="rId37"/>
    <p:sldId id="445" r:id="rId38"/>
    <p:sldId id="446" r:id="rId39"/>
    <p:sldId id="447" r:id="rId40"/>
    <p:sldId id="448" r:id="rId41"/>
    <p:sldId id="449" r:id="rId42"/>
    <p:sldId id="455" r:id="rId43"/>
    <p:sldId id="401" r:id="rId44"/>
    <p:sldId id="404" r:id="rId45"/>
    <p:sldId id="408" r:id="rId46"/>
    <p:sldId id="453" r:id="rId47"/>
    <p:sldId id="409" r:id="rId48"/>
    <p:sldId id="429" r:id="rId49"/>
    <p:sldId id="410" r:id="rId50"/>
    <p:sldId id="454" r:id="rId5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Adobe 명조 Std Acro M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3333FF"/>
    <a:srgbClr val="A88000"/>
    <a:srgbClr val="2D8435"/>
    <a:srgbClr val="CC9900"/>
    <a:srgbClr val="D6A300"/>
    <a:srgbClr val="FFFF99"/>
    <a:srgbClr val="99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8" autoAdjust="0"/>
    <p:restoredTop sz="96175" autoAdjust="0"/>
  </p:normalViewPr>
  <p:slideViewPr>
    <p:cSldViewPr>
      <p:cViewPr varScale="1">
        <p:scale>
          <a:sx n="106" d="100"/>
          <a:sy n="106" d="100"/>
        </p:scale>
        <p:origin x="-3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AF9AFE3F-95AE-4787-8BE5-559500969452}" type="datetimeFigureOut">
              <a:rPr lang="en-US"/>
              <a:pPr/>
              <a:t>11/19/2011</a:t>
            </a:fld>
            <a:endParaRPr lang="en-US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 dirty="0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AABC8EF0-B558-42DD-B826-C21D7A7CF458}" type="slidenum">
              <a:rPr lang="en-US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4549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 - What’s the effective date after which</a:t>
            </a:r>
            <a:r>
              <a:rPr lang="en-US" baseline="0" dirty="0" smtClean="0"/>
              <a:t> managers hired will not have access to Oracle 11i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Questions…</a:t>
            </a:r>
          </a:p>
          <a:p>
            <a:r>
              <a:rPr lang="en-US" dirty="0" smtClean="0"/>
              <a:t>Reports</a:t>
            </a:r>
            <a:r>
              <a:rPr lang="en-US" baseline="0" dirty="0" smtClean="0"/>
              <a:t> – send to HR mgrs; Mgrs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FDBA09-772C-47B2-B196-BF5337E2D3A0}" type="slidenum">
              <a:rPr lang="en-US" smtClean="0"/>
              <a:pPr/>
              <a:t>26</a:t>
            </a:fld>
            <a:endParaRPr lang="en-US" dirty="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 smtClean="0"/>
              <a:t> </a:t>
            </a:r>
            <a:endParaRPr lang="en-US" sz="1200" b="0" kern="1200" dirty="0" smtClean="0">
              <a:solidFill>
                <a:schemeClr val="tx1"/>
              </a:solidFill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286FDE-6AB4-4907-B748-6C35D6417482}" type="slidenum">
              <a:rPr lang="en-US"/>
              <a:pPr/>
              <a:t>28</a:t>
            </a:fld>
            <a:endParaRPr lang="en-US" dirty="0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5195BC-D971-445D-B6B7-F61456ABC268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FDBA09-772C-47B2-B196-BF5337E2D3A0}" type="slidenum">
              <a:rPr lang="en-US" smtClean="0"/>
              <a:pPr/>
              <a:t>41</a:t>
            </a:fld>
            <a:endParaRPr lang="en-US" dirty="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dirty="0" smtClean="0"/>
              <a:t> </a:t>
            </a:r>
            <a:endParaRPr lang="en-US" baseline="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FDBA09-772C-47B2-B196-BF5337E2D3A0}" type="slidenum">
              <a:rPr lang="en-US" smtClean="0"/>
              <a:pPr/>
              <a:t>43</a:t>
            </a:fld>
            <a:endParaRPr lang="en-US" dirty="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 smtClean="0"/>
              <a:t> </a:t>
            </a:r>
            <a:endParaRPr lang="en-US" baseline="0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FDBA09-772C-47B2-B196-BF5337E2D3A0}" type="slidenum">
              <a:rPr lang="en-US" smtClean="0"/>
              <a:pPr/>
              <a:t>44</a:t>
            </a:fld>
            <a:endParaRPr lang="en-US" dirty="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i="0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baseline="0" dirty="0" smtClean="0"/>
              <a:t>The following is an example of negligent management that is not acceptable…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Mgr goes to HR or senior management and say I need to “get rid of” someone….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And that person has never received a low performance message before… </a:t>
            </a:r>
            <a:endParaRPr lang="en-US" i="0" baseline="0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 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46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50050E-F736-4AD6-ADDA-617F2D5BB1F3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3738"/>
            <a:ext cx="4652963" cy="3489325"/>
          </a:xfrm>
          <a:ln/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6238"/>
          </a:xfrm>
        </p:spPr>
        <p:txBody>
          <a:bodyPr/>
          <a:lstStyle/>
          <a:p>
            <a:r>
              <a:rPr lang="en-US" dirty="0"/>
              <a:t>5 mins</a:t>
            </a:r>
          </a:p>
          <a:p>
            <a:endParaRPr lang="en-US" dirty="0"/>
          </a:p>
          <a:p>
            <a:r>
              <a:rPr lang="en-US" dirty="0"/>
              <a:t>This graphic shows the elements of talent management at ON Semiconductor.</a:t>
            </a:r>
          </a:p>
          <a:p>
            <a:r>
              <a:rPr lang="en-US" dirty="0"/>
              <a:t>Recent changes – </a:t>
            </a:r>
          </a:p>
          <a:p>
            <a:r>
              <a:rPr lang="en-US" dirty="0"/>
              <a:t>we’ve explicitly called out the importance of workforce planning, and we recognize that desired outcomes of this continuous process is great business results, retaining best fit and redirecting poor fit</a:t>
            </a:r>
          </a:p>
          <a:p>
            <a:endParaRPr lang="en-US" dirty="0"/>
          </a:p>
          <a:p>
            <a:r>
              <a:rPr lang="en-US" dirty="0"/>
              <a:t>Note that although performance management doesn’t have it’s own bubble, it encompasses how we as leaders deploy and develop our talent.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Note: </a:t>
            </a:r>
            <a:r>
              <a:rPr lang="en-US" baseline="0" dirty="0" smtClean="0"/>
              <a:t> Financial results for Q4’11 won’t be available by Jan 16, 2012; you will have to estimate attainment of goals on the appraisal and submit them for approval before Jan 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 -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C8EF0-B558-42DD-B826-C21D7A7CF458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93725" y="6629400"/>
            <a:ext cx="24352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D5D4C59C-6997-47D1-AB5C-EDA8BCF745EE}" type="slidenum">
              <a:rPr lang="en-US" sz="800" i="1">
                <a:solidFill>
                  <a:schemeClr val="bg1"/>
                </a:solidFill>
              </a:rPr>
              <a:pPr/>
              <a:t>‹N°›</a:t>
            </a:fld>
            <a:r>
              <a:rPr lang="en-US" sz="800" i="1" dirty="0">
                <a:solidFill>
                  <a:schemeClr val="bg1"/>
                </a:solidFill>
              </a:rPr>
              <a:t>  • </a:t>
            </a:r>
            <a:r>
              <a:rPr lang="en-US" sz="800" i="1" dirty="0" smtClean="0">
                <a:solidFill>
                  <a:schemeClr val="bg1"/>
                </a:solidFill>
              </a:rPr>
              <a:t>2012 PA Cycle</a:t>
            </a:r>
            <a:r>
              <a:rPr lang="en-US" sz="800" i="1" baseline="0" dirty="0" smtClean="0">
                <a:solidFill>
                  <a:schemeClr val="bg1"/>
                </a:solidFill>
              </a:rPr>
              <a:t> </a:t>
            </a:r>
            <a:r>
              <a:rPr lang="en-US" sz="800" i="1" dirty="0" smtClean="0">
                <a:solidFill>
                  <a:schemeClr val="bg1"/>
                </a:solidFill>
              </a:rPr>
              <a:t>• Oct.</a:t>
            </a:r>
            <a:r>
              <a:rPr lang="en-US" sz="800" i="1" baseline="0" dirty="0" smtClean="0">
                <a:solidFill>
                  <a:schemeClr val="bg1"/>
                </a:solidFill>
              </a:rPr>
              <a:t> </a:t>
            </a:r>
            <a:r>
              <a:rPr lang="en-US" sz="800" i="1" dirty="0" smtClean="0">
                <a:solidFill>
                  <a:schemeClr val="bg1"/>
                </a:solidFill>
              </a:rPr>
              <a:t>2011</a:t>
            </a:r>
            <a:endParaRPr lang="en-US" dirty="0"/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7346950" y="6629400"/>
            <a:ext cx="124618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800" i="1" dirty="0">
                <a:solidFill>
                  <a:schemeClr val="bg1"/>
                </a:solidFill>
              </a:rPr>
              <a:t>Confidential Proprietary</a:t>
            </a:r>
            <a:endParaRPr lang="en-US" sz="800" dirty="0">
              <a:solidFill>
                <a:schemeClr val="bg1"/>
              </a:solidFill>
            </a:endParaRPr>
          </a:p>
        </p:txBody>
      </p:sp>
      <p:pic>
        <p:nvPicPr>
          <p:cNvPr id="6" name="Picture 9" descr="ONVert-3DShadow-L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914400"/>
            <a:ext cx="2901950" cy="290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86200"/>
            <a:ext cx="77724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257800"/>
            <a:ext cx="6400800" cy="1143000"/>
          </a:xfrm>
        </p:spPr>
        <p:txBody>
          <a:bodyPr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228600"/>
            <a:ext cx="22479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228600"/>
            <a:ext cx="65913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 flipV="1">
            <a:off x="0" y="6248400"/>
            <a:ext cx="9144000" cy="609600"/>
          </a:xfrm>
          <a:prstGeom prst="rect">
            <a:avLst/>
          </a:prstGeom>
          <a:gradFill rotWithShape="0">
            <a:gsLst>
              <a:gs pos="0">
                <a:srgbClr val="3D5584"/>
              </a:gs>
              <a:gs pos="50000">
                <a:srgbClr val="5C90CC"/>
              </a:gs>
              <a:gs pos="100000">
                <a:srgbClr val="3D5584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7" descr="ONHoriz-3DNoShad-Whit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58000" y="6270625"/>
            <a:ext cx="19812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228600"/>
            <a:ext cx="899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668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593725" y="6542088"/>
            <a:ext cx="24352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fld id="{E1ACDF9A-8F59-4B85-9FA4-C8A08B021C4F}" type="slidenum">
              <a:rPr lang="en-US" sz="800" i="1">
                <a:solidFill>
                  <a:schemeClr val="bg1"/>
                </a:solidFill>
              </a:rPr>
              <a:pPr/>
              <a:t>‹N°›</a:t>
            </a:fld>
            <a:r>
              <a:rPr lang="en-US" sz="800" i="1" dirty="0">
                <a:solidFill>
                  <a:schemeClr val="bg1"/>
                </a:solidFill>
              </a:rPr>
              <a:t>  • </a:t>
            </a:r>
            <a:r>
              <a:rPr lang="en-US" sz="800" i="1" dirty="0" smtClean="0">
                <a:solidFill>
                  <a:schemeClr val="bg1"/>
                </a:solidFill>
              </a:rPr>
              <a:t>2012</a:t>
            </a:r>
            <a:r>
              <a:rPr lang="en-US" sz="800" i="1" baseline="0" dirty="0" smtClean="0">
                <a:solidFill>
                  <a:schemeClr val="bg1"/>
                </a:solidFill>
              </a:rPr>
              <a:t> PA Cycle </a:t>
            </a:r>
            <a:r>
              <a:rPr lang="en-US" sz="800" i="1" dirty="0" smtClean="0">
                <a:solidFill>
                  <a:schemeClr val="bg1"/>
                </a:solidFill>
              </a:rPr>
              <a:t>• Oct. 2011</a:t>
            </a:r>
            <a:endParaRPr lang="en-US" sz="800" i="1" dirty="0">
              <a:solidFill>
                <a:schemeClr val="bg1"/>
              </a:solidFill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 userDrawn="1"/>
        </p:nvSpPr>
        <p:spPr bwMode="auto">
          <a:xfrm>
            <a:off x="3948113" y="6542088"/>
            <a:ext cx="124618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" i="1" dirty="0">
                <a:solidFill>
                  <a:schemeClr val="bg1"/>
                </a:solidFill>
              </a:rPr>
              <a:t>Confidential Proprietary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 flipV="1">
            <a:off x="0" y="0"/>
            <a:ext cx="9144000" cy="76200"/>
          </a:xfrm>
          <a:prstGeom prst="rect">
            <a:avLst/>
          </a:prstGeom>
          <a:gradFill rotWithShape="0">
            <a:gsLst>
              <a:gs pos="0">
                <a:srgbClr val="3D5584"/>
              </a:gs>
              <a:gs pos="50000">
                <a:srgbClr val="5C90CC"/>
              </a:gs>
              <a:gs pos="100000">
                <a:srgbClr val="3D5584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2D8435"/>
          </a:solidFill>
          <a:latin typeface="Arial" charset="0"/>
          <a:ea typeface="Adobe 명조 Std Acro M" charset="-127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hr.onsemi.com/sites/united_states/oe/Shared%20Documents/Appraisal%20Templates/IDL_Self_Evaluation_Form.doc" TargetMode="External"/><Relationship Id="rId7" Type="http://schemas.openxmlformats.org/officeDocument/2006/relationships/hyperlink" Target="http://hr.onsemi.com/sites/united_states/oe/Shared%20Documents/Appraisal%20Templates/Direct%20Labor%20Back%20End%20Appraisal.xl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hr.onsemi.com/sites/united_states/oe/Shared%20Documents/Appraisal%20Templates/Direct_Labor_Appraisal.doc" TargetMode="External"/><Relationship Id="rId5" Type="http://schemas.openxmlformats.org/officeDocument/2006/relationships/hyperlink" Target="http://hr.onsemi.com/sites/united_states/oe/Shared%20Documents/Appraisal%20Templates/IDL%20Appraisal.doc" TargetMode="External"/><Relationship Id="rId4" Type="http://schemas.openxmlformats.org/officeDocument/2006/relationships/hyperlink" Target="http://hr.onsemi.com/sites/united_states/oe/Shared%20Documents/Appraisal%20Templates/360_Evaluation_Form.doc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hr.onsemi.com/sites/united_states/oe/Shared%20Documents/Appraisal%20Templates/IDL%20Appraisal.doc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://hr.onsemi.com/sites/united_states/oe/Shared%20Documents/Appraisal%20Templates/Direct%20Labor%20Back%20End%20Appraisal.xls" TargetMode="External"/><Relationship Id="rId4" Type="http://schemas.openxmlformats.org/officeDocument/2006/relationships/hyperlink" Target="http://hr.onsemi.com/sites/united_states/oe/Shared%20Documents/Appraisal%20Templates/Direct_Labor_Appraisal.doc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hr.onsemi.com/sites/united_states/oe/Shared%20Documents/Appraisal%20Templates/IDL%20Appraisal.doc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hr.onsemi.com/sites/united_states/oe/Shared%20Documents/Appraisal%20Templates/Direct%20Labor%20Back%20End%20Appraisal.xls" TargetMode="External"/><Relationship Id="rId4" Type="http://schemas.openxmlformats.org/officeDocument/2006/relationships/hyperlink" Target="http://hr.onsemi.com/sites/united_states/oe/Shared%20Documents/Appraisal%20Templates/Direct_Labor_Appraisal.doc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hr.onsemi.com/total_rewards/Grading%20Information/Career%20Paths%20and%20Promotional%20Guidelines%20updated%2009.16.2010.pptx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orionprod.onsemi.com:2501/OA_HTML/AppsLocalLogin.jsp" TargetMode="External"/><Relationship Id="rId5" Type="http://schemas.openxmlformats.org/officeDocument/2006/relationships/hyperlink" Target="http://hr.onsemi.com/total_rewards/Grading%20Information/Job%20Descriptions%20-%20Eff%2003-16-2011.doc" TargetMode="External"/><Relationship Id="rId4" Type="http://schemas.openxmlformats.org/officeDocument/2006/relationships/hyperlink" Target="http://hr.onsemi.com/total_rewards/Grading%20Information/Technical%20and%20Business%20Ladder%20Level%20Guidelines.doc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8.xml"/><Relationship Id="rId5" Type="http://schemas.openxmlformats.org/officeDocument/2006/relationships/slide" Target="slide27.xml"/><Relationship Id="rId4" Type="http://schemas.openxmlformats.org/officeDocument/2006/relationships/slide" Target="slide2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hr.onsemi.com/total_rewards/Grading%20Information/Career%20Paths%20and%20Promotional%20Guidelines%20updated%2009.16.2010.pptx" TargetMode="External"/><Relationship Id="rId7" Type="http://schemas.openxmlformats.org/officeDocument/2006/relationships/slide" Target="slide4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0.xml"/><Relationship Id="rId5" Type="http://schemas.openxmlformats.org/officeDocument/2006/relationships/hyperlink" Target="http://hr.onsemi.com/total_rewards/Grading%20Information/Job%20Descriptions%20-%20Eff%2003-16-2011.doc" TargetMode="External"/><Relationship Id="rId4" Type="http://schemas.openxmlformats.org/officeDocument/2006/relationships/hyperlink" Target="http://hr.onsemi.com/total_rewards/Grading%20Information/Technical%20and%20Business%20Ladder%20Level%20Guidelines.doc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slide" Target="slide4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bsprd.onsemi.com:8051/OA_HTML/RF.jsp?function_id=28716&amp;resp_id=-1&amp;resp_appl_id=-1&amp;security_group_id=0&amp;lang_code=US&amp;params=4Vm3wybg0lWQViSPRoHvs.cQ8eV3csL96Qi5.t3G.hia.jxtiKKBIrTniJbf2ZARjEFoxU8QLQSNaUuPvSbIJFPS67mBZE2e2Hw6HELOn-tdRJIqSzUWf9ScA3QDhMLF7q0AWaYCNMqy-qHjzqMili5zw3vonpt8WpHv0wXV6PqFnZWNsIfwEqubzysh.ScOxR9Zlz--uJ301YMJa55HEkpowgZKo8wISnLysj5gN9VCYfUTABJNE9EVMwvt79VpCb2xdqDkmpGMsZLUhRvlmjyA.dGEoLc5hlEGB75kXv2YznkNEhfEc2gmmibvFrZJBOuoSaHSfk77ltMfabGS6uT38WCi9VMPy.QURAhe8u3w0i85VvcMLRWGpO6hGDSsaOhtVxaBMRBiO2zHt5AHfYv24FlZL7eg7j9fCaoh9-xYbyjmBUgvKepQ.QdquLMkNWPRp3ne5F0dwZB3GEO-2Q&amp;oas=X3S_vBjRoQh5yx51By3e2w..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6.xml"/><Relationship Id="rId5" Type="http://schemas.openxmlformats.org/officeDocument/2006/relationships/slide" Target="slide45.xml"/><Relationship Id="rId4" Type="http://schemas.openxmlformats.org/officeDocument/2006/relationships/hyperlink" Target="http://umpqua.ad.onsemi.com/ODSTrack/Content/PerformanceManagement/Publishing%20Content/PlayerPackage/toc0.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bsprd.onsemi.com:8051/OA_HTML/RF.jsp?function_id=28716&amp;resp_id=-1&amp;resp_appl_id=-1&amp;security_group_id=0&amp;lang_code=US&amp;params=4Vm3wybg0lWQViSPRoHvs.cQ8eV3csL96Qi5.t3G.hia.jxtiKKBIrTniJbf2ZARjEFoxU8QLQSNaUuPvSbIJFPS67mBZE2e2Hw6HELOn-tdRJIqSzUWf9ScA3QDhMLF7q0AWaYCNMqy-qHjzqMili5zw3vonpt8WpHv0wXV6PqFnZWNsIfwEqubzysh.ScOxR9Zlz--uJ301YMJa55HEkpowgZKo8wISnLysj5gN9VCYfUTABJNE9EVMwvt79VpCb2xdqDkmpGMsZLUhRvlmjyA.dGEoLc5hlEGB75kXv2YznkNEhfEc2gmmibvFrZJBOuoSaHSfk77ltMfabGS6uT38WCi9VMPy.QURAhe8u3w0i85VvcMLRWGpO6hGDSsaOhtVxaBMRBiO2zHt5AHfYv24FlZL7eg7j9fCaoh9-xYbyjmBUgvKepQ.QdquLMkNWPRp3ne5F0dwZB3GEO-2Q&amp;oas=X3S_vBjRoQh5yx51By3e2w..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slide" Target="slide47.xml"/><Relationship Id="rId4" Type="http://schemas.openxmlformats.org/officeDocument/2006/relationships/hyperlink" Target="http://umpqua.ad.onsemi.com/ODSTrack/Content/PerformanceManagement/Publishing%20Content/PlayerPackage/toc0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umpqua.ad.onsemi.com/ODSTrack/Content/PerformanceManagement/Publishing%20Content/PlayerPackage/toc0.html" TargetMode="External"/><Relationship Id="rId2" Type="http://schemas.openxmlformats.org/officeDocument/2006/relationships/hyperlink" Target="http://ebsprd.onsemi.com:8051/OA_HTML/RF.jsp?function_id=28716&amp;resp_id=-1&amp;resp_appl_id=-1&amp;security_group_id=0&amp;lang_code=US&amp;params=4Vm3wybg0lWQViSPRoHvs.cQ8eV3csL96Qi5.t3G.hia.jxtiKKBIrTniJbf2ZARjEFoxU8QLQSNaUuPvSbIJFPS67mBZE2e2Hw6HELOn-tdRJIqSzUWf9ScA3QDhMLF7q0AWaYCNMqy-qHjzqMili5zw3vonpt8WpHv0wXV6PqFnZWNsIfwEqubzysh.ScOxR9Zlz--uJ301YMJa55HEkpowgZKo8wISnLysj5gN9VCYfUTABJNE9EVMwvt79VpCb2xdqDkmpGMsZLUhRvlmjyA.dGEoLc5hlEGB75kXv2YznkNEhfEc2gmmibvFrZJBOuoSaHSfk77ltMfabGS6uT38WCi9VMPy.QURAhe8u3w0i85VvcMLRWGpO6hGDSsaOhtVxaBMRBiO2zHt5AHfYv24FlZL7eg7j9fCaoh9-xYbyjmBUgvKepQ.QdquLMkNWPRp3ne5F0dwZB3GEO-2Q&amp;oas=X3S_vBjRoQh5yx51By3e2w..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umpqua.ad.onsemi.com/ODSTrack/Content/PerformanceManagement/Publishing%20Content/PlayerPackage/toc0.html" TargetMode="External"/><Relationship Id="rId2" Type="http://schemas.openxmlformats.org/officeDocument/2006/relationships/hyperlink" Target="http://ebsprd.onsemi.com:8051/OA_HTML/RF.jsp?function_id=28716&amp;resp_id=-1&amp;resp_appl_id=-1&amp;security_group_id=0&amp;lang_code=US&amp;params=4Vm3wybg0lWQViSPRoHvs.cQ8eV3csL96Qi5.t3G.hia.jxtiKKBIrTniJbf2ZARjEFoxU8QLQSNaUuPvSbIJFPS67mBZE2e2Hw6HELOn-tdRJIqSzUWf9ScA3QDhMLF7q0AWaYCNMqy-qHjzqMili5zw3vonpt8WpHv0wXV6PqFnZWNsIfwEqubzysh.ScOxR9Zlz--uJ301YMJa55HEkpowgZKo8wISnLysj5gN9VCYfUTABJNE9EVMwvt79VpCb2xdqDkmpGMsZLUhRvlmjyA.dGEoLc5hlEGB75kXv2YznkNEhfEc2gmmibvFrZJBOuoSaHSfk77ltMfabGS6uT38WCi9VMPy.QURAhe8u3w0i85VvcMLRWGpO6hGDSsaOhtVxaBMRBiO2zHt5AHfYv24FlZL7eg7j9fCaoh9-xYbyjmBUgvKepQ.QdquLMkNWPRp3ne5F0dwZB3GEO-2Q&amp;oas=X3S_vBjRoQh5yx51By3e2w..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slide" Target="slide15.xml"/><Relationship Id="rId5" Type="http://schemas.openxmlformats.org/officeDocument/2006/relationships/image" Target="../media/image7.emf"/><Relationship Id="rId4" Type="http://schemas.openxmlformats.org/officeDocument/2006/relationships/oleObject" Target="../embeddings/Feuille_Microsoft_Excel_97-20031.xls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13" Type="http://schemas.openxmlformats.org/officeDocument/2006/relationships/slide" Target="slide37.xml"/><Relationship Id="rId3" Type="http://schemas.openxmlformats.org/officeDocument/2006/relationships/notesSlide" Target="../notesSlides/notesSlide17.xml"/><Relationship Id="rId7" Type="http://schemas.openxmlformats.org/officeDocument/2006/relationships/slide" Target="slide31.xml"/><Relationship Id="rId12" Type="http://schemas.openxmlformats.org/officeDocument/2006/relationships/slide" Target="slide3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slide" Target="slide30.xml"/><Relationship Id="rId11" Type="http://schemas.openxmlformats.org/officeDocument/2006/relationships/slide" Target="slide35.xml"/><Relationship Id="rId5" Type="http://schemas.openxmlformats.org/officeDocument/2006/relationships/slide" Target="slide29.xml"/><Relationship Id="rId15" Type="http://schemas.openxmlformats.org/officeDocument/2006/relationships/slide" Target="slide39.xml"/><Relationship Id="rId10" Type="http://schemas.openxmlformats.org/officeDocument/2006/relationships/slide" Target="slide34.xml"/><Relationship Id="rId4" Type="http://schemas.openxmlformats.org/officeDocument/2006/relationships/slide" Target="slide15.xml"/><Relationship Id="rId9" Type="http://schemas.openxmlformats.org/officeDocument/2006/relationships/slide" Target="slide33.xml"/><Relationship Id="rId14" Type="http://schemas.openxmlformats.org/officeDocument/2006/relationships/slide" Target="slide3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bsprd.onsemi.com:8051/OA_HTML/RF.jsp?function_id=28716&amp;resp_id=-1&amp;resp_appl_id=-1&amp;security_group_id=0&amp;lang_code=US&amp;params=4Vm3wybg0lWQViSPRoHvs.cQ8eV3csL96Qi5.t3G.hia.jxtiKKBIrTniJbf2ZARjEFoxU8QLQSNaUuPvSbIJFPS67mBZE2e2Hw6HELOn-tdRJIqSzUWf9ScA3QDhMLF7q0AWaYCNMqy-qHjzqMili5zw3vonpt8WpHv0wXV6PqFnZWNsIfwEqubzysh.ScOxR9Zlz--uJ301YMJa55HEkpowgZKo8wISnLysj5gN9VCYfUTABJNE9EVMwvt79VpCb2xdqDkmpGMsZLUhRvlmjyA.dGEoLc5hlEGB75kXv2YznkNEhfEc2gmmibvFrZJBOuoSaHSfk77ltMfabGS6uT38WCi9VMPy.QURAhe8u3w0i85VvcMLRWGpO6hGDSsaOhtVxaBMRBiO2zHt5AHfYv24FlZL7eg7j9fCaoh9-xYbyjmBUgvKepQ.QdquLMkNWPRp3ne5F0dwZB3GEO-2Q&amp;oas=X3S_vBjRoQh5yx51By3e2w..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hr.onsemi.com/sites/united_states/Employee%20Acquisition%20Information/Performance%20Tools.aspx?PageView=Shared" TargetMode="External"/><Relationship Id="rId4" Type="http://schemas.openxmlformats.org/officeDocument/2006/relationships/hyperlink" Target="http://umpqua.ad.onsemi.com/ODSTrack/Content/PerformanceManagement/Publishing%20Content/PlayerPackage/toc0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3886200"/>
            <a:ext cx="80010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2012 Performance Appraisal (PA) Cycle </a:t>
            </a:r>
            <a:br>
              <a:rPr lang="en-US" dirty="0" smtClean="0"/>
            </a:br>
            <a:r>
              <a:rPr lang="en-US" dirty="0" smtClean="0"/>
              <a:t>Part One – Appraisal Training 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257800"/>
            <a:ext cx="6400800" cy="12192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smtClean="0"/>
              <a:t>October 2011</a:t>
            </a:r>
          </a:p>
          <a:p>
            <a:pPr eaLnBrk="1" hangingPunct="1"/>
            <a:endParaRPr lang="en-US" sz="1400" dirty="0" smtClean="0"/>
          </a:p>
          <a:p>
            <a:pPr eaLnBrk="1" hangingPunct="1"/>
            <a:r>
              <a:rPr lang="en-US" b="1" dirty="0" smtClean="0"/>
              <a:t>Purpose:  </a:t>
            </a:r>
            <a:r>
              <a:rPr lang="en-US" dirty="0" smtClean="0"/>
              <a:t>To help people managers …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en-US" dirty="0" smtClean="0"/>
              <a:t>Explain PA process to their employees</a:t>
            </a:r>
          </a:p>
          <a:p>
            <a:pPr marL="342900" indent="-342900" algn="l" eaLnBrk="1" hangingPunct="1">
              <a:buFont typeface="+mj-lt"/>
              <a:buAutoNum type="arabicPeriod"/>
            </a:pPr>
            <a:r>
              <a:rPr lang="en-US" dirty="0" smtClean="0"/>
              <a:t>Complete Part One – write, rate and calibrate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one – Appraise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Outcomes: </a:t>
            </a:r>
            <a:r>
              <a:rPr lang="en-US" dirty="0" smtClean="0"/>
              <a:t>appraisals are finalized, submitted and approved in Oracle EBS by Jan. 16 such that overall rating distribution guidelines are met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Appraiser Collects Performance Data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5943600" cy="5181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TOOLS: </a:t>
            </a:r>
          </a:p>
          <a:p>
            <a:pPr lvl="1"/>
            <a:r>
              <a:rPr lang="en-US" dirty="0" smtClean="0">
                <a:hlinkClick r:id="rId3"/>
              </a:rPr>
              <a:t>IDL self appraisal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360 feedback template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IDL</a:t>
            </a:r>
            <a:r>
              <a:rPr lang="en-US" dirty="0" smtClean="0"/>
              <a:t> , </a:t>
            </a:r>
            <a:r>
              <a:rPr lang="en-US" dirty="0" smtClean="0">
                <a:hlinkClick r:id="rId6"/>
              </a:rPr>
              <a:t>DL</a:t>
            </a:r>
            <a:r>
              <a:rPr lang="en-US" dirty="0" smtClean="0"/>
              <a:t> or </a:t>
            </a:r>
            <a:r>
              <a:rPr lang="en-US" dirty="0" smtClean="0">
                <a:hlinkClick r:id="rId7"/>
              </a:rPr>
              <a:t>DL Back End </a:t>
            </a:r>
            <a:r>
              <a:rPr lang="en-US" dirty="0" smtClean="0"/>
              <a:t>(Assembly/Test) templates</a:t>
            </a:r>
          </a:p>
          <a:p>
            <a:pPr>
              <a:buNone/>
            </a:pPr>
            <a:r>
              <a:rPr lang="en-US" b="1" dirty="0" smtClean="0"/>
              <a:t>PROCESS:  </a:t>
            </a:r>
          </a:p>
          <a:p>
            <a:pPr lvl="1"/>
            <a:r>
              <a:rPr lang="en-US" dirty="0" smtClean="0"/>
              <a:t>Ask IDL appraisee to complete self-appraisal</a:t>
            </a:r>
          </a:p>
          <a:p>
            <a:pPr lvl="1"/>
            <a:r>
              <a:rPr lang="en-US" dirty="0" smtClean="0"/>
              <a:t>Strongly recommend collect 360 feedback for people and program managers, senior individual contributors</a:t>
            </a:r>
          </a:p>
          <a:p>
            <a:pPr lvl="1"/>
            <a:r>
              <a:rPr lang="en-US" dirty="0" smtClean="0"/>
              <a:t>Send out  no more than six (6) feedback requests for IDL or DL appraisees</a:t>
            </a:r>
          </a:p>
          <a:p>
            <a:pPr lvl="1"/>
            <a:r>
              <a:rPr lang="en-US" dirty="0" smtClean="0"/>
              <a:t>Can ask appraisee for their inputs on names for 360 but appraiser is the final decider </a:t>
            </a:r>
          </a:p>
          <a:p>
            <a:pPr>
              <a:buNone/>
            </a:pPr>
            <a:r>
              <a:rPr lang="en-US" b="1" dirty="0" smtClean="0"/>
              <a:t>OUTCOMES: </a:t>
            </a:r>
          </a:p>
          <a:p>
            <a:pPr lvl="1"/>
            <a:r>
              <a:rPr lang="en-US" dirty="0" smtClean="0"/>
              <a:t>Completed inputs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943600" y="1981200"/>
            <a:ext cx="3146160" cy="2138065"/>
            <a:chOff x="5943600" y="1981200"/>
            <a:chExt cx="3146160" cy="2138065"/>
          </a:xfrm>
        </p:grpSpPr>
        <p:sp>
          <p:nvSpPr>
            <p:cNvPr id="5" name="TextBox 4"/>
            <p:cNvSpPr txBox="1"/>
            <p:nvPr/>
          </p:nvSpPr>
          <p:spPr>
            <a:xfrm>
              <a:off x="6934200" y="3270646"/>
              <a:ext cx="92685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i="1" dirty="0" smtClean="0"/>
                <a:t>IDL </a:t>
              </a:r>
            </a:p>
            <a:p>
              <a:pPr algn="ctr"/>
              <a:r>
                <a:rPr lang="en-US" sz="1200" b="1" i="1" dirty="0" smtClean="0"/>
                <a:t>Appraisee</a:t>
              </a:r>
              <a:endParaRPr lang="en-US" sz="1200" b="1" i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825037" y="2740223"/>
              <a:ext cx="9621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smtClean="0"/>
                <a:t>Matrix Mgr</a:t>
              </a:r>
              <a:endParaRPr lang="en-US" sz="1200" b="1" i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01000" y="3349823"/>
              <a:ext cx="10887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smtClean="0">
                  <a:solidFill>
                    <a:srgbClr val="FF0000"/>
                  </a:solidFill>
                </a:rPr>
                <a:t>Customer(s)</a:t>
              </a:r>
              <a:endParaRPr lang="en-US" sz="1200" b="1" i="1" dirty="0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943600" y="3228201"/>
              <a:ext cx="7040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smtClean="0">
                  <a:solidFill>
                    <a:srgbClr val="3333FF"/>
                  </a:solidFill>
                </a:rPr>
                <a:t>Peer(s)</a:t>
              </a:r>
              <a:endParaRPr lang="en-US" sz="1200" b="1" i="1" dirty="0">
                <a:solidFill>
                  <a:srgbClr val="3333FF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96000" y="3657600"/>
              <a:ext cx="12715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i="1" dirty="0" smtClean="0">
                  <a:solidFill>
                    <a:srgbClr val="008000"/>
                  </a:solidFill>
                </a:rPr>
                <a:t>Appraisee</a:t>
              </a:r>
            </a:p>
            <a:p>
              <a:r>
                <a:rPr lang="en-US" sz="1200" b="1" i="1" dirty="0" smtClean="0">
                  <a:solidFill>
                    <a:srgbClr val="008000"/>
                  </a:solidFill>
                </a:rPr>
                <a:t>Subordinate(s)</a:t>
              </a:r>
              <a:endParaRPr lang="en-US" sz="1200" b="1" i="1" dirty="0">
                <a:solidFill>
                  <a:srgbClr val="008000"/>
                </a:solidFill>
              </a:endParaRPr>
            </a:p>
          </p:txBody>
        </p:sp>
        <p:cxnSp>
          <p:nvCxnSpPr>
            <p:cNvPr id="11" name="Straight Arrow Connector 10"/>
            <p:cNvCxnSpPr>
              <a:stCxn id="5" idx="0"/>
            </p:cNvCxnSpPr>
            <p:nvPr/>
          </p:nvCxnSpPr>
          <p:spPr bwMode="auto">
            <a:xfrm flipH="1" flipV="1">
              <a:off x="7104854" y="2895600"/>
              <a:ext cx="292775" cy="37504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" name="Straight Arrow Connector 12"/>
            <p:cNvCxnSpPr>
              <a:stCxn id="8" idx="0"/>
            </p:cNvCxnSpPr>
            <p:nvPr/>
          </p:nvCxnSpPr>
          <p:spPr bwMode="auto">
            <a:xfrm flipV="1">
              <a:off x="6295620" y="2741712"/>
              <a:ext cx="333780" cy="48648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 flipV="1">
              <a:off x="6629400" y="3048000"/>
              <a:ext cx="304800" cy="609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Straight Arrow Connector 16"/>
            <p:cNvCxnSpPr>
              <a:stCxn id="7" idx="1"/>
            </p:cNvCxnSpPr>
            <p:nvPr/>
          </p:nvCxnSpPr>
          <p:spPr bwMode="auto">
            <a:xfrm flipH="1" flipV="1">
              <a:off x="7543800" y="2971801"/>
              <a:ext cx="457200" cy="51652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stCxn id="6" idx="1"/>
            </p:cNvCxnSpPr>
            <p:nvPr/>
          </p:nvCxnSpPr>
          <p:spPr bwMode="auto">
            <a:xfrm flipH="1" flipV="1">
              <a:off x="7580301" y="2741712"/>
              <a:ext cx="244736" cy="13701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Box 29"/>
            <p:cNvSpPr txBox="1"/>
            <p:nvPr/>
          </p:nvSpPr>
          <p:spPr>
            <a:xfrm>
              <a:off x="5976347" y="1981200"/>
              <a:ext cx="241123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i="1" dirty="0" smtClean="0"/>
                <a:t>Recommend collect a maximum </a:t>
              </a:r>
            </a:p>
            <a:p>
              <a:pPr algn="ctr"/>
              <a:r>
                <a:rPr lang="en-US" sz="1200" i="1" dirty="0" smtClean="0"/>
                <a:t>of  1+6 inputs  </a:t>
              </a:r>
              <a:endParaRPr lang="en-US" sz="1200" i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642591" y="2511623"/>
              <a:ext cx="102143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Appraiser</a:t>
              </a:r>
              <a:endParaRPr lang="en-US" sz="1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Appraiser Summarizes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4267200" cy="5181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TOOLS:  </a:t>
            </a:r>
          </a:p>
          <a:p>
            <a:pPr lvl="1"/>
            <a:r>
              <a:rPr lang="en-US" dirty="0" smtClean="0"/>
              <a:t>Completed inputs</a:t>
            </a:r>
          </a:p>
          <a:p>
            <a:pPr lvl="1"/>
            <a:r>
              <a:rPr lang="en-US" dirty="0" smtClean="0">
                <a:hlinkClick r:id="rId3"/>
              </a:rPr>
              <a:t>IDL</a:t>
            </a:r>
            <a:r>
              <a:rPr lang="en-US" dirty="0" smtClean="0"/>
              <a:t> , </a:t>
            </a:r>
            <a:r>
              <a:rPr lang="en-US" dirty="0" smtClean="0">
                <a:hlinkClick r:id="rId4"/>
              </a:rPr>
              <a:t>DL</a:t>
            </a:r>
            <a:r>
              <a:rPr lang="en-US" dirty="0" smtClean="0"/>
              <a:t> or </a:t>
            </a:r>
            <a:r>
              <a:rPr lang="en-US" dirty="0" smtClean="0">
                <a:hlinkClick r:id="rId5"/>
              </a:rPr>
              <a:t>DL Back End </a:t>
            </a:r>
            <a:r>
              <a:rPr lang="en-US" dirty="0" smtClean="0"/>
              <a:t>(Assembly/Test) templates</a:t>
            </a:r>
          </a:p>
          <a:p>
            <a:pPr>
              <a:buNone/>
            </a:pPr>
            <a:r>
              <a:rPr lang="en-US" b="1" dirty="0" smtClean="0"/>
              <a:t>PROCESS: </a:t>
            </a:r>
          </a:p>
          <a:p>
            <a:pPr lvl="1"/>
            <a:r>
              <a:rPr lang="en-US" dirty="0" smtClean="0"/>
              <a:t>Review completed inputs looking for common themes and trends  </a:t>
            </a:r>
          </a:p>
          <a:p>
            <a:pPr lvl="1"/>
            <a:r>
              <a:rPr lang="en-US" dirty="0" smtClean="0"/>
              <a:t>Common themes that support  your observations are good candidates for inclusion </a:t>
            </a:r>
          </a:p>
          <a:p>
            <a:pPr lvl="1"/>
            <a:r>
              <a:rPr lang="en-US" dirty="0" smtClean="0"/>
              <a:t>Consider including or following up on common themes that you haven’t observed</a:t>
            </a:r>
          </a:p>
          <a:p>
            <a:pPr>
              <a:buNone/>
            </a:pPr>
            <a:r>
              <a:rPr lang="en-US" b="1" dirty="0" smtClean="0"/>
              <a:t>OUTCOMES:</a:t>
            </a:r>
            <a:endParaRPr lang="en-US" dirty="0" smtClean="0"/>
          </a:p>
          <a:p>
            <a:pPr lvl="1"/>
            <a:r>
              <a:rPr lang="en-US" dirty="0" smtClean="0"/>
              <a:t>DL or IDL template with key accomplishments completed </a:t>
            </a:r>
          </a:p>
          <a:p>
            <a:pPr lvl="1"/>
            <a:r>
              <a:rPr lang="en-US" dirty="0" smtClean="0"/>
              <a:t>Bullet points in Strength, Development / Improvement areas</a:t>
            </a:r>
          </a:p>
          <a:p>
            <a:pPr lvl="1"/>
            <a:r>
              <a:rPr lang="en-US" dirty="0" smtClean="0"/>
              <a:t>Recommend not assign overall rating or comments just yet</a:t>
            </a:r>
          </a:p>
          <a:p>
            <a:pPr lvl="1">
              <a:buNone/>
            </a:pP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572000" y="1066800"/>
            <a:ext cx="4267200" cy="4876800"/>
            <a:chOff x="4572000" y="1066800"/>
            <a:chExt cx="4267200" cy="4876800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6" cstate="print"/>
            <a:stretch>
              <a:fillRect/>
            </a:stretch>
          </p:blipFill>
          <p:spPr bwMode="auto">
            <a:xfrm>
              <a:off x="4572000" y="1066800"/>
              <a:ext cx="4267200" cy="4876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5" name="Line Callout 2 4"/>
            <p:cNvSpPr/>
            <p:nvPr/>
          </p:nvSpPr>
          <p:spPr bwMode="auto">
            <a:xfrm>
              <a:off x="6934200" y="2819400"/>
              <a:ext cx="1828800" cy="457200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62730"/>
                <a:gd name="adj6" fmla="val -35607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Adobe 명조 Std Acro M" charset="-127"/>
                </a:rPr>
                <a:t>All text</a:t>
              </a:r>
              <a:r>
                <a:rPr kumimoji="0" lang="en-US" sz="12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Adobe 명조 Std Acro M" charset="-127"/>
                </a:rPr>
                <a:t> areas limited to 2000 or less characters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dobe 명조 Std Acro M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Appraiser Writes Preliminary Appraisal(s)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181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TOOLS:</a:t>
            </a:r>
          </a:p>
          <a:p>
            <a:pPr lvl="1"/>
            <a:r>
              <a:rPr lang="en-US" dirty="0" smtClean="0"/>
              <a:t>Summary from step 2</a:t>
            </a:r>
            <a:endParaRPr lang="en-US" dirty="0" smtClean="0">
              <a:hlinkClick r:id="rId3"/>
            </a:endParaRPr>
          </a:p>
          <a:p>
            <a:pPr lvl="1"/>
            <a:r>
              <a:rPr lang="en-US" dirty="0" smtClean="0">
                <a:hlinkClick r:id="rId3"/>
              </a:rPr>
              <a:t>IDL</a:t>
            </a:r>
            <a:r>
              <a:rPr lang="en-US" dirty="0" smtClean="0"/>
              <a:t> , </a:t>
            </a:r>
            <a:r>
              <a:rPr lang="en-US" dirty="0" smtClean="0">
                <a:hlinkClick r:id="rId4"/>
              </a:rPr>
              <a:t>DL</a:t>
            </a:r>
            <a:r>
              <a:rPr lang="en-US" dirty="0" smtClean="0"/>
              <a:t> or </a:t>
            </a:r>
            <a:r>
              <a:rPr lang="en-US" dirty="0" smtClean="0">
                <a:hlinkClick r:id="rId5"/>
              </a:rPr>
              <a:t>DL Back End </a:t>
            </a:r>
            <a:r>
              <a:rPr lang="en-US" dirty="0" smtClean="0"/>
              <a:t>(Assembly/Test) templates</a:t>
            </a:r>
          </a:p>
          <a:p>
            <a:pPr>
              <a:buNone/>
            </a:pPr>
            <a:r>
              <a:rPr lang="en-US" b="1" dirty="0" smtClean="0"/>
              <a:t>PROCESS: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Review expected results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Assess performance (business and people results) vs. expectations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Assess potential (IDL only)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Assign rating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Edit wording in appraisal to give preliminary message</a:t>
            </a:r>
          </a:p>
          <a:p>
            <a:pPr>
              <a:buNone/>
            </a:pPr>
            <a:r>
              <a:rPr lang="en-US" b="1" dirty="0" smtClean="0"/>
              <a:t>OUTCOMES: </a:t>
            </a:r>
          </a:p>
          <a:p>
            <a:pPr lvl="1"/>
            <a:r>
              <a:rPr lang="en-US" dirty="0" smtClean="0"/>
              <a:t>DL or IDL template with completed text, assigned rating and ready for calibration</a:t>
            </a:r>
          </a:p>
          <a:p>
            <a:pPr lvl="1"/>
            <a:r>
              <a:rPr lang="en-US" i="1" dirty="0" smtClean="0"/>
              <a:t>Note: You should save appraisal in Oracle EBS but not submit for approval until </a:t>
            </a:r>
            <a:r>
              <a:rPr lang="en-US" i="1" u="sng" dirty="0" smtClean="0"/>
              <a:t>after</a:t>
            </a:r>
            <a:r>
              <a:rPr lang="en-US" i="1" dirty="0" smtClean="0"/>
              <a:t> calibration to avoid premature approval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3a. Review Expected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TOOLS:</a:t>
            </a:r>
          </a:p>
          <a:p>
            <a:pPr lvl="1"/>
            <a:r>
              <a:rPr lang="en-US" dirty="0" smtClean="0"/>
              <a:t>Guidelines in </a:t>
            </a:r>
            <a:r>
              <a:rPr lang="en-US" dirty="0" smtClean="0">
                <a:hlinkClick r:id="rId3"/>
              </a:rPr>
              <a:t>Career Path and Promotional Guidelines</a:t>
            </a:r>
            <a:r>
              <a:rPr lang="en-US" dirty="0" smtClean="0"/>
              <a:t>, </a:t>
            </a:r>
            <a:r>
              <a:rPr lang="en-US" dirty="0" smtClean="0">
                <a:hlinkClick r:id="rId4"/>
              </a:rPr>
              <a:t>Technical and Business Ladder level guidelines</a:t>
            </a:r>
            <a:r>
              <a:rPr lang="en-US" dirty="0" smtClean="0"/>
              <a:t>, </a:t>
            </a:r>
            <a:r>
              <a:rPr lang="en-US" dirty="0" smtClean="0">
                <a:hlinkClick r:id="rId5"/>
              </a:rPr>
              <a:t>Job Descriptions</a:t>
            </a:r>
            <a:endParaRPr lang="en-US" dirty="0" smtClean="0"/>
          </a:p>
          <a:p>
            <a:pPr lvl="1"/>
            <a:r>
              <a:rPr lang="en-US" dirty="0" smtClean="0"/>
              <a:t>Organization-specific goals, management by objectives (MBOs) or Key Performance Indicators (KPI) results</a:t>
            </a:r>
          </a:p>
          <a:p>
            <a:pPr lvl="1"/>
            <a:r>
              <a:rPr lang="en-US" dirty="0" smtClean="0"/>
              <a:t>Individual-specific goals, MBOs or KPIs</a:t>
            </a:r>
          </a:p>
          <a:p>
            <a:pPr lvl="1"/>
            <a:r>
              <a:rPr lang="en-US" dirty="0" smtClean="0"/>
              <a:t>Individual PA,  Individual Development Plan (IDP) from previous year</a:t>
            </a:r>
          </a:p>
          <a:p>
            <a:pPr lvl="2"/>
            <a:r>
              <a:rPr lang="en-US" dirty="0" smtClean="0">
                <a:hlinkClick r:id="rId6"/>
              </a:rPr>
              <a:t>Link</a:t>
            </a:r>
            <a:r>
              <a:rPr lang="en-US" dirty="0" smtClean="0"/>
              <a:t> to “old” Oracle 11i where you can view PAs from 2010 and before</a:t>
            </a:r>
          </a:p>
          <a:p>
            <a:pPr>
              <a:buNone/>
            </a:pPr>
            <a:r>
              <a:rPr lang="en-US" dirty="0" smtClean="0"/>
              <a:t>PROCESS: </a:t>
            </a:r>
          </a:p>
          <a:p>
            <a:pPr lvl="1"/>
            <a:r>
              <a:rPr lang="en-US" dirty="0" smtClean="0"/>
              <a:t>Review expected results, both general and specific</a:t>
            </a:r>
          </a:p>
          <a:p>
            <a:pPr lvl="1"/>
            <a:r>
              <a:rPr lang="en-US" dirty="0" smtClean="0"/>
              <a:t>Compile expectations (business and people results, changes in  knowledge-skills- abilities-behaviors) that were communicated last year</a:t>
            </a:r>
          </a:p>
          <a:p>
            <a:pPr lvl="1"/>
            <a:r>
              <a:rPr lang="en-US" dirty="0" smtClean="0"/>
              <a:t>Note any changes/challenges that occurred during the year</a:t>
            </a:r>
          </a:p>
          <a:p>
            <a:pPr>
              <a:buNone/>
            </a:pPr>
            <a:r>
              <a:rPr lang="en-US" dirty="0" smtClean="0"/>
              <a:t>OUTCOMES: </a:t>
            </a:r>
          </a:p>
          <a:p>
            <a:pPr lvl="1"/>
            <a:r>
              <a:rPr lang="en-US" dirty="0" smtClean="0"/>
              <a:t>Set of expected business and people results, expected improvements in knowledge-skills- abilities-behaviors</a:t>
            </a:r>
          </a:p>
          <a:p>
            <a:pPr lvl="1"/>
            <a:r>
              <a:rPr lang="en-US" i="1" dirty="0" smtClean="0"/>
              <a:t>Note: Ideally this is captured at the beginning of the appraisal period and kept up-to-date throughout the appraisal period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3b. Performance Assessment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486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TOOLS:</a:t>
            </a:r>
          </a:p>
          <a:p>
            <a:pPr lvl="1"/>
            <a:r>
              <a:rPr lang="en-US" dirty="0" smtClean="0"/>
              <a:t>Set of expected results from step 3a</a:t>
            </a:r>
          </a:p>
          <a:p>
            <a:pPr lvl="1"/>
            <a:r>
              <a:rPr lang="en-US" dirty="0" smtClean="0"/>
              <a:t>Individual PA summary from step 2 </a:t>
            </a:r>
          </a:p>
          <a:p>
            <a:pPr lvl="1"/>
            <a:r>
              <a:rPr lang="en-US" dirty="0" smtClean="0"/>
              <a:t>DL </a:t>
            </a:r>
            <a:r>
              <a:rPr lang="en-US" dirty="0" smtClean="0">
                <a:hlinkClick r:id="rId3" action="ppaction://hlinksldjump"/>
              </a:rPr>
              <a:t>guidelines for 1-5 rating</a:t>
            </a:r>
            <a:endParaRPr lang="en-US" dirty="0" smtClean="0"/>
          </a:p>
          <a:p>
            <a:pPr lvl="1"/>
            <a:r>
              <a:rPr lang="en-US" dirty="0" smtClean="0"/>
              <a:t>Nine-box  </a:t>
            </a:r>
            <a:r>
              <a:rPr lang="en-US" dirty="0" smtClean="0">
                <a:hlinkClick r:id="rId4" action="ppaction://hlinksldjump"/>
              </a:rPr>
              <a:t>performance rating guidelines </a:t>
            </a:r>
            <a:r>
              <a:rPr lang="en-US" dirty="0" smtClean="0"/>
              <a:t>for IDL</a:t>
            </a:r>
          </a:p>
          <a:p>
            <a:pPr>
              <a:buNone/>
            </a:pPr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Did this person’s key results consistently exceed expected key results?  Meet them?  Fall below expectations?</a:t>
            </a:r>
          </a:p>
          <a:p>
            <a:pPr lvl="1"/>
            <a:r>
              <a:rPr lang="en-US" dirty="0" smtClean="0"/>
              <a:t>Did this person’s results and impact place them in top 20% of peers for the appraisal period? Middle 60%? Bottom 20%?  </a:t>
            </a:r>
          </a:p>
          <a:p>
            <a:pPr lvl="1"/>
            <a:r>
              <a:rPr lang="en-US" dirty="0" smtClean="0"/>
              <a:t>Did this person’s behavior to </a:t>
            </a:r>
            <a:r>
              <a:rPr lang="en-US" dirty="0" smtClean="0">
                <a:hlinkClick r:id="rId5" action="ppaction://hlinksldjump"/>
              </a:rPr>
              <a:t>Values </a:t>
            </a:r>
            <a:r>
              <a:rPr lang="en-US" dirty="0" smtClean="0"/>
              <a:t>and </a:t>
            </a:r>
            <a:r>
              <a:rPr lang="en-US" dirty="0" smtClean="0">
                <a:hlinkClick r:id="rId6" action="ppaction://hlinksldjump"/>
              </a:rPr>
              <a:t>leadership attributes </a:t>
            </a:r>
            <a:r>
              <a:rPr lang="en-US" dirty="0" smtClean="0"/>
              <a:t>always exceed your expectations? Meet them?  How does their behavior compare to peers?</a:t>
            </a:r>
          </a:p>
          <a:p>
            <a:pPr lvl="1"/>
            <a:r>
              <a:rPr lang="en-US" dirty="0" smtClean="0"/>
              <a:t>Was this person a key contributor to your team? The larger organization?</a:t>
            </a:r>
          </a:p>
          <a:p>
            <a:pPr lvl="1"/>
            <a:r>
              <a:rPr lang="en-US" dirty="0" smtClean="0"/>
              <a:t>Did this person act on last year’s performance feedback? Complete their key IDP items?</a:t>
            </a:r>
          </a:p>
          <a:p>
            <a:pPr lvl="1"/>
            <a:r>
              <a:rPr lang="en-US" dirty="0" smtClean="0"/>
              <a:t>Summarize answers to your questions; compare to definitions of performance for rating 1-5 for DL or top-middle-bottom row for IDL</a:t>
            </a:r>
          </a:p>
          <a:p>
            <a:pPr lvl="1"/>
            <a:r>
              <a:rPr lang="en-US" dirty="0" smtClean="0"/>
              <a:t>Choose appropriate performance rating for DL (or row for IDL)</a:t>
            </a:r>
          </a:p>
          <a:p>
            <a:pPr>
              <a:buNone/>
            </a:pPr>
            <a:r>
              <a:rPr lang="en-US" dirty="0" smtClean="0"/>
              <a:t>OUTCOMES:</a:t>
            </a:r>
          </a:p>
          <a:p>
            <a:pPr lvl="1"/>
            <a:r>
              <a:rPr lang="en-US" dirty="0" smtClean="0"/>
              <a:t> Individual performance appraisal with performance level identified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3c. Assess Potential (IDL Only)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334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TOOLS: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Career Path and Promotional Guidelines</a:t>
            </a:r>
            <a:r>
              <a:rPr lang="en-US" dirty="0" smtClean="0"/>
              <a:t>, </a:t>
            </a:r>
            <a:r>
              <a:rPr lang="en-US" dirty="0" smtClean="0">
                <a:hlinkClick r:id="rId4"/>
              </a:rPr>
              <a:t>Technical and Business Ladder level guidelines</a:t>
            </a:r>
            <a:r>
              <a:rPr lang="en-US" dirty="0" smtClean="0"/>
              <a:t>, </a:t>
            </a:r>
            <a:r>
              <a:rPr lang="en-US" dirty="0" smtClean="0">
                <a:hlinkClick r:id="rId5"/>
              </a:rPr>
              <a:t>Job Descriptions</a:t>
            </a:r>
            <a:endParaRPr lang="en-US" dirty="0" smtClean="0"/>
          </a:p>
          <a:p>
            <a:pPr lvl="1"/>
            <a:r>
              <a:rPr lang="en-US" dirty="0" smtClean="0"/>
              <a:t>Individual performance appraisal from step 3b</a:t>
            </a:r>
          </a:p>
          <a:p>
            <a:pPr lvl="1"/>
            <a:r>
              <a:rPr lang="en-US" dirty="0" smtClean="0"/>
              <a:t>Description of </a:t>
            </a:r>
            <a:r>
              <a:rPr lang="en-US" dirty="0" smtClean="0">
                <a:hlinkClick r:id="rId6" action="ppaction://hlinksldjump"/>
              </a:rPr>
              <a:t>components of potential </a:t>
            </a:r>
            <a:r>
              <a:rPr lang="en-US" dirty="0" smtClean="0"/>
              <a:t>from Corporate Leadership Council (CLC)</a:t>
            </a:r>
          </a:p>
          <a:p>
            <a:pPr lvl="1"/>
            <a:r>
              <a:rPr lang="en-US" dirty="0" smtClean="0"/>
              <a:t>Nine-box tool  </a:t>
            </a:r>
            <a:r>
              <a:rPr lang="en-US" dirty="0" smtClean="0">
                <a:hlinkClick r:id="rId7" action="ppaction://hlinksldjump"/>
              </a:rPr>
              <a:t>potential guidelines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Does this person possess (or exhibit the ability to learn) the knowledge, skills, abilities  and behaviors they need for next grade level at ON Semiconductor? Next position after that?</a:t>
            </a:r>
          </a:p>
          <a:p>
            <a:pPr lvl="1"/>
            <a:r>
              <a:rPr lang="en-US" dirty="0" smtClean="0"/>
              <a:t>Does this person’s behavior indicate they aspire to take on more responsibility?</a:t>
            </a:r>
          </a:p>
          <a:p>
            <a:pPr lvl="1"/>
            <a:r>
              <a:rPr lang="en-US" dirty="0" smtClean="0"/>
              <a:t>Can you picture this person being successful at one grade level higher within  next 2-3 years? Two grade levels higher?</a:t>
            </a:r>
          </a:p>
          <a:p>
            <a:pPr lvl="1"/>
            <a:r>
              <a:rPr lang="en-US" dirty="0" smtClean="0"/>
              <a:t>Has this person demonstrated a willingness to put in extra effort? To do what is necessary to achieve business and people goals? Pursue their career goals?</a:t>
            </a:r>
          </a:p>
          <a:p>
            <a:pPr lvl="1"/>
            <a:r>
              <a:rPr lang="en-US" dirty="0" smtClean="0"/>
              <a:t>Is this person viewed as an advocate for the organization? The company?</a:t>
            </a:r>
          </a:p>
          <a:p>
            <a:pPr lvl="1"/>
            <a:r>
              <a:rPr lang="en-US" dirty="0" smtClean="0"/>
              <a:t>Has this person demonstrated the ability to see a broader perspective outside their own role?  Function?  Organization?</a:t>
            </a:r>
          </a:p>
          <a:p>
            <a:pPr lvl="1"/>
            <a:r>
              <a:rPr lang="en-US" dirty="0" smtClean="0"/>
              <a:t>Will your group/company have a need for jobs at one-two grade levels higher within 2-3 years?</a:t>
            </a:r>
          </a:p>
          <a:p>
            <a:pPr lvl="1"/>
            <a:r>
              <a:rPr lang="en-US" dirty="0" smtClean="0"/>
              <a:t>Summarize answers to your questions; compare with definitions of potential in nine-box tool; use CLC  components of potential to help you identify factors which are present or absent </a:t>
            </a:r>
          </a:p>
          <a:p>
            <a:pPr lvl="1"/>
            <a:r>
              <a:rPr lang="en-US" dirty="0" smtClean="0"/>
              <a:t>Choose appropriate potential column for the individual</a:t>
            </a:r>
          </a:p>
          <a:p>
            <a:pPr>
              <a:buNone/>
            </a:pPr>
            <a:r>
              <a:rPr lang="en-US" dirty="0" smtClean="0"/>
              <a:t>OUTCOMES:</a:t>
            </a:r>
          </a:p>
          <a:p>
            <a:pPr lvl="1"/>
            <a:r>
              <a:rPr lang="en-US" dirty="0" smtClean="0"/>
              <a:t>Individual performance appraisal with potential level identified </a:t>
            </a:r>
          </a:p>
          <a:p>
            <a:pPr lvl="1"/>
            <a:r>
              <a:rPr lang="en-US" i="1" dirty="0" smtClean="0"/>
              <a:t>Remember: Assessment of potential does not equal promotion; actual promotion depends on business need and employee’s continued performance trajectory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3d. Assign Nine-Box Rating (IDL only)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TOOLS:</a:t>
            </a:r>
          </a:p>
          <a:p>
            <a:pPr lvl="1"/>
            <a:r>
              <a:rPr lang="en-US" dirty="0" smtClean="0"/>
              <a:t>Outputs from 3b and 3c</a:t>
            </a:r>
          </a:p>
          <a:p>
            <a:pPr lvl="1"/>
            <a:r>
              <a:rPr lang="en-US" dirty="0" smtClean="0">
                <a:hlinkClick r:id="rId2" action="ppaction://hlinksldjump"/>
              </a:rPr>
              <a:t>Nine-box tool cell descriptions</a:t>
            </a:r>
            <a:r>
              <a:rPr lang="en-US" dirty="0" smtClean="0"/>
              <a:t>, </a:t>
            </a:r>
            <a:r>
              <a:rPr lang="en-US" dirty="0" smtClean="0">
                <a:hlinkClick r:id="rId3" action="ppaction://hlinksldjump"/>
              </a:rPr>
              <a:t>bottom row guidelines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Review nine-box tool cell descriptions, bottom row guidelines</a:t>
            </a:r>
          </a:p>
          <a:p>
            <a:pPr lvl="1"/>
            <a:r>
              <a:rPr lang="en-US" dirty="0" smtClean="0"/>
              <a:t>Review preliminary PA and results from 3b and 3c</a:t>
            </a:r>
          </a:p>
          <a:p>
            <a:pPr lvl="1"/>
            <a:r>
              <a:rPr lang="en-US" dirty="0" smtClean="0"/>
              <a:t>Select box that best represents the employee’s performance for previous period and potential</a:t>
            </a:r>
          </a:p>
          <a:p>
            <a:pPr lvl="1"/>
            <a:r>
              <a:rPr lang="en-US" dirty="0" smtClean="0"/>
              <a:t>Assign rating to preliminary appraisal</a:t>
            </a:r>
          </a:p>
          <a:p>
            <a:pPr>
              <a:buNone/>
            </a:pPr>
            <a:r>
              <a:rPr lang="en-US" dirty="0" smtClean="0"/>
              <a:t>OUTCOMES:</a:t>
            </a:r>
          </a:p>
          <a:p>
            <a:pPr lvl="1"/>
            <a:r>
              <a:rPr lang="en-US" dirty="0" smtClean="0"/>
              <a:t>Individual employee preliminary appraisal with nine-box rating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3e. Edit wording  (preliminary message)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TOOLS:</a:t>
            </a:r>
          </a:p>
          <a:p>
            <a:pPr lvl="1"/>
            <a:r>
              <a:rPr lang="en-US" dirty="0" smtClean="0"/>
              <a:t>Preliminary individual appraisal (DL or IDL template)</a:t>
            </a:r>
          </a:p>
          <a:p>
            <a:pPr lvl="1"/>
            <a:r>
              <a:rPr lang="en-US" dirty="0" smtClean="0"/>
              <a:t>Results of 3b (DL) and 3c (IDL)</a:t>
            </a:r>
          </a:p>
          <a:p>
            <a:pPr lvl="1"/>
            <a:r>
              <a:rPr lang="en-US" dirty="0" smtClean="0"/>
              <a:t>Definitions of DL rating and IDL ratings</a:t>
            </a:r>
          </a:p>
          <a:p>
            <a:pPr lvl="1"/>
            <a:r>
              <a:rPr lang="en-US" u="sng" dirty="0" smtClean="0">
                <a:hlinkClick r:id="rId3"/>
              </a:rPr>
              <a:t>Oracle E-Business Suite </a:t>
            </a:r>
            <a:endParaRPr lang="en-US" u="sng" dirty="0" smtClean="0"/>
          </a:p>
          <a:p>
            <a:pPr lvl="1"/>
            <a:r>
              <a:rPr lang="en-US" dirty="0" smtClean="0">
                <a:hlinkClick r:id="rId4"/>
              </a:rPr>
              <a:t>UPK Training for Oracle EBS Performance Management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Review preliminary appraisal text and rating</a:t>
            </a:r>
          </a:p>
          <a:p>
            <a:pPr lvl="1"/>
            <a:r>
              <a:rPr lang="en-US" dirty="0" smtClean="0"/>
              <a:t>Review </a:t>
            </a:r>
            <a:r>
              <a:rPr lang="en-US" dirty="0" smtClean="0">
                <a:hlinkClick r:id="rId5" action="ppaction://hlinksldjump"/>
              </a:rPr>
              <a:t>appraisal writing guidelines</a:t>
            </a:r>
            <a:endParaRPr lang="en-US" dirty="0" smtClean="0"/>
          </a:p>
          <a:p>
            <a:pPr lvl="1"/>
            <a:r>
              <a:rPr lang="en-US" dirty="0" smtClean="0"/>
              <a:t>For IDL review </a:t>
            </a:r>
            <a:r>
              <a:rPr lang="en-US" dirty="0" smtClean="0">
                <a:hlinkClick r:id="rId6" action="ppaction://hlinksldjump"/>
              </a:rPr>
              <a:t>nine-box action guide</a:t>
            </a:r>
            <a:endParaRPr lang="en-US" dirty="0" smtClean="0"/>
          </a:p>
          <a:p>
            <a:pPr lvl="1"/>
            <a:r>
              <a:rPr lang="en-US" dirty="0" smtClean="0"/>
              <a:t>Revise direction provided in development and improvement areas (IDL) or overall comments (DL)</a:t>
            </a:r>
          </a:p>
          <a:p>
            <a:pPr lvl="2"/>
            <a:r>
              <a:rPr lang="en-US" dirty="0" smtClean="0"/>
              <a:t>What are 1-2 actions this person can do to most positively impact their performance? Their potential? Their value to the company?</a:t>
            </a:r>
          </a:p>
          <a:p>
            <a:pPr lvl="1"/>
            <a:r>
              <a:rPr lang="en-US" dirty="0" smtClean="0"/>
              <a:t>Check for consistency of wording and rating, edit as needed  </a:t>
            </a:r>
          </a:p>
          <a:p>
            <a:pPr lvl="1"/>
            <a:r>
              <a:rPr lang="en-US" dirty="0" smtClean="0"/>
              <a:t>Enter preliminary text and rating into Oracle PM and save by end November</a:t>
            </a:r>
          </a:p>
          <a:p>
            <a:pPr lvl="1"/>
            <a:r>
              <a:rPr lang="en-US" dirty="0" smtClean="0"/>
              <a:t>Note: Recommend not submit for approval until after calibration</a:t>
            </a:r>
          </a:p>
          <a:p>
            <a:pPr>
              <a:buNone/>
            </a:pPr>
            <a:r>
              <a:rPr lang="en-US" dirty="0" smtClean="0"/>
              <a:t>OUTCOMES:</a:t>
            </a:r>
          </a:p>
          <a:p>
            <a:pPr lvl="1"/>
            <a:r>
              <a:rPr lang="en-US" dirty="0" smtClean="0"/>
              <a:t>Completed preliminary appraisal for the individual employee, saved in Oracle PM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Appraiser Calibrates Messages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990600"/>
            <a:ext cx="4343400" cy="5715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TOOLS:</a:t>
            </a:r>
          </a:p>
          <a:p>
            <a:pPr lvl="1"/>
            <a:r>
              <a:rPr lang="en-US" dirty="0" smtClean="0"/>
              <a:t>Rating definitions (DL), Nine-box tool (IDL)</a:t>
            </a:r>
          </a:p>
          <a:p>
            <a:pPr lvl="1"/>
            <a:r>
              <a:rPr lang="en-US" u="sng" dirty="0" smtClean="0">
                <a:hlinkClick r:id="rId3"/>
              </a:rPr>
              <a:t>Oracle E-Business Suite </a:t>
            </a:r>
            <a:endParaRPr lang="en-US" u="sng" dirty="0" smtClean="0"/>
          </a:p>
          <a:p>
            <a:pPr lvl="1"/>
            <a:r>
              <a:rPr lang="en-US" dirty="0" smtClean="0">
                <a:hlinkClick r:id="rId4"/>
              </a:rPr>
              <a:t>UPK Training for Oracle EBS Performance Management</a:t>
            </a:r>
            <a:endParaRPr lang="en-US" dirty="0" smtClean="0"/>
          </a:p>
          <a:p>
            <a:pPr lvl="1"/>
            <a:r>
              <a:rPr lang="en-US" dirty="0" smtClean="0">
                <a:hlinkClick r:id="rId5" action="ppaction://hlinksldjump"/>
              </a:rPr>
              <a:t>Nine-box calibration template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Check performance rating distributions  using Appraisal Summary link in Oracle EBS</a:t>
            </a:r>
          </a:p>
          <a:p>
            <a:pPr lvl="1"/>
            <a:r>
              <a:rPr lang="en-US" dirty="0" smtClean="0"/>
              <a:t>Compare performance distributions vs. guidelines</a:t>
            </a:r>
          </a:p>
          <a:p>
            <a:pPr lvl="1"/>
            <a:r>
              <a:rPr lang="en-US" dirty="0" smtClean="0"/>
              <a:t>Identify employees on “low” and “high” sides (edges) of 1-5 (DL) or row  (IDL) groupings</a:t>
            </a:r>
          </a:p>
          <a:p>
            <a:pPr lvl="1"/>
            <a:r>
              <a:rPr lang="en-US" dirty="0" smtClean="0"/>
              <a:t>Should any of these employees move to adjacent grouping?  Revise as needed</a:t>
            </a:r>
          </a:p>
          <a:p>
            <a:pPr lvl="1"/>
            <a:r>
              <a:rPr lang="en-US" dirty="0" smtClean="0"/>
              <a:t>Repeat steps above for potential  (IDL only)</a:t>
            </a:r>
          </a:p>
          <a:p>
            <a:pPr lvl="1"/>
            <a:r>
              <a:rPr lang="en-US" dirty="0" smtClean="0"/>
              <a:t>Check distribution vs. guidelines and box 1 is no more than 3%</a:t>
            </a:r>
          </a:p>
          <a:p>
            <a:pPr lvl="1"/>
            <a:r>
              <a:rPr lang="en-US" dirty="0" smtClean="0"/>
              <a:t>Review results with second-level manager and peer staff; recommend group session*</a:t>
            </a:r>
            <a:endParaRPr lang="en-US" u="sng" dirty="0" smtClean="0"/>
          </a:p>
          <a:p>
            <a:pPr lvl="1"/>
            <a:r>
              <a:rPr lang="en-US" dirty="0" smtClean="0"/>
              <a:t>Listen to inputs, revise as needed </a:t>
            </a:r>
          </a:p>
          <a:p>
            <a:pPr lvl="1"/>
            <a:r>
              <a:rPr lang="en-US" dirty="0" smtClean="0"/>
              <a:t>Capture key messages for employees, key learnings  for appraisers</a:t>
            </a:r>
          </a:p>
          <a:p>
            <a:pPr>
              <a:buNone/>
            </a:pPr>
            <a:r>
              <a:rPr lang="en-US" dirty="0" smtClean="0"/>
              <a:t>OUTCOMES:</a:t>
            </a:r>
          </a:p>
          <a:p>
            <a:pPr lvl="1"/>
            <a:r>
              <a:rPr lang="en-US" dirty="0" smtClean="0"/>
              <a:t>Evidence of group performance differentiation </a:t>
            </a:r>
          </a:p>
          <a:p>
            <a:pPr lvl="1"/>
            <a:r>
              <a:rPr lang="en-US" dirty="0" smtClean="0"/>
              <a:t>Revised individual performance appraisals</a:t>
            </a:r>
          </a:p>
          <a:p>
            <a:pPr lvl="1"/>
            <a:endParaRPr lang="en-US" dirty="0" smtClean="0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24400" y="2943225"/>
            <a:ext cx="3117033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26"/>
          <p:cNvSpPr>
            <a:spLocks noChangeArrowheads="1"/>
          </p:cNvSpPr>
          <p:nvPr/>
        </p:nvSpPr>
        <p:spPr bwMode="auto">
          <a:xfrm>
            <a:off x="7935914" y="3030377"/>
            <a:ext cx="750887" cy="71508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endParaRPr lang="en-US" sz="1200" dirty="0" smtClean="0"/>
          </a:p>
          <a:p>
            <a:pPr marL="342900" indent="-342900" algn="ctr">
              <a:buFontTx/>
              <a:buNone/>
            </a:pPr>
            <a:r>
              <a:rPr lang="en-US" sz="1200" dirty="0" smtClean="0"/>
              <a:t>TP</a:t>
            </a:r>
            <a:endParaRPr lang="en-US" sz="1200" dirty="0"/>
          </a:p>
          <a:p>
            <a:pPr marL="342900" indent="-342900" algn="ctr">
              <a:buFontTx/>
              <a:buNone/>
            </a:pPr>
            <a:endParaRPr lang="en-US" sz="1200" dirty="0"/>
          </a:p>
        </p:txBody>
      </p:sp>
      <p:sp>
        <p:nvSpPr>
          <p:cNvPr id="7" name="AutoShape 27"/>
          <p:cNvSpPr>
            <a:spLocks noChangeArrowheads="1"/>
          </p:cNvSpPr>
          <p:nvPr/>
        </p:nvSpPr>
        <p:spPr bwMode="auto">
          <a:xfrm>
            <a:off x="4789840" y="2133600"/>
            <a:ext cx="848960" cy="71508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r>
              <a:rPr lang="en-US" sz="1200" dirty="0" smtClean="0"/>
              <a:t>2 grade</a:t>
            </a:r>
          </a:p>
          <a:p>
            <a:pPr marL="342900" indent="-342900" algn="ctr">
              <a:buFontTx/>
              <a:buNone/>
            </a:pPr>
            <a:r>
              <a:rPr lang="en-US" sz="1200" dirty="0" smtClean="0"/>
              <a:t>levels</a:t>
            </a:r>
          </a:p>
          <a:p>
            <a:pPr marL="342900" indent="-342900" algn="ctr">
              <a:buFontTx/>
              <a:buNone/>
            </a:pPr>
            <a:endParaRPr lang="en-US" sz="1200" dirty="0"/>
          </a:p>
        </p:txBody>
      </p:sp>
      <p:sp>
        <p:nvSpPr>
          <p:cNvPr id="8" name="AutoShape 28"/>
          <p:cNvSpPr>
            <a:spLocks noChangeArrowheads="1"/>
          </p:cNvSpPr>
          <p:nvPr/>
        </p:nvSpPr>
        <p:spPr bwMode="auto">
          <a:xfrm>
            <a:off x="5727700" y="2148246"/>
            <a:ext cx="825500" cy="71508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r>
              <a:rPr lang="en-US" sz="1200" dirty="0" smtClean="0"/>
              <a:t>1 grade</a:t>
            </a:r>
          </a:p>
          <a:p>
            <a:pPr marL="342900" indent="-342900" algn="ctr">
              <a:buFontTx/>
              <a:buNone/>
            </a:pPr>
            <a:r>
              <a:rPr lang="en-US" sz="1200" dirty="0" smtClean="0"/>
              <a:t>level</a:t>
            </a:r>
          </a:p>
          <a:p>
            <a:pPr marL="342900" indent="-342900" algn="ctr">
              <a:buFontTx/>
              <a:buNone/>
            </a:pPr>
            <a:endParaRPr lang="en-US" sz="1200" dirty="0"/>
          </a:p>
        </p:txBody>
      </p:sp>
      <p:sp>
        <p:nvSpPr>
          <p:cNvPr id="9" name="AutoShape 29"/>
          <p:cNvSpPr>
            <a:spLocks noChangeArrowheads="1"/>
          </p:cNvSpPr>
          <p:nvPr/>
        </p:nvSpPr>
        <p:spPr bwMode="auto">
          <a:xfrm>
            <a:off x="7924800" y="4630577"/>
            <a:ext cx="762001" cy="71508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endParaRPr lang="en-US" sz="1200" dirty="0" smtClean="0"/>
          </a:p>
          <a:p>
            <a:pPr marL="342900" indent="-342900" algn="ctr">
              <a:buFontTx/>
              <a:buNone/>
            </a:pPr>
            <a:r>
              <a:rPr lang="en-US" sz="1200" dirty="0" smtClean="0"/>
              <a:t>BE</a:t>
            </a:r>
          </a:p>
          <a:p>
            <a:pPr marL="342900" indent="-342900" algn="ctr">
              <a:buFontTx/>
              <a:buNone/>
            </a:pPr>
            <a:endParaRPr lang="en-US" sz="1200" dirty="0"/>
          </a:p>
        </p:txBody>
      </p:sp>
      <p:sp>
        <p:nvSpPr>
          <p:cNvPr id="13" name="AutoShape 28"/>
          <p:cNvSpPr>
            <a:spLocks noChangeArrowheads="1"/>
          </p:cNvSpPr>
          <p:nvPr/>
        </p:nvSpPr>
        <p:spPr bwMode="auto">
          <a:xfrm>
            <a:off x="6629400" y="2133600"/>
            <a:ext cx="838200" cy="71508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r>
              <a:rPr lang="en-US" sz="1200" dirty="0" smtClean="0"/>
              <a:t>Steady</a:t>
            </a:r>
          </a:p>
          <a:p>
            <a:pPr marL="342900" indent="-342900" algn="ctr">
              <a:buFontTx/>
              <a:buNone/>
            </a:pPr>
            <a:r>
              <a:rPr lang="en-US" sz="1200" dirty="0" smtClean="0"/>
              <a:t>at grade</a:t>
            </a:r>
          </a:p>
          <a:p>
            <a:pPr marL="342900" indent="-342900" algn="ctr">
              <a:buFontTx/>
              <a:buNone/>
            </a:pPr>
            <a:endParaRPr lang="en-US" sz="1200" dirty="0" smtClean="0"/>
          </a:p>
        </p:txBody>
      </p:sp>
      <p:sp>
        <p:nvSpPr>
          <p:cNvPr id="14" name="AutoShape 26"/>
          <p:cNvSpPr>
            <a:spLocks noChangeArrowheads="1"/>
          </p:cNvSpPr>
          <p:nvPr/>
        </p:nvSpPr>
        <p:spPr bwMode="auto">
          <a:xfrm>
            <a:off x="7924801" y="3814583"/>
            <a:ext cx="762000" cy="71508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endParaRPr lang="en-US" sz="1200" dirty="0" smtClean="0"/>
          </a:p>
          <a:p>
            <a:pPr marL="342900" indent="-342900" algn="ctr">
              <a:buFontTx/>
              <a:buNone/>
            </a:pPr>
            <a:r>
              <a:rPr lang="en-US" sz="1200" dirty="0" smtClean="0"/>
              <a:t>GP</a:t>
            </a:r>
          </a:p>
          <a:p>
            <a:pPr marL="342900" indent="-342900" algn="ctr">
              <a:buFontTx/>
              <a:buNone/>
            </a:pPr>
            <a:endParaRPr lang="en-US" sz="1200" dirty="0"/>
          </a:p>
        </p:txBody>
      </p:sp>
      <p:sp>
        <p:nvSpPr>
          <p:cNvPr id="11" name="Rectangle 33"/>
          <p:cNvSpPr>
            <a:spLocks noChangeArrowheads="1"/>
          </p:cNvSpPr>
          <p:nvPr/>
        </p:nvSpPr>
        <p:spPr bwMode="auto">
          <a:xfrm>
            <a:off x="7924802" y="4343400"/>
            <a:ext cx="762000" cy="461665"/>
          </a:xfrm>
          <a:prstGeom prst="rect">
            <a:avLst/>
          </a:prstGeom>
          <a:gradFill rotWithShape="1">
            <a:gsLst>
              <a:gs pos="0">
                <a:srgbClr val="CCFFCC">
                  <a:alpha val="60001"/>
                </a:srgbClr>
              </a:gs>
              <a:gs pos="100000">
                <a:srgbClr val="FF99CC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/>
          </a:p>
        </p:txBody>
      </p:sp>
      <p:sp>
        <p:nvSpPr>
          <p:cNvPr id="10" name="Rectangle 32"/>
          <p:cNvSpPr>
            <a:spLocks noChangeArrowheads="1"/>
          </p:cNvSpPr>
          <p:nvPr/>
        </p:nvSpPr>
        <p:spPr bwMode="auto">
          <a:xfrm>
            <a:off x="7924801" y="3563777"/>
            <a:ext cx="762000" cy="461665"/>
          </a:xfrm>
          <a:prstGeom prst="rect">
            <a:avLst/>
          </a:prstGeom>
          <a:gradFill rotWithShape="1">
            <a:gsLst>
              <a:gs pos="0">
                <a:srgbClr val="C5DCFF">
                  <a:alpha val="67998"/>
                </a:srgbClr>
              </a:gs>
              <a:gs pos="100000">
                <a:srgbClr val="CCFFCC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/>
          </a:p>
        </p:txBody>
      </p:sp>
      <p:sp>
        <p:nvSpPr>
          <p:cNvPr id="16" name="Rectangle 32"/>
          <p:cNvSpPr>
            <a:spLocks noChangeArrowheads="1"/>
          </p:cNvSpPr>
          <p:nvPr/>
        </p:nvSpPr>
        <p:spPr bwMode="auto">
          <a:xfrm rot="16200000">
            <a:off x="5369867" y="2274956"/>
            <a:ext cx="685801" cy="461665"/>
          </a:xfrm>
          <a:prstGeom prst="rect">
            <a:avLst/>
          </a:prstGeom>
          <a:gradFill rotWithShape="1">
            <a:gsLst>
              <a:gs pos="0">
                <a:schemeClr val="bg1">
                  <a:lumMod val="50000"/>
                  <a:alpha val="47000"/>
                </a:schemeClr>
              </a:gs>
              <a:gs pos="100000">
                <a:schemeClr val="bg1">
                  <a:alpha val="48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/>
          </a:p>
        </p:txBody>
      </p:sp>
      <p:sp>
        <p:nvSpPr>
          <p:cNvPr id="17" name="Rectangle 32"/>
          <p:cNvSpPr>
            <a:spLocks noChangeArrowheads="1"/>
          </p:cNvSpPr>
          <p:nvPr/>
        </p:nvSpPr>
        <p:spPr bwMode="auto">
          <a:xfrm rot="5400000">
            <a:off x="6212532" y="2274957"/>
            <a:ext cx="685801" cy="461665"/>
          </a:xfrm>
          <a:prstGeom prst="rect">
            <a:avLst/>
          </a:prstGeom>
          <a:gradFill rotWithShape="1">
            <a:gsLst>
              <a:gs pos="0">
                <a:schemeClr val="bg1">
                  <a:lumMod val="50000"/>
                  <a:alpha val="47000"/>
                </a:schemeClr>
              </a:gs>
              <a:gs pos="100000">
                <a:schemeClr val="bg1">
                  <a:alpha val="48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181600" y="1676400"/>
            <a:ext cx="17572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Potential Groupings</a:t>
            </a:r>
            <a:endParaRPr lang="en-US" sz="1400" i="1" dirty="0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7813965" y="3920308"/>
            <a:ext cx="2084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Performance Groupings</a:t>
            </a:r>
            <a:endParaRPr lang="en-US" sz="1400" i="1" dirty="0"/>
          </a:p>
        </p:txBody>
      </p:sp>
      <p:sp>
        <p:nvSpPr>
          <p:cNvPr id="22" name="Oval 21"/>
          <p:cNvSpPr/>
          <p:nvPr/>
        </p:nvSpPr>
        <p:spPr bwMode="auto">
          <a:xfrm>
            <a:off x="8077200" y="26670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dobe 명조 Std Acro M" charset="-127"/>
              </a:rPr>
              <a:t>1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4419600" y="2209800"/>
            <a:ext cx="533400" cy="533400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dobe 명조 Std Acro M" charset="-127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14600" y="6019800"/>
            <a:ext cx="7239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/>
              <a:t>*  Suggested group calibration process and tools will be available; contact your HR rep for assistance</a:t>
            </a:r>
            <a:endParaRPr lang="en-US" sz="1000" i="1" dirty="0"/>
          </a:p>
        </p:txBody>
      </p:sp>
      <p:sp>
        <p:nvSpPr>
          <p:cNvPr id="21" name="TextBox 20"/>
          <p:cNvSpPr txBox="1"/>
          <p:nvPr/>
        </p:nvSpPr>
        <p:spPr>
          <a:xfrm>
            <a:off x="7772401" y="1348026"/>
            <a:ext cx="1142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schemeClr val="accent1">
                    <a:lumMod val="50000"/>
                  </a:schemeClr>
                </a:solidFill>
              </a:rPr>
              <a:t>Performance distributions are more important than potential distributions</a:t>
            </a:r>
            <a:endParaRPr lang="en-US" sz="10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 flipH="1">
            <a:off x="7696200" y="2209800"/>
            <a:ext cx="22860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>
                <a:lumMod val="5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8" name="Rounded Rectangle 27"/>
          <p:cNvSpPr/>
          <p:nvPr/>
        </p:nvSpPr>
        <p:spPr bwMode="auto">
          <a:xfrm>
            <a:off x="7391400" y="2971800"/>
            <a:ext cx="457200" cy="2286000"/>
          </a:xfrm>
          <a:prstGeom prst="roundRect">
            <a:avLst/>
          </a:prstGeom>
          <a:noFill/>
          <a:ln w="9525" cap="flat" cmpd="sng" algn="ctr">
            <a:solidFill>
              <a:schemeClr val="accent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dobe 명조 Std Acro M" charset="-127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5029200" y="3505200"/>
            <a:ext cx="381000" cy="228600"/>
          </a:xfrm>
          <a:prstGeom prst="roundRect">
            <a:avLst/>
          </a:prstGeom>
          <a:noFill/>
          <a:ln w="9525" cap="flat" cmpd="sng" algn="ctr">
            <a:solidFill>
              <a:schemeClr val="accent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charset="0"/>
              <a:ea typeface="Adobe 명조 Std Acro M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62600" y="5486400"/>
            <a:ext cx="25026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  <a:hlinkClick r:id="rId5" action="ppaction://hlinksldjump"/>
              </a:rPr>
              <a:t>Nine-box calibration template</a:t>
            </a:r>
            <a:endParaRPr lang="en-US" sz="1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Talent Management</a:t>
            </a:r>
          </a:p>
          <a:p>
            <a:r>
              <a:rPr lang="en-US" dirty="0" smtClean="0"/>
              <a:t>PA Cycle Overview </a:t>
            </a:r>
          </a:p>
          <a:p>
            <a:r>
              <a:rPr lang="en-US" dirty="0" smtClean="0"/>
              <a:t>Training for Appraise Steps</a:t>
            </a:r>
          </a:p>
          <a:p>
            <a:r>
              <a:rPr lang="en-US" dirty="0" smtClean="0"/>
              <a:t>Review, Key Messages</a:t>
            </a:r>
          </a:p>
          <a:p>
            <a:r>
              <a:rPr lang="en-US" dirty="0" smtClean="0"/>
              <a:t>Q &amp; 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Appraiser Submits Final Appraisal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TOOLS:</a:t>
            </a:r>
          </a:p>
          <a:p>
            <a:pPr lvl="1"/>
            <a:r>
              <a:rPr lang="en-US" dirty="0" smtClean="0"/>
              <a:t>Preliminary performance appraisals </a:t>
            </a:r>
          </a:p>
          <a:p>
            <a:pPr lvl="1"/>
            <a:r>
              <a:rPr lang="en-US" dirty="0" smtClean="0"/>
              <a:t>Output from calibration sessions</a:t>
            </a:r>
          </a:p>
          <a:p>
            <a:pPr lvl="1"/>
            <a:r>
              <a:rPr lang="en-US" u="sng" dirty="0" smtClean="0">
                <a:hlinkClick r:id="rId2"/>
              </a:rPr>
              <a:t>Oracle E-Business Suite </a:t>
            </a:r>
            <a:r>
              <a:rPr lang="en-US" dirty="0" smtClean="0"/>
              <a:t>(EBS)</a:t>
            </a:r>
          </a:p>
          <a:p>
            <a:pPr lvl="1"/>
            <a:r>
              <a:rPr lang="en-US" dirty="0" smtClean="0">
                <a:hlinkClick r:id="rId3"/>
              </a:rPr>
              <a:t>UPK Training for Oracle EBS Performance Management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Appraiser reviews output from calibration sessions</a:t>
            </a:r>
          </a:p>
          <a:p>
            <a:pPr lvl="1"/>
            <a:r>
              <a:rPr lang="en-US" dirty="0" smtClean="0"/>
              <a:t>Appraiser revises preliminary performance appraisals, as needed</a:t>
            </a:r>
          </a:p>
          <a:p>
            <a:pPr lvl="1"/>
            <a:r>
              <a:rPr lang="en-US" dirty="0" smtClean="0"/>
              <a:t>Review UPK training for submitting appraisal in Oracle EBS as needed</a:t>
            </a:r>
          </a:p>
          <a:p>
            <a:pPr lvl="1"/>
            <a:r>
              <a:rPr lang="en-US" dirty="0" smtClean="0"/>
              <a:t>Appraiser logs into Oracle EBS, enters appraisal information from template into Oracle EBS</a:t>
            </a:r>
          </a:p>
          <a:p>
            <a:pPr lvl="1"/>
            <a:r>
              <a:rPr lang="en-US" dirty="0" smtClean="0"/>
              <a:t>Submits to Approver for disposition (Approve, Reject or Return for Correction)</a:t>
            </a:r>
          </a:p>
          <a:p>
            <a:pPr>
              <a:buNone/>
            </a:pPr>
            <a:r>
              <a:rPr lang="en-US" dirty="0" smtClean="0"/>
              <a:t>OUTCOMES:</a:t>
            </a:r>
          </a:p>
          <a:p>
            <a:pPr lvl="1"/>
            <a:r>
              <a:rPr lang="en-US" dirty="0" smtClean="0"/>
              <a:t>Appraisal is finalized with results from calibration session</a:t>
            </a:r>
          </a:p>
          <a:p>
            <a:pPr lvl="1"/>
            <a:r>
              <a:rPr lang="en-US" dirty="0" smtClean="0"/>
              <a:t> Appraisal is submitted for approval in Oracle, moves to “Pending Approval” status in Oracle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Approver Dispositions Appraisal in Oracle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TOOLS:</a:t>
            </a:r>
          </a:p>
          <a:p>
            <a:pPr lvl="1"/>
            <a:r>
              <a:rPr lang="en-US" dirty="0" smtClean="0"/>
              <a:t>Notification of submitted appraisal </a:t>
            </a:r>
          </a:p>
          <a:p>
            <a:pPr lvl="1"/>
            <a:r>
              <a:rPr lang="en-US" dirty="0" smtClean="0"/>
              <a:t>Notes from calibration  session, as appropriate</a:t>
            </a:r>
          </a:p>
          <a:p>
            <a:pPr lvl="1"/>
            <a:r>
              <a:rPr lang="en-US" u="sng" dirty="0" smtClean="0">
                <a:hlinkClick r:id="rId2"/>
              </a:rPr>
              <a:t>Oracle E-Business Suite </a:t>
            </a:r>
            <a:r>
              <a:rPr lang="en-US" dirty="0" smtClean="0"/>
              <a:t>(EBS)</a:t>
            </a:r>
          </a:p>
          <a:p>
            <a:pPr lvl="1"/>
            <a:r>
              <a:rPr lang="en-US" dirty="0" smtClean="0">
                <a:hlinkClick r:id="rId3"/>
              </a:rPr>
              <a:t>UPK Training for Oracle EBS Performance Management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PROCESS:</a:t>
            </a:r>
          </a:p>
          <a:p>
            <a:pPr lvl="1"/>
            <a:r>
              <a:rPr lang="en-US" dirty="0" smtClean="0"/>
              <a:t>Approver receives either Outlook email or Oracle notification</a:t>
            </a:r>
          </a:p>
          <a:p>
            <a:pPr lvl="1"/>
            <a:r>
              <a:rPr lang="en-US" dirty="0" smtClean="0"/>
              <a:t>Logs into Oracle, clicks “Notifications” link</a:t>
            </a:r>
          </a:p>
          <a:p>
            <a:pPr lvl="1"/>
            <a:r>
              <a:rPr lang="en-US" dirty="0" smtClean="0"/>
              <a:t>Views appraisal, verifies text and rating meet expectations, boxes checked </a:t>
            </a:r>
          </a:p>
          <a:p>
            <a:pPr lvl="1"/>
            <a:r>
              <a:rPr lang="en-US" dirty="0" smtClean="0"/>
              <a:t>Dispositions appraisal – Approve, return for correction, or reject</a:t>
            </a:r>
          </a:p>
          <a:p>
            <a:pPr lvl="2"/>
            <a:r>
              <a:rPr lang="en-US" dirty="0" smtClean="0"/>
              <a:t>Return for Correction – clicking link sends back, “Return for correction” status</a:t>
            </a:r>
          </a:p>
          <a:p>
            <a:pPr lvl="2"/>
            <a:r>
              <a:rPr lang="en-US" dirty="0" smtClean="0"/>
              <a:t>Reject – clicking button returns to appraiser, goes to “Ongoing” status</a:t>
            </a:r>
          </a:p>
          <a:p>
            <a:pPr>
              <a:buNone/>
            </a:pPr>
            <a:r>
              <a:rPr lang="en-US" dirty="0" smtClean="0"/>
              <a:t>OUTCOMES:</a:t>
            </a:r>
          </a:p>
          <a:p>
            <a:pPr lvl="1"/>
            <a:r>
              <a:rPr lang="en-US" dirty="0" smtClean="0"/>
              <a:t>Appraisal moves from “Pending Approval” to “Pending Appraisee Feedback” assuming feedback box was left checked or </a:t>
            </a:r>
          </a:p>
          <a:p>
            <a:pPr lvl="1"/>
            <a:r>
              <a:rPr lang="en-US" dirty="0" smtClean="0"/>
              <a:t>Returned  to appraiser in “Returned for Correction” or “Ongoing”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and Key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91737"/>
            <a:ext cx="4114800" cy="5104263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buNone/>
            </a:pPr>
            <a:r>
              <a:rPr lang="en-US" b="1" dirty="0" smtClean="0"/>
              <a:t>APPRAISE STEPS 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Appraiser collects performance data 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Appraiser summarizes results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Appraiser writes preliminary appraisal(s)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Appraiser calibrates performance message(s)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Appraiser submits final appraisal(s) in Oracle EBS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Approver dispositions final appraisal(s) in Oracle EBS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991738"/>
            <a:ext cx="4495800" cy="50292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KEY MESSAGES</a:t>
            </a:r>
          </a:p>
          <a:p>
            <a:r>
              <a:rPr lang="en-US" dirty="0" smtClean="0"/>
              <a:t>Get started now</a:t>
            </a:r>
          </a:p>
          <a:p>
            <a:r>
              <a:rPr lang="en-US" dirty="0" smtClean="0"/>
              <a:t>Ask for employee and 360 inputs, as needed</a:t>
            </a:r>
          </a:p>
          <a:p>
            <a:r>
              <a:rPr lang="en-US" dirty="0" smtClean="0"/>
              <a:t>Look for trends/patterns in feedback </a:t>
            </a:r>
          </a:p>
          <a:p>
            <a:r>
              <a:rPr lang="en-US" dirty="0" smtClean="0"/>
              <a:t>Support your evaluation with examples</a:t>
            </a:r>
          </a:p>
          <a:p>
            <a:r>
              <a:rPr lang="en-US" dirty="0" smtClean="0"/>
              <a:t>Follow </a:t>
            </a:r>
            <a:r>
              <a:rPr lang="en-US" dirty="0" smtClean="0">
                <a:hlinkClick r:id="rId3" action="ppaction://hlinksldjump"/>
              </a:rPr>
              <a:t>guidelines </a:t>
            </a:r>
            <a:r>
              <a:rPr lang="en-US" dirty="0" smtClean="0"/>
              <a:t>for appraisal writing</a:t>
            </a:r>
          </a:p>
          <a:p>
            <a:r>
              <a:rPr lang="en-US" dirty="0" smtClean="0"/>
              <a:t>Make your text consistent with rating message</a:t>
            </a:r>
          </a:p>
          <a:p>
            <a:r>
              <a:rPr lang="en-US" dirty="0" smtClean="0"/>
              <a:t>Enter preliminary text and rating into Oracle EBS in November*, submit for approval in Oracle </a:t>
            </a:r>
            <a:r>
              <a:rPr lang="en-US" u="sng" dirty="0" smtClean="0"/>
              <a:t>after</a:t>
            </a:r>
            <a:r>
              <a:rPr lang="en-US" dirty="0" smtClean="0"/>
              <a:t> calibration</a:t>
            </a:r>
          </a:p>
          <a:p>
            <a:r>
              <a:rPr lang="en-US" dirty="0" smtClean="0"/>
              <a:t>Calibrate your assessments/messages with your manager, peer managers</a:t>
            </a:r>
          </a:p>
          <a:p>
            <a:r>
              <a:rPr lang="en-US" dirty="0" smtClean="0"/>
              <a:t>Final appraisals must be </a:t>
            </a:r>
            <a:r>
              <a:rPr lang="en-US" u="sng" dirty="0" smtClean="0"/>
              <a:t>approved</a:t>
            </a:r>
            <a:r>
              <a:rPr lang="en-US" dirty="0" smtClean="0"/>
              <a:t> in Oracle by January 16</a:t>
            </a:r>
          </a:p>
          <a:p>
            <a:r>
              <a:rPr lang="en-US" dirty="0" smtClean="0"/>
              <a:t>Watch for future communications and training for “allocate” steps</a:t>
            </a:r>
          </a:p>
          <a:p>
            <a:r>
              <a:rPr lang="en-US" dirty="0" smtClean="0"/>
              <a:t>Questions?  Contact your HR rep</a:t>
            </a:r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038600" y="5986790"/>
            <a:ext cx="47933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 smtClean="0"/>
              <a:t>* Higher level managers will want to see how distributions are progressing</a:t>
            </a:r>
            <a:endParaRPr lang="en-US" sz="11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Q&amp;As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Performance Rating </a:t>
            </a:r>
            <a:r>
              <a:rPr lang="en-US" sz="2800" dirty="0" smtClean="0"/>
              <a:t>1-5 Definitions for DL    </a:t>
            </a:r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76200" y="1219200"/>
          <a:ext cx="9067800" cy="480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4" imgW="7563002" imgH="4000500" progId="Excel.Sheet.8">
                  <p:embed/>
                </p:oleObj>
              </mc:Choice>
              <mc:Fallback>
                <p:oleObj name="Worksheet" r:id="rId4" imgW="7563002" imgH="400050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1219200"/>
                        <a:ext cx="9067800" cy="480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229600" y="5911850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linkClick r:id="rId6" action="ppaction://hlinksldjump"/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1"/>
            <a:ext cx="8991600" cy="381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 Nine-box Rating Tool for IDL - Performance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1289" name="Text Box 57"/>
          <p:cNvSpPr txBox="1">
            <a:spLocks noChangeArrowheads="1"/>
          </p:cNvSpPr>
          <p:nvPr/>
        </p:nvSpPr>
        <p:spPr bwMode="auto">
          <a:xfrm rot="16200000">
            <a:off x="-684644" y="2937298"/>
            <a:ext cx="164233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600" b="1" dirty="0"/>
              <a:t>Performance</a:t>
            </a:r>
          </a:p>
        </p:txBody>
      </p:sp>
      <p:sp>
        <p:nvSpPr>
          <p:cNvPr id="11290" name="Text Box 58"/>
          <p:cNvSpPr txBox="1">
            <a:spLocks noChangeArrowheads="1"/>
          </p:cNvSpPr>
          <p:nvPr/>
        </p:nvSpPr>
        <p:spPr bwMode="auto">
          <a:xfrm>
            <a:off x="457200" y="685800"/>
            <a:ext cx="6096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600" dirty="0"/>
              <a:t>high</a:t>
            </a:r>
          </a:p>
        </p:txBody>
      </p:sp>
      <p:sp>
        <p:nvSpPr>
          <p:cNvPr id="11291" name="Text Box 59"/>
          <p:cNvSpPr txBox="1">
            <a:spLocks noChangeArrowheads="1"/>
          </p:cNvSpPr>
          <p:nvPr/>
        </p:nvSpPr>
        <p:spPr bwMode="auto">
          <a:xfrm>
            <a:off x="457200" y="5107029"/>
            <a:ext cx="6096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600" dirty="0"/>
              <a:t>low</a:t>
            </a:r>
          </a:p>
        </p:txBody>
      </p:sp>
      <p:sp>
        <p:nvSpPr>
          <p:cNvPr id="11292" name="Line 60"/>
          <p:cNvSpPr>
            <a:spLocks noChangeShapeType="1"/>
          </p:cNvSpPr>
          <p:nvPr/>
        </p:nvSpPr>
        <p:spPr bwMode="auto">
          <a:xfrm flipH="1" flipV="1">
            <a:off x="762000" y="1037352"/>
            <a:ext cx="0" cy="411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3505200" y="914400"/>
            <a:ext cx="4572000" cy="4529136"/>
            <a:chOff x="576" y="624"/>
            <a:chExt cx="3456" cy="3024"/>
          </a:xfrm>
        </p:grpSpPr>
        <p:sp>
          <p:nvSpPr>
            <p:cNvPr id="11270" name="Rectangle 62"/>
            <p:cNvSpPr>
              <a:spLocks noChangeArrowheads="1"/>
            </p:cNvSpPr>
            <p:nvPr/>
          </p:nvSpPr>
          <p:spPr bwMode="auto">
            <a:xfrm>
              <a:off x="2880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/>
              <a:endParaRPr lang="en-US" sz="1200" dirty="0"/>
            </a:p>
          </p:txBody>
        </p:sp>
        <p:sp>
          <p:nvSpPr>
            <p:cNvPr id="11271" name="Rectangle 63"/>
            <p:cNvSpPr>
              <a:spLocks noChangeArrowheads="1"/>
            </p:cNvSpPr>
            <p:nvPr/>
          </p:nvSpPr>
          <p:spPr bwMode="auto">
            <a:xfrm>
              <a:off x="2880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sp>
          <p:nvSpPr>
            <p:cNvPr id="11272" name="Rectangle 64"/>
            <p:cNvSpPr>
              <a:spLocks noChangeArrowheads="1"/>
            </p:cNvSpPr>
            <p:nvPr/>
          </p:nvSpPr>
          <p:spPr bwMode="auto">
            <a:xfrm>
              <a:off x="1728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grpSp>
          <p:nvGrpSpPr>
            <p:cNvPr id="3" name="Group 65"/>
            <p:cNvGrpSpPr>
              <a:grpSpLocks/>
            </p:cNvGrpSpPr>
            <p:nvPr/>
          </p:nvGrpSpPr>
          <p:grpSpPr bwMode="auto">
            <a:xfrm>
              <a:off x="576" y="624"/>
              <a:ext cx="2496" cy="2208"/>
              <a:chOff x="384" y="576"/>
              <a:chExt cx="2496" cy="2208"/>
            </a:xfrm>
          </p:grpSpPr>
          <p:sp>
            <p:nvSpPr>
              <p:cNvPr id="11280" name="Text Box 66"/>
              <p:cNvSpPr txBox="1">
                <a:spLocks noChangeArrowheads="1"/>
              </p:cNvSpPr>
              <p:nvPr/>
            </p:nvSpPr>
            <p:spPr bwMode="auto">
              <a:xfrm>
                <a:off x="384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1</a:t>
                </a:r>
              </a:p>
            </p:txBody>
          </p:sp>
          <p:sp>
            <p:nvSpPr>
              <p:cNvPr id="11281" name="Text Box 67"/>
              <p:cNvSpPr txBox="1">
                <a:spLocks noChangeArrowheads="1"/>
              </p:cNvSpPr>
              <p:nvPr/>
            </p:nvSpPr>
            <p:spPr bwMode="auto">
              <a:xfrm>
                <a:off x="2688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3</a:t>
                </a:r>
              </a:p>
            </p:txBody>
          </p:sp>
          <p:sp>
            <p:nvSpPr>
              <p:cNvPr id="11282" name="Text Box 68"/>
              <p:cNvSpPr txBox="1">
                <a:spLocks noChangeArrowheads="1"/>
              </p:cNvSpPr>
              <p:nvPr/>
            </p:nvSpPr>
            <p:spPr bwMode="auto">
              <a:xfrm>
                <a:off x="1536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2</a:t>
                </a:r>
              </a:p>
            </p:txBody>
          </p:sp>
          <p:sp>
            <p:nvSpPr>
              <p:cNvPr id="11283" name="Text Box 69"/>
              <p:cNvSpPr txBox="1">
                <a:spLocks noChangeArrowheads="1"/>
              </p:cNvSpPr>
              <p:nvPr/>
            </p:nvSpPr>
            <p:spPr bwMode="auto">
              <a:xfrm>
                <a:off x="384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7</a:t>
                </a:r>
              </a:p>
            </p:txBody>
          </p:sp>
          <p:sp>
            <p:nvSpPr>
              <p:cNvPr id="11284" name="Text Box 70"/>
              <p:cNvSpPr txBox="1">
                <a:spLocks noChangeArrowheads="1"/>
              </p:cNvSpPr>
              <p:nvPr/>
            </p:nvSpPr>
            <p:spPr bwMode="auto">
              <a:xfrm>
                <a:off x="2688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9</a:t>
                </a:r>
              </a:p>
            </p:txBody>
          </p:sp>
          <p:sp>
            <p:nvSpPr>
              <p:cNvPr id="11285" name="Text Box 71"/>
              <p:cNvSpPr txBox="1">
                <a:spLocks noChangeArrowheads="1"/>
              </p:cNvSpPr>
              <p:nvPr/>
            </p:nvSpPr>
            <p:spPr bwMode="auto">
              <a:xfrm>
                <a:off x="1536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8</a:t>
                </a:r>
              </a:p>
            </p:txBody>
          </p:sp>
          <p:sp>
            <p:nvSpPr>
              <p:cNvPr id="11287" name="Text Box 73"/>
              <p:cNvSpPr txBox="1">
                <a:spLocks noChangeArrowheads="1"/>
              </p:cNvSpPr>
              <p:nvPr/>
            </p:nvSpPr>
            <p:spPr bwMode="auto">
              <a:xfrm>
                <a:off x="2688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6</a:t>
                </a:r>
              </a:p>
            </p:txBody>
          </p:sp>
          <p:sp>
            <p:nvSpPr>
              <p:cNvPr id="11288" name="Text Box 74"/>
              <p:cNvSpPr txBox="1">
                <a:spLocks noChangeArrowheads="1"/>
              </p:cNvSpPr>
              <p:nvPr/>
            </p:nvSpPr>
            <p:spPr bwMode="auto">
              <a:xfrm>
                <a:off x="1536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5</a:t>
                </a:r>
              </a:p>
            </p:txBody>
          </p:sp>
          <p:sp>
            <p:nvSpPr>
              <p:cNvPr id="11286" name="Text Box 72"/>
              <p:cNvSpPr txBox="1">
                <a:spLocks noChangeArrowheads="1"/>
              </p:cNvSpPr>
              <p:nvPr/>
            </p:nvSpPr>
            <p:spPr bwMode="auto">
              <a:xfrm>
                <a:off x="384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4</a:t>
                </a:r>
              </a:p>
            </p:txBody>
          </p:sp>
        </p:grpSp>
        <p:sp>
          <p:nvSpPr>
            <p:cNvPr id="11274" name="Rectangle 75"/>
            <p:cNvSpPr>
              <a:spLocks noChangeArrowheads="1"/>
            </p:cNvSpPr>
            <p:nvPr/>
          </p:nvSpPr>
          <p:spPr bwMode="auto">
            <a:xfrm>
              <a:off x="576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11275" name="Rectangle 76"/>
            <p:cNvSpPr>
              <a:spLocks noChangeArrowheads="1"/>
            </p:cNvSpPr>
            <p:nvPr/>
          </p:nvSpPr>
          <p:spPr bwMode="auto">
            <a:xfrm>
              <a:off x="1728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  <a:endParaRPr lang="en-US" sz="18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11276" name="Rectangle 77"/>
            <p:cNvSpPr>
              <a:spLocks noChangeArrowheads="1"/>
            </p:cNvSpPr>
            <p:nvPr/>
          </p:nvSpPr>
          <p:spPr bwMode="auto">
            <a:xfrm>
              <a:off x="2880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11277" name="Rectangle 78"/>
            <p:cNvSpPr>
              <a:spLocks noChangeArrowheads="1"/>
            </p:cNvSpPr>
            <p:nvPr/>
          </p:nvSpPr>
          <p:spPr bwMode="auto">
            <a:xfrm>
              <a:off x="576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800" dirty="0">
                <a:solidFill>
                  <a:srgbClr val="00B050"/>
                </a:solidFill>
              </a:endParaRPr>
            </a:p>
          </p:txBody>
        </p:sp>
        <p:sp>
          <p:nvSpPr>
            <p:cNvPr id="11278" name="Rectangle 79"/>
            <p:cNvSpPr>
              <a:spLocks noChangeArrowheads="1"/>
            </p:cNvSpPr>
            <p:nvPr/>
          </p:nvSpPr>
          <p:spPr bwMode="auto">
            <a:xfrm>
              <a:off x="1728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sp>
          <p:nvSpPr>
            <p:cNvPr id="11279" name="Rectangle 80"/>
            <p:cNvSpPr>
              <a:spLocks noChangeArrowheads="1"/>
            </p:cNvSpPr>
            <p:nvPr/>
          </p:nvSpPr>
          <p:spPr bwMode="auto">
            <a:xfrm>
              <a:off x="576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7315200" y="1600200"/>
            <a:ext cx="1592103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Box 1+2+3= ~0-20%</a:t>
            </a:r>
            <a:endParaRPr lang="en-US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7546834" y="1000780"/>
            <a:ext cx="1378904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Distribution</a:t>
            </a:r>
          </a:p>
          <a:p>
            <a:r>
              <a:rPr lang="en-US" sz="1400" b="1" dirty="0" smtClean="0"/>
              <a:t>Requirements</a:t>
            </a:r>
            <a:endParaRPr lang="en-US" sz="14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7315200" y="2999601"/>
            <a:ext cx="1762021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Box 4+5+6= ~60-100%</a:t>
            </a:r>
            <a:endParaRPr lang="en-US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7315200" y="4447401"/>
            <a:ext cx="1600862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Box 7+8+9= ~0-20%</a:t>
            </a:r>
            <a:endParaRPr lang="en-US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232287" y="1371600"/>
            <a:ext cx="1063113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/>
              <a:t>Consistently </a:t>
            </a:r>
          </a:p>
          <a:p>
            <a:pPr algn="ctr">
              <a:spcBef>
                <a:spcPct val="50000"/>
              </a:spcBef>
            </a:pPr>
            <a:r>
              <a:rPr lang="en-US" sz="1200" dirty="0" smtClean="0"/>
              <a:t>exceeds</a:t>
            </a:r>
            <a:endParaRPr lang="en-US" sz="1200" dirty="0"/>
          </a:p>
        </p:txBody>
      </p:sp>
      <p:sp>
        <p:nvSpPr>
          <p:cNvPr id="41" name="Text Box 58"/>
          <p:cNvSpPr txBox="1">
            <a:spLocks noChangeArrowheads="1"/>
          </p:cNvSpPr>
          <p:nvPr/>
        </p:nvSpPr>
        <p:spPr bwMode="auto">
          <a:xfrm>
            <a:off x="228600" y="2743200"/>
            <a:ext cx="1066800" cy="646331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/>
              <a:t>Meets, sometimes  exceeds</a:t>
            </a:r>
            <a:endParaRPr lang="en-US" sz="1200" dirty="0"/>
          </a:p>
        </p:txBody>
      </p:sp>
      <p:sp>
        <p:nvSpPr>
          <p:cNvPr id="42" name="Text Box 58"/>
          <p:cNvSpPr txBox="1">
            <a:spLocks noChangeArrowheads="1"/>
          </p:cNvSpPr>
          <p:nvPr/>
        </p:nvSpPr>
        <p:spPr bwMode="auto">
          <a:xfrm>
            <a:off x="304800" y="4198203"/>
            <a:ext cx="838200" cy="646331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/>
              <a:t>Does not always meet 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1219200" y="1066800"/>
            <a:ext cx="21336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Consistently exceeds expectations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In top 20% of your performers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Consistently exceeds goals, budget, schedule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219200" y="3916740"/>
            <a:ext cx="20574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Performance is below expectations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Does not always meet goals, budget, schedule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In bottom 20% of your performers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May be new to role (box 7 only)</a:t>
            </a:r>
          </a:p>
        </p:txBody>
      </p:sp>
      <p:cxnSp>
        <p:nvCxnSpPr>
          <p:cNvPr id="43" name="Straight Arrow Connector 42"/>
          <p:cNvCxnSpPr/>
          <p:nvPr/>
        </p:nvCxnSpPr>
        <p:spPr bwMode="auto">
          <a:xfrm>
            <a:off x="3200400" y="1676400"/>
            <a:ext cx="411480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3200400" y="3122612"/>
            <a:ext cx="403860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>
            <a:off x="3200400" y="4570412"/>
            <a:ext cx="4038600" cy="158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1219200" y="2641937"/>
            <a:ext cx="205740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Meets, sometimes exceeds expectations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Meets, sometimes exceeds goals, budget, schedule</a:t>
            </a:r>
          </a:p>
        </p:txBody>
      </p:sp>
      <p:sp>
        <p:nvSpPr>
          <p:cNvPr id="44" name="Text Box 4"/>
          <p:cNvSpPr txBox="1">
            <a:spLocks noChangeArrowheads="1"/>
          </p:cNvSpPr>
          <p:nvPr/>
        </p:nvSpPr>
        <p:spPr bwMode="auto">
          <a:xfrm>
            <a:off x="8229600" y="5911850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linkClick r:id="rId3" action="ppaction://hlinksldjump"/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Semiconductor Values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sz="1600" b="1" u="sng" dirty="0"/>
          </a:p>
          <a:p>
            <a:pPr>
              <a:lnSpc>
                <a:spcPct val="80000"/>
              </a:lnSpc>
            </a:pPr>
            <a:r>
              <a:rPr lang="en-US" sz="1600" b="1" dirty="0"/>
              <a:t> Integrity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say what we mean and are accountable for delivering our commitments on time.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address issues in an objective, fact based and constructive fashion without fear of reprisal. 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When a decision has been made we all execute to support it.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comply with all legal requirements and hold ourselves to the highest standards of ethical conduct.</a:t>
            </a:r>
          </a:p>
          <a:p>
            <a:pPr lvl="1"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sz="1600" b="1" dirty="0"/>
              <a:t>Respect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treat each other with dignity and respect.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share information and encourage divergent viewpoints in an open and honest environment.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draw out the best in each other recognizing that diversity of backgrounds and experience are key strengths.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all win when we support each other by placing the success of the Company above individual interests.</a:t>
            </a:r>
          </a:p>
          <a:p>
            <a:pPr lvl="1"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sz="1600" b="1" dirty="0"/>
              <a:t>Initiative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take informed risks while making data based decisions.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If a problem exists we are individually responsible to see it through to rapid resolution.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value people who demonstrate a positive, “can-do” attitude, while collaborating to win.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We work smart and with a sense of urgency.</a:t>
            </a:r>
          </a:p>
          <a:p>
            <a:pPr>
              <a:lnSpc>
                <a:spcPct val="80000"/>
              </a:lnSpc>
            </a:pPr>
            <a:endParaRPr lang="en-US" sz="16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229600" y="5911850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linkClick r:id="rId2" action="ppaction://hlinksldjump"/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459788" cy="414338"/>
          </a:xfrm>
        </p:spPr>
        <p:txBody>
          <a:bodyPr/>
          <a:lstStyle/>
          <a:p>
            <a:r>
              <a:rPr lang="en-US" sz="2800" dirty="0"/>
              <a:t>What are the attributes of a performing leader?  </a:t>
            </a:r>
            <a:endParaRPr lang="en-US" sz="2800" i="1" dirty="0"/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3124200" y="3644900"/>
            <a:ext cx="25908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endParaRPr lang="en-US" dirty="0"/>
          </a:p>
        </p:txBody>
      </p:sp>
      <p:sp>
        <p:nvSpPr>
          <p:cNvPr id="34853" name="Text Box 37"/>
          <p:cNvSpPr txBox="1">
            <a:spLocks noChangeArrowheads="1"/>
          </p:cNvSpPr>
          <p:nvPr/>
        </p:nvSpPr>
        <p:spPr bwMode="auto">
          <a:xfrm>
            <a:off x="228600" y="838200"/>
            <a:ext cx="71481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Eleven </a:t>
            </a:r>
            <a:r>
              <a:rPr lang="en-US" sz="1800" i="1" dirty="0" smtClean="0"/>
              <a:t>leadership attributes used in succession planning process….</a:t>
            </a:r>
            <a:endParaRPr lang="en-US" sz="1800" i="1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8229600" y="5911850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linkClick r:id="rId4" action="ppaction://hlinksldjump"/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14" name="Rectangle 102"/>
          <p:cNvSpPr txBox="1">
            <a:spLocks noChangeArrowheads="1"/>
          </p:cNvSpPr>
          <p:nvPr/>
        </p:nvSpPr>
        <p:spPr bwMode="auto">
          <a:xfrm>
            <a:off x="685800" y="1295400"/>
            <a:ext cx="8305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5" action="ppaction://hlinksldjump"/>
              </a:rPr>
              <a:t>Intellectually sharp and agile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6" action="ppaction://hlinksldjump"/>
              </a:rPr>
              <a:t>Business acumen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7" action="ppaction://hlinksldjump"/>
              </a:rPr>
              <a:t>Strategic thinking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8" action="ppaction://hlinksldjump"/>
              </a:rPr>
              <a:t>Self awareness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9" action="ppaction://hlinksldjump"/>
              </a:rPr>
              <a:t>Ability to influence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(especially across organizations)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0" action="ppaction://hlinksldjump"/>
              </a:rPr>
              <a:t>Risk-taker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1" action="ppaction://hlinksldjump"/>
              </a:rPr>
              <a:t>Innovative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2" action="ppaction://hlinksldjump"/>
              </a:rPr>
              <a:t>Decisive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3" action="ppaction://hlinksldjump"/>
              </a:rPr>
              <a:t>Results-oriented</a:t>
            </a:r>
            <a:endParaRPr kumimoji="0" lang="en-US" sz="24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4" action="ppaction://hlinksldjump"/>
              </a:rPr>
              <a:t>Rigorously manages talent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15" action="ppaction://hlinksldjump"/>
              </a:rPr>
              <a:t>Timely, value added communication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Intellectually sharp and agile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800600"/>
          </a:xfrm>
        </p:spPr>
        <p:txBody>
          <a:bodyPr/>
          <a:lstStyle/>
          <a:p>
            <a:r>
              <a:rPr lang="en-US" dirty="0"/>
              <a:t>Is bright and intelligent </a:t>
            </a:r>
          </a:p>
          <a:p>
            <a:r>
              <a:rPr lang="en-US" dirty="0"/>
              <a:t>Deals comfortably with concepts, ambiguity, and complexity</a:t>
            </a:r>
          </a:p>
          <a:p>
            <a:r>
              <a:rPr lang="en-US" dirty="0"/>
              <a:t>Approaches problems and opportunities in fresh new ways </a:t>
            </a:r>
          </a:p>
          <a:p>
            <a:r>
              <a:rPr lang="en-US" dirty="0"/>
              <a:t>Quick to catch on; quickly learns from mistakes 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228600" y="1004888"/>
            <a:ext cx="473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A performing leader at ON Semiconductor….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6629400" y="5678488"/>
            <a:ext cx="23775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hlinkClick r:id="rId2" action="ppaction://hlinksldjump"/>
              </a:rPr>
              <a:t>Return to attribute list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ON Semiconductor Talent Management Philosophy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/>
            <a:r>
              <a:rPr lang="en-US" dirty="0" smtClean="0"/>
              <a:t>Ensure ON Semiconductor has the talent needed to deliver the desired results today and faster, better, more cost effective results tomorrow</a:t>
            </a:r>
          </a:p>
          <a:p>
            <a:pPr marL="457200" indent="-457200" eaLnBrk="1" hangingPunct="1"/>
            <a:r>
              <a:rPr lang="en-US" dirty="0" smtClean="0"/>
              <a:t>We need to aggressively manage our talent to support ON Semiconductor’s growth strategy</a:t>
            </a:r>
          </a:p>
          <a:p>
            <a:pPr marL="457200" indent="-457200" eaLnBrk="1" hangingPunct="1"/>
            <a:r>
              <a:rPr lang="en-US" dirty="0" smtClean="0"/>
              <a:t>Within constraints of running business, we will work with employees to provide opportunities for them to apply and grow their talents </a:t>
            </a:r>
          </a:p>
          <a:p>
            <a:pPr marL="457200" indent="-457200" eaLnBrk="1" hangingPunct="1"/>
            <a:r>
              <a:rPr lang="en-US" dirty="0" smtClean="0"/>
              <a:t>Talent management needs to become a regular part of the business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Acumen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800600"/>
          </a:xfrm>
        </p:spPr>
        <p:txBody>
          <a:bodyPr/>
          <a:lstStyle/>
          <a:p>
            <a:r>
              <a:rPr lang="en-US" dirty="0"/>
              <a:t>Knows how businesses work</a:t>
            </a:r>
          </a:p>
          <a:p>
            <a:r>
              <a:rPr lang="en-US" dirty="0"/>
              <a:t>Understands semiconductor business</a:t>
            </a:r>
          </a:p>
          <a:p>
            <a:r>
              <a:rPr lang="en-US" dirty="0"/>
              <a:t>Understands </a:t>
            </a:r>
            <a:r>
              <a:rPr lang="en-US" dirty="0" smtClean="0"/>
              <a:t>our </a:t>
            </a:r>
            <a:r>
              <a:rPr lang="en-US" dirty="0"/>
              <a:t>value drivers, practices, </a:t>
            </a:r>
            <a:r>
              <a:rPr lang="en-US" dirty="0" smtClean="0"/>
              <a:t>policies </a:t>
            </a:r>
            <a:r>
              <a:rPr lang="en-US" dirty="0"/>
              <a:t>and how they impact his/her business </a:t>
            </a:r>
          </a:p>
          <a:p>
            <a:r>
              <a:rPr lang="en-US" dirty="0"/>
              <a:t>Understands the customer current needs </a:t>
            </a:r>
          </a:p>
          <a:p>
            <a:r>
              <a:rPr lang="en-US" dirty="0"/>
              <a:t>Knows the competition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228600" y="985838"/>
            <a:ext cx="473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A performing leader at ON Semiconductor….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29400" y="5678488"/>
            <a:ext cx="23775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hlinkClick r:id="rId2" action="ppaction://hlinksldjump"/>
              </a:rPr>
              <a:t>Return to attribute list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Thinking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800600"/>
          </a:xfrm>
        </p:spPr>
        <p:txBody>
          <a:bodyPr/>
          <a:lstStyle/>
          <a:p>
            <a:r>
              <a:rPr lang="en-US" dirty="0"/>
              <a:t>Is aware of customer and marketplace trends</a:t>
            </a:r>
          </a:p>
          <a:p>
            <a:r>
              <a:rPr lang="en-US" dirty="0"/>
              <a:t>Is knowledgeable of how company value drivers, </a:t>
            </a:r>
            <a:r>
              <a:rPr lang="en-US" dirty="0" smtClean="0"/>
              <a:t>strategies </a:t>
            </a:r>
            <a:r>
              <a:rPr lang="en-US" dirty="0"/>
              <a:t>and tactics will affect his/her future business activities </a:t>
            </a:r>
          </a:p>
          <a:p>
            <a:r>
              <a:rPr lang="en-US" dirty="0"/>
              <a:t>Can visualize and express with conviction a desired future 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228600" y="985838"/>
            <a:ext cx="473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A performing leader at ON Semiconductor….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29400" y="5678488"/>
            <a:ext cx="23775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hlinkClick r:id="rId2" action="ppaction://hlinksldjump"/>
              </a:rPr>
              <a:t>Return to attribute list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Self-Awareness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800600"/>
          </a:xfrm>
        </p:spPr>
        <p:txBody>
          <a:bodyPr/>
          <a:lstStyle/>
          <a:p>
            <a:r>
              <a:rPr lang="en-US" dirty="0"/>
              <a:t>Is aware of his/her own preferred communication styles and behavioral preferences</a:t>
            </a:r>
          </a:p>
          <a:p>
            <a:r>
              <a:rPr lang="en-US" dirty="0"/>
              <a:t>Understands other styles and behaviors and how to adapt and build constructive and positive relationships</a:t>
            </a:r>
          </a:p>
          <a:p>
            <a:r>
              <a:rPr lang="en-US" dirty="0"/>
              <a:t>Understands his/her strengths, </a:t>
            </a:r>
            <a:r>
              <a:rPr lang="en-US" dirty="0" smtClean="0"/>
              <a:t>weaknesses </a:t>
            </a:r>
            <a:r>
              <a:rPr lang="en-US" dirty="0"/>
              <a:t>and limits</a:t>
            </a:r>
          </a:p>
          <a:p>
            <a:r>
              <a:rPr lang="en-US" dirty="0"/>
              <a:t>Seeks feedback and acts on it</a:t>
            </a:r>
          </a:p>
          <a:p>
            <a:r>
              <a:rPr lang="en-US" dirty="0"/>
              <a:t>Learns from mistakes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228600" y="985838"/>
            <a:ext cx="473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A performing leader at ON Semiconductor….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29400" y="5678488"/>
            <a:ext cx="23775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hlinkClick r:id="rId2" action="ppaction://hlinksldjump"/>
              </a:rPr>
              <a:t>Return to attribute list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 Ability to Influence </a:t>
            </a:r>
            <a:br>
              <a:rPr lang="en-US" sz="2800" dirty="0"/>
            </a:br>
            <a:r>
              <a:rPr lang="en-US" sz="2800" dirty="0"/>
              <a:t>(especially across organizations)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4800600"/>
          </a:xfrm>
        </p:spPr>
        <p:txBody>
          <a:bodyPr/>
          <a:lstStyle/>
          <a:p>
            <a:r>
              <a:rPr lang="en-US" dirty="0"/>
              <a:t>Understands when collaboration is needed</a:t>
            </a:r>
          </a:p>
          <a:p>
            <a:r>
              <a:rPr lang="en-US" dirty="0"/>
              <a:t>Is sensitive to how people and organizations operate and their interests</a:t>
            </a:r>
          </a:p>
          <a:p>
            <a:r>
              <a:rPr lang="en-US" dirty="0"/>
              <a:t>Is able to identify common goals</a:t>
            </a:r>
          </a:p>
          <a:p>
            <a:r>
              <a:rPr lang="en-US" dirty="0"/>
              <a:t>Constructively deals with conflict</a:t>
            </a:r>
          </a:p>
          <a:p>
            <a:r>
              <a:rPr lang="en-US" dirty="0"/>
              <a:t>Is widely trusted and seen as a direct, truthful individual</a:t>
            </a:r>
          </a:p>
          <a:p>
            <a:r>
              <a:rPr lang="en-US" dirty="0"/>
              <a:t>Is able to energize others to rise to the occasion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228600" y="1157288"/>
            <a:ext cx="473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A performing leader at ON Semiconductor….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29400" y="5678488"/>
            <a:ext cx="23775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hlinkClick r:id="rId2" action="ppaction://hlinksldjump"/>
              </a:rPr>
              <a:t>Return to attribute list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Risk-Taker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4648200"/>
          </a:xfrm>
        </p:spPr>
        <p:txBody>
          <a:bodyPr/>
          <a:lstStyle/>
          <a:p>
            <a:r>
              <a:rPr lang="en-US" dirty="0"/>
              <a:t>Questions the status quo</a:t>
            </a:r>
          </a:p>
          <a:p>
            <a:r>
              <a:rPr lang="en-US" dirty="0"/>
              <a:t>Initiates change</a:t>
            </a:r>
          </a:p>
          <a:p>
            <a:r>
              <a:rPr lang="en-US" dirty="0"/>
              <a:t>Experiments and is open to different approaches</a:t>
            </a:r>
          </a:p>
          <a:p>
            <a:r>
              <a:rPr lang="en-US" dirty="0"/>
              <a:t>Has a bias for action</a:t>
            </a:r>
          </a:p>
          <a:p>
            <a:r>
              <a:rPr lang="en-US" dirty="0"/>
              <a:t>Will act in the face of uncertainty</a:t>
            </a:r>
          </a:p>
          <a:p>
            <a:r>
              <a:rPr lang="en-US" dirty="0"/>
              <a:t>Learns and adjusts quickly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228600" y="1157288"/>
            <a:ext cx="473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A performing leader at ON Semiconductor….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29400" y="5678488"/>
            <a:ext cx="23775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hlinkClick r:id="rId2" action="ppaction://hlinksldjump"/>
              </a:rPr>
              <a:t>Return to attribute list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Innovative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4800600"/>
          </a:xfrm>
        </p:spPr>
        <p:txBody>
          <a:bodyPr/>
          <a:lstStyle/>
          <a:p>
            <a:r>
              <a:rPr lang="en-US" dirty="0"/>
              <a:t>Relentlessly seeks to create more product or process value</a:t>
            </a:r>
          </a:p>
          <a:p>
            <a:r>
              <a:rPr lang="en-US" dirty="0"/>
              <a:t>Seen as original thinker, value-adding at brainstorm sessions</a:t>
            </a:r>
          </a:p>
          <a:p>
            <a:r>
              <a:rPr lang="en-US" dirty="0"/>
              <a:t>Has good judgment about which creative ideas/suggestions will work</a:t>
            </a:r>
          </a:p>
        </p:txBody>
      </p:sp>
      <p:sp>
        <p:nvSpPr>
          <p:cNvPr id="80900" name="Text Box 4"/>
          <p:cNvSpPr txBox="1">
            <a:spLocks noChangeArrowheads="1"/>
          </p:cNvSpPr>
          <p:nvPr/>
        </p:nvSpPr>
        <p:spPr bwMode="auto">
          <a:xfrm>
            <a:off x="228600" y="1157288"/>
            <a:ext cx="473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A performing leader at ON Semiconductor….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29400" y="5678488"/>
            <a:ext cx="23775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hlinkClick r:id="rId2" action="ppaction://hlinksldjump"/>
              </a:rPr>
              <a:t>Return to attribute list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Decisive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4800600"/>
          </a:xfrm>
        </p:spPr>
        <p:txBody>
          <a:bodyPr/>
          <a:lstStyle/>
          <a:p>
            <a:r>
              <a:rPr lang="en-US" dirty="0"/>
              <a:t>Quickly grasps the essence of a situation even without complete information</a:t>
            </a:r>
          </a:p>
          <a:p>
            <a:r>
              <a:rPr lang="en-US" dirty="0"/>
              <a:t>Is able to make quick decisions </a:t>
            </a:r>
          </a:p>
          <a:p>
            <a:r>
              <a:rPr lang="en-US" dirty="0"/>
              <a:t>Makes decisions that mostly turn out to be correct over time</a:t>
            </a:r>
          </a:p>
          <a:p>
            <a:r>
              <a:rPr lang="en-US" dirty="0"/>
              <a:t>Is sought out by others for advice and solutions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228600" y="1157288"/>
            <a:ext cx="473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A performing leader at ON Semiconductor….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29400" y="5678488"/>
            <a:ext cx="23775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hlinkClick r:id="rId2" action="ppaction://hlinksldjump"/>
              </a:rPr>
              <a:t>Return to attribute list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Results-Oriented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4800600"/>
          </a:xfrm>
        </p:spPr>
        <p:txBody>
          <a:bodyPr/>
          <a:lstStyle/>
          <a:p>
            <a:r>
              <a:rPr lang="en-US" dirty="0"/>
              <a:t>Can be counted on to exceed/meet goals</a:t>
            </a:r>
          </a:p>
          <a:p>
            <a:r>
              <a:rPr lang="en-US" dirty="0"/>
              <a:t>Is bottom-line oriented</a:t>
            </a:r>
          </a:p>
          <a:p>
            <a:r>
              <a:rPr lang="en-US" dirty="0"/>
              <a:t>Consistently pushes self and others to achieve</a:t>
            </a:r>
          </a:p>
          <a:p>
            <a:r>
              <a:rPr lang="en-US" dirty="0"/>
              <a:t>Clearly communicates what success looks like</a:t>
            </a:r>
          </a:p>
          <a:p>
            <a:r>
              <a:rPr lang="en-US" dirty="0"/>
              <a:t>Holds his/herself and others accountable</a:t>
            </a: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228600" y="1157288"/>
            <a:ext cx="473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A performing leader at ON Semiconductor….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29400" y="5678488"/>
            <a:ext cx="23775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hlinkClick r:id="rId2" action="ppaction://hlinksldjump"/>
              </a:rPr>
              <a:t>Return to attribute list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Rigorously Manages Talent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4800600"/>
          </a:xfrm>
        </p:spPr>
        <p:txBody>
          <a:bodyPr/>
          <a:lstStyle/>
          <a:p>
            <a:r>
              <a:rPr lang="en-US" dirty="0"/>
              <a:t>Hires the best people available, inside or outside</a:t>
            </a:r>
          </a:p>
          <a:p>
            <a:r>
              <a:rPr lang="en-US" dirty="0"/>
              <a:t>Is not afraid of selecting strong people or waiting to hire the right person </a:t>
            </a:r>
          </a:p>
          <a:p>
            <a:r>
              <a:rPr lang="en-US" dirty="0"/>
              <a:t>Creates opportunities for people to contribute their best for the team</a:t>
            </a:r>
          </a:p>
          <a:p>
            <a:r>
              <a:rPr lang="en-US" dirty="0"/>
              <a:t>Sets clear performance expectations and provides actionable feedback</a:t>
            </a:r>
          </a:p>
          <a:p>
            <a:r>
              <a:rPr lang="en-US" dirty="0"/>
              <a:t>Faces up to performance problems quickly and directly; is not afraid to act </a:t>
            </a:r>
          </a:p>
          <a:p>
            <a:r>
              <a:rPr lang="en-US" dirty="0"/>
              <a:t>Develops his/her workforce and successors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228600" y="1157288"/>
            <a:ext cx="473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A performing leader at ON Semiconductor….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29400" y="5678488"/>
            <a:ext cx="23775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hlinkClick r:id="rId2" action="ppaction://hlinksldjump"/>
              </a:rPr>
              <a:t>Return to attribute list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Timely Value-Added Communication </a:t>
            </a:r>
            <a:endParaRPr lang="en-US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4800600"/>
          </a:xfrm>
        </p:spPr>
        <p:txBody>
          <a:bodyPr/>
          <a:lstStyle/>
          <a:p>
            <a:r>
              <a:rPr lang="en-US" dirty="0" smtClean="0"/>
              <a:t>Provides information his/her people need to do their job and feel committed to the business and the company</a:t>
            </a:r>
          </a:p>
          <a:p>
            <a:r>
              <a:rPr lang="en-US" dirty="0" smtClean="0"/>
              <a:t>Passes along information in a timely manner adding his/her perspective on what it means to the business and the company</a:t>
            </a:r>
          </a:p>
          <a:p>
            <a:r>
              <a:rPr lang="en-US" dirty="0" smtClean="0"/>
              <a:t>Can discuss multiple aspects and impacts of relevant business issues</a:t>
            </a:r>
            <a:endParaRPr lang="en-US" dirty="0"/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228600" y="1157288"/>
            <a:ext cx="473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/>
              <a:t>A performing leader at ON Semiconductor….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629400" y="5678488"/>
            <a:ext cx="23775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hlinkClick r:id="rId2" action="ppaction://hlinksldjump"/>
              </a:rPr>
              <a:t>Return to attribute list</a:t>
            </a:r>
            <a:endParaRPr lang="en-US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98450"/>
            <a:ext cx="8305800" cy="304800"/>
          </a:xfrm>
        </p:spPr>
        <p:txBody>
          <a:bodyPr/>
          <a:lstStyle/>
          <a:p>
            <a:r>
              <a:rPr lang="en-US" sz="2400" dirty="0"/>
              <a:t>Talent Management System at ON Semiconductor  </a:t>
            </a:r>
          </a:p>
        </p:txBody>
      </p:sp>
      <p:sp>
        <p:nvSpPr>
          <p:cNvPr id="903171" name="Text Box 3"/>
          <p:cNvSpPr txBox="1">
            <a:spLocks noChangeArrowheads="1"/>
          </p:cNvSpPr>
          <p:nvPr/>
        </p:nvSpPr>
        <p:spPr bwMode="auto">
          <a:xfrm>
            <a:off x="19050" y="4495800"/>
            <a:ext cx="14446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sz="1400" i="1" dirty="0">
                <a:solidFill>
                  <a:schemeClr val="bg2"/>
                </a:solidFill>
              </a:rPr>
              <a:t>Get right people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sz="1400" i="1" dirty="0">
                <a:solidFill>
                  <a:schemeClr val="bg2"/>
                </a:solidFill>
              </a:rPr>
              <a:t>on the bus</a:t>
            </a:r>
          </a:p>
        </p:txBody>
      </p:sp>
      <p:sp>
        <p:nvSpPr>
          <p:cNvPr id="903172" name="Text Box 4"/>
          <p:cNvSpPr txBox="1">
            <a:spLocks noChangeArrowheads="1"/>
          </p:cNvSpPr>
          <p:nvPr/>
        </p:nvSpPr>
        <p:spPr bwMode="auto">
          <a:xfrm>
            <a:off x="6629400" y="4495800"/>
            <a:ext cx="2286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3363" indent="-233363" algn="ctr" eaLnBrk="0" hangingPunct="0">
              <a:spcBef>
                <a:spcPct val="0"/>
              </a:spcBef>
            </a:pPr>
            <a:r>
              <a:rPr lang="en-US" sz="1400" i="1" dirty="0">
                <a:solidFill>
                  <a:schemeClr val="bg2"/>
                </a:solidFill>
              </a:rPr>
              <a:t>Retain best fit, redirect or manage out poor fit</a:t>
            </a:r>
          </a:p>
          <a:p>
            <a:pPr marL="233363" indent="-233363" algn="ctr" eaLnBrk="0" hangingPunct="0">
              <a:spcBef>
                <a:spcPct val="0"/>
              </a:spcBef>
            </a:pPr>
            <a:r>
              <a:rPr lang="en-US" sz="1400" i="1" dirty="0">
                <a:solidFill>
                  <a:schemeClr val="bg2"/>
                </a:solidFill>
              </a:rPr>
              <a:t>Get great results </a:t>
            </a:r>
          </a:p>
        </p:txBody>
      </p:sp>
      <p:sp>
        <p:nvSpPr>
          <p:cNvPr id="903173" name="Freeform 5"/>
          <p:cNvSpPr>
            <a:spLocks/>
          </p:cNvSpPr>
          <p:nvPr/>
        </p:nvSpPr>
        <p:spPr bwMode="auto">
          <a:xfrm>
            <a:off x="5105400" y="2576513"/>
            <a:ext cx="304800" cy="868362"/>
          </a:xfrm>
          <a:custGeom>
            <a:avLst/>
            <a:gdLst/>
            <a:ahLst/>
            <a:cxnLst>
              <a:cxn ang="0">
                <a:pos x="96" y="240"/>
              </a:cxn>
              <a:cxn ang="0">
                <a:pos x="96" y="96"/>
              </a:cxn>
              <a:cxn ang="0">
                <a:pos x="0" y="0"/>
              </a:cxn>
            </a:cxnLst>
            <a:rect l="0" t="0" r="r" b="b"/>
            <a:pathLst>
              <a:path w="112" h="240">
                <a:moveTo>
                  <a:pt x="96" y="240"/>
                </a:moveTo>
                <a:cubicBezTo>
                  <a:pt x="104" y="188"/>
                  <a:pt x="112" y="136"/>
                  <a:pt x="96" y="96"/>
                </a:cubicBezTo>
                <a:cubicBezTo>
                  <a:pt x="80" y="56"/>
                  <a:pt x="16" y="16"/>
                  <a:pt x="0" y="0"/>
                </a:cubicBezTo>
              </a:path>
            </a:pathLst>
          </a:custGeom>
          <a:noFill/>
          <a:ln w="136525" cap="flat" cmpd="sng">
            <a:solidFill>
              <a:srgbClr val="C0C0C0"/>
            </a:solidFill>
            <a:prstDash val="solid"/>
            <a:round/>
            <a:headEnd type="triangle" w="sm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03174" name="Freeform 6"/>
          <p:cNvSpPr>
            <a:spLocks/>
          </p:cNvSpPr>
          <p:nvPr/>
        </p:nvSpPr>
        <p:spPr bwMode="auto">
          <a:xfrm>
            <a:off x="3162300" y="2576513"/>
            <a:ext cx="266700" cy="868362"/>
          </a:xfrm>
          <a:custGeom>
            <a:avLst/>
            <a:gdLst/>
            <a:ahLst/>
            <a:cxnLst>
              <a:cxn ang="0">
                <a:pos x="24" y="336"/>
              </a:cxn>
              <a:cxn ang="0">
                <a:pos x="24" y="144"/>
              </a:cxn>
              <a:cxn ang="0">
                <a:pos x="168" y="0"/>
              </a:cxn>
            </a:cxnLst>
            <a:rect l="0" t="0" r="r" b="b"/>
            <a:pathLst>
              <a:path w="168" h="336">
                <a:moveTo>
                  <a:pt x="24" y="336"/>
                </a:moveTo>
                <a:cubicBezTo>
                  <a:pt x="12" y="268"/>
                  <a:pt x="0" y="200"/>
                  <a:pt x="24" y="144"/>
                </a:cubicBezTo>
                <a:cubicBezTo>
                  <a:pt x="48" y="88"/>
                  <a:pt x="144" y="24"/>
                  <a:pt x="168" y="0"/>
                </a:cubicBezTo>
              </a:path>
            </a:pathLst>
          </a:custGeom>
          <a:noFill/>
          <a:ln w="136525" cap="flat" cmpd="sng">
            <a:solidFill>
              <a:srgbClr val="C0C0C0"/>
            </a:solidFill>
            <a:prstDash val="solid"/>
            <a:round/>
            <a:headEnd type="triangle" w="sm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03175" name="Freeform 7"/>
          <p:cNvSpPr>
            <a:spLocks/>
          </p:cNvSpPr>
          <p:nvPr/>
        </p:nvSpPr>
        <p:spPr bwMode="auto">
          <a:xfrm>
            <a:off x="609600" y="2301875"/>
            <a:ext cx="2133600" cy="1143000"/>
          </a:xfrm>
          <a:custGeom>
            <a:avLst/>
            <a:gdLst/>
            <a:ahLst/>
            <a:cxnLst>
              <a:cxn ang="0">
                <a:pos x="240" y="344"/>
              </a:cxn>
              <a:cxn ang="0">
                <a:pos x="240" y="56"/>
              </a:cxn>
              <a:cxn ang="0">
                <a:pos x="1680" y="8"/>
              </a:cxn>
            </a:cxnLst>
            <a:rect l="0" t="0" r="r" b="b"/>
            <a:pathLst>
              <a:path w="1680" h="344">
                <a:moveTo>
                  <a:pt x="240" y="344"/>
                </a:moveTo>
                <a:cubicBezTo>
                  <a:pt x="120" y="228"/>
                  <a:pt x="0" y="112"/>
                  <a:pt x="240" y="56"/>
                </a:cubicBezTo>
                <a:cubicBezTo>
                  <a:pt x="480" y="0"/>
                  <a:pt x="1080" y="4"/>
                  <a:pt x="1680" y="8"/>
                </a:cubicBezTo>
              </a:path>
            </a:pathLst>
          </a:custGeom>
          <a:noFill/>
          <a:ln w="136525" cap="flat" cmpd="sng">
            <a:solidFill>
              <a:srgbClr val="C0C0C0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03176" name="AutoShape 8"/>
          <p:cNvSpPr>
            <a:spLocks noChangeArrowheads="1"/>
          </p:cNvSpPr>
          <p:nvPr/>
        </p:nvSpPr>
        <p:spPr bwMode="auto">
          <a:xfrm>
            <a:off x="1001713" y="3292475"/>
            <a:ext cx="7380287" cy="1265238"/>
          </a:xfrm>
          <a:prstGeom prst="rightArrow">
            <a:avLst>
              <a:gd name="adj1" fmla="val 50000"/>
              <a:gd name="adj2" fmla="val 145828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03177" name="Oval 9"/>
          <p:cNvSpPr>
            <a:spLocks noChangeArrowheads="1"/>
          </p:cNvSpPr>
          <p:nvPr/>
        </p:nvSpPr>
        <p:spPr bwMode="auto">
          <a:xfrm>
            <a:off x="304800" y="3444875"/>
            <a:ext cx="1436688" cy="914400"/>
          </a:xfrm>
          <a:prstGeom prst="ellipse">
            <a:avLst/>
          </a:prstGeom>
          <a:solidFill>
            <a:srgbClr val="5F865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1800" dirty="0">
                <a:solidFill>
                  <a:schemeClr val="bg1"/>
                </a:solidFill>
              </a:rPr>
              <a:t>Acquire</a:t>
            </a:r>
          </a:p>
        </p:txBody>
      </p:sp>
      <p:sp>
        <p:nvSpPr>
          <p:cNvPr id="903178" name="Oval 10"/>
          <p:cNvSpPr>
            <a:spLocks noChangeArrowheads="1"/>
          </p:cNvSpPr>
          <p:nvPr/>
        </p:nvSpPr>
        <p:spPr bwMode="auto">
          <a:xfrm>
            <a:off x="2438400" y="3429000"/>
            <a:ext cx="1438275" cy="9144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1800" dirty="0">
                <a:solidFill>
                  <a:schemeClr val="bg1"/>
                </a:solidFill>
              </a:rPr>
              <a:t>Deploy</a:t>
            </a:r>
          </a:p>
        </p:txBody>
      </p:sp>
      <p:sp>
        <p:nvSpPr>
          <p:cNvPr id="903179" name="Oval 11"/>
          <p:cNvSpPr>
            <a:spLocks noChangeArrowheads="1"/>
          </p:cNvSpPr>
          <p:nvPr/>
        </p:nvSpPr>
        <p:spPr bwMode="auto">
          <a:xfrm>
            <a:off x="4648200" y="3444875"/>
            <a:ext cx="1436688" cy="914400"/>
          </a:xfrm>
          <a:prstGeom prst="ellipse">
            <a:avLst/>
          </a:prstGeom>
          <a:solidFill>
            <a:srgbClr val="00CC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1800" dirty="0">
                <a:solidFill>
                  <a:schemeClr val="bg1"/>
                </a:solidFill>
              </a:rPr>
              <a:t>Develop</a:t>
            </a:r>
          </a:p>
        </p:txBody>
      </p:sp>
      <p:sp>
        <p:nvSpPr>
          <p:cNvPr id="903180" name="Oval 12"/>
          <p:cNvSpPr>
            <a:spLocks noChangeArrowheads="1"/>
          </p:cNvSpPr>
          <p:nvPr/>
        </p:nvSpPr>
        <p:spPr bwMode="auto">
          <a:xfrm>
            <a:off x="2743200" y="1914525"/>
            <a:ext cx="3046413" cy="747713"/>
          </a:xfrm>
          <a:prstGeom prst="ellipse">
            <a:avLst/>
          </a:prstGeom>
          <a:solidFill>
            <a:srgbClr val="BF984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1800" dirty="0">
                <a:solidFill>
                  <a:schemeClr val="bg1"/>
                </a:solidFill>
              </a:rPr>
              <a:t>Workforce Planning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1200" dirty="0">
                <a:solidFill>
                  <a:schemeClr val="bg1"/>
                </a:solidFill>
              </a:rPr>
              <a:t>Have vs. Need</a:t>
            </a:r>
          </a:p>
        </p:txBody>
      </p:sp>
      <p:sp>
        <p:nvSpPr>
          <p:cNvPr id="903181" name="Freeform 13"/>
          <p:cNvSpPr>
            <a:spLocks/>
          </p:cNvSpPr>
          <p:nvPr/>
        </p:nvSpPr>
        <p:spPr bwMode="auto">
          <a:xfrm>
            <a:off x="5789613" y="2301875"/>
            <a:ext cx="2389187" cy="1066800"/>
          </a:xfrm>
          <a:custGeom>
            <a:avLst/>
            <a:gdLst/>
            <a:ahLst/>
            <a:cxnLst>
              <a:cxn ang="0">
                <a:pos x="1248" y="288"/>
              </a:cxn>
              <a:cxn ang="0">
                <a:pos x="1200" y="48"/>
              </a:cxn>
              <a:cxn ang="0">
                <a:pos x="0" y="0"/>
              </a:cxn>
            </a:cxnLst>
            <a:rect l="0" t="0" r="r" b="b"/>
            <a:pathLst>
              <a:path w="1408" h="288">
                <a:moveTo>
                  <a:pt x="1248" y="288"/>
                </a:moveTo>
                <a:cubicBezTo>
                  <a:pt x="1328" y="192"/>
                  <a:pt x="1408" y="96"/>
                  <a:pt x="1200" y="48"/>
                </a:cubicBezTo>
                <a:cubicBezTo>
                  <a:pt x="992" y="0"/>
                  <a:pt x="200" y="8"/>
                  <a:pt x="0" y="0"/>
                </a:cubicBezTo>
              </a:path>
            </a:pathLst>
          </a:custGeom>
          <a:noFill/>
          <a:ln w="136525" cap="flat" cmpd="sng">
            <a:solidFill>
              <a:srgbClr val="C0C0C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03182" name="Text Box 14"/>
          <p:cNvSpPr txBox="1">
            <a:spLocks noChangeArrowheads="1"/>
          </p:cNvSpPr>
          <p:nvPr/>
        </p:nvSpPr>
        <p:spPr bwMode="auto">
          <a:xfrm>
            <a:off x="2209800" y="4495800"/>
            <a:ext cx="18288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sz="1400" i="1" dirty="0">
                <a:solidFill>
                  <a:schemeClr val="bg2"/>
                </a:solidFill>
              </a:rPr>
              <a:t>In right seats with right goals</a:t>
            </a:r>
          </a:p>
        </p:txBody>
      </p:sp>
      <p:sp>
        <p:nvSpPr>
          <p:cNvPr id="903183" name="Text Box 15"/>
          <p:cNvSpPr txBox="1">
            <a:spLocks noChangeArrowheads="1"/>
          </p:cNvSpPr>
          <p:nvPr/>
        </p:nvSpPr>
        <p:spPr bwMode="auto">
          <a:xfrm>
            <a:off x="4339466" y="4495800"/>
            <a:ext cx="20938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sz="1400" i="1" dirty="0">
                <a:solidFill>
                  <a:schemeClr val="bg2"/>
                </a:solidFill>
              </a:rPr>
              <a:t>Grow in right ways </a:t>
            </a:r>
          </a:p>
          <a:p>
            <a:pPr algn="ctr" eaLnBrk="0" hangingPunct="0">
              <a:spcBef>
                <a:spcPct val="0"/>
              </a:spcBef>
              <a:buFontTx/>
              <a:buNone/>
            </a:pPr>
            <a:r>
              <a:rPr lang="en-US" sz="1400" i="1" dirty="0">
                <a:solidFill>
                  <a:schemeClr val="bg2"/>
                </a:solidFill>
              </a:rPr>
              <a:t>for business </a:t>
            </a:r>
            <a:r>
              <a:rPr lang="en-US" sz="1400" i="1" dirty="0" smtClean="0">
                <a:solidFill>
                  <a:schemeClr val="bg2"/>
                </a:solidFill>
              </a:rPr>
              <a:t>and </a:t>
            </a:r>
            <a:r>
              <a:rPr lang="en-US" sz="1400" i="1" dirty="0">
                <a:solidFill>
                  <a:schemeClr val="bg2"/>
                </a:solidFill>
              </a:rPr>
              <a:t>person</a:t>
            </a:r>
          </a:p>
        </p:txBody>
      </p:sp>
      <p:sp>
        <p:nvSpPr>
          <p:cNvPr id="903184" name="Oval 16"/>
          <p:cNvSpPr>
            <a:spLocks noChangeArrowheads="1"/>
          </p:cNvSpPr>
          <p:nvPr/>
        </p:nvSpPr>
        <p:spPr bwMode="auto">
          <a:xfrm>
            <a:off x="6781800" y="3329712"/>
            <a:ext cx="2133600" cy="1168539"/>
          </a:xfrm>
          <a:prstGeom prst="ellipse">
            <a:avLst/>
          </a:prstGeom>
          <a:solidFill>
            <a:srgbClr val="5F865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sz="2000" dirty="0">
                <a:solidFill>
                  <a:schemeClr val="bg1"/>
                </a:solidFill>
              </a:rPr>
              <a:t>Outcomes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chemeClr val="bg1"/>
                </a:solidFill>
              </a:rPr>
              <a:t>Talent &amp; Business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03185" name="AutoShape 17"/>
          <p:cNvSpPr>
            <a:spLocks noChangeArrowheads="1"/>
          </p:cNvSpPr>
          <p:nvPr/>
        </p:nvSpPr>
        <p:spPr bwMode="auto">
          <a:xfrm>
            <a:off x="2743200" y="1103114"/>
            <a:ext cx="3046413" cy="689372"/>
          </a:xfrm>
          <a:prstGeom prst="downArrowCallout">
            <a:avLst>
              <a:gd name="adj1" fmla="val 136293"/>
              <a:gd name="adj2" fmla="val 136293"/>
              <a:gd name="adj3" fmla="val 16667"/>
              <a:gd name="adj4" fmla="val 6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r>
              <a:rPr lang="en-US" i="1" dirty="0"/>
              <a:t>Business Strategies</a:t>
            </a:r>
          </a:p>
        </p:txBody>
      </p:sp>
      <p:sp>
        <p:nvSpPr>
          <p:cNvPr id="903186" name="Text Box 18"/>
          <p:cNvSpPr txBox="1">
            <a:spLocks noChangeArrowheads="1"/>
          </p:cNvSpPr>
          <p:nvPr/>
        </p:nvSpPr>
        <p:spPr bwMode="auto">
          <a:xfrm>
            <a:off x="2914650" y="5424488"/>
            <a:ext cx="3105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FontTx/>
              <a:buNone/>
            </a:pPr>
            <a:r>
              <a:rPr lang="en-US" sz="1800" dirty="0"/>
              <a:t> </a:t>
            </a:r>
            <a:r>
              <a:rPr lang="en-US" sz="1800" b="1" dirty="0"/>
              <a:t>Performance Management</a:t>
            </a:r>
            <a:endParaRPr lang="en-US" sz="1800" dirty="0"/>
          </a:p>
        </p:txBody>
      </p:sp>
      <p:sp>
        <p:nvSpPr>
          <p:cNvPr id="903187" name="AutoShape 19"/>
          <p:cNvSpPr>
            <a:spLocks/>
          </p:cNvSpPr>
          <p:nvPr/>
        </p:nvSpPr>
        <p:spPr bwMode="auto">
          <a:xfrm rot="16200000">
            <a:off x="4343402" y="3352799"/>
            <a:ext cx="457200" cy="3810001"/>
          </a:xfrm>
          <a:prstGeom prst="leftBrace">
            <a:avLst>
              <a:gd name="adj1" fmla="val 69771"/>
              <a:gd name="adj2" fmla="val 45931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03188" name="Text Box 20"/>
          <p:cNvSpPr txBox="1">
            <a:spLocks noChangeArrowheads="1"/>
          </p:cNvSpPr>
          <p:nvPr/>
        </p:nvSpPr>
        <p:spPr bwMode="auto">
          <a:xfrm>
            <a:off x="6629400" y="1828800"/>
            <a:ext cx="222567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None/>
            </a:pPr>
            <a:r>
              <a:rPr lang="en-US" sz="1600" i="1" dirty="0"/>
              <a:t>Continuous Process…</a:t>
            </a:r>
          </a:p>
        </p:txBody>
      </p:sp>
      <p:sp>
        <p:nvSpPr>
          <p:cNvPr id="903189" name="Oval 21"/>
          <p:cNvSpPr>
            <a:spLocks noChangeArrowheads="1"/>
          </p:cNvSpPr>
          <p:nvPr/>
        </p:nvSpPr>
        <p:spPr bwMode="auto">
          <a:xfrm>
            <a:off x="43416" y="3278277"/>
            <a:ext cx="947184" cy="476071"/>
          </a:xfrm>
          <a:prstGeom prst="ellipse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342900" indent="-342900" algn="ctr">
              <a:buFontTx/>
              <a:buNone/>
            </a:pPr>
            <a:r>
              <a:rPr lang="en-US" sz="1600" dirty="0" smtClean="0"/>
              <a:t>EVP*</a:t>
            </a:r>
            <a:endParaRPr lang="en-US" sz="1600" dirty="0"/>
          </a:p>
        </p:txBody>
      </p:sp>
      <p:sp>
        <p:nvSpPr>
          <p:cNvPr id="903190" name="Oval 22"/>
          <p:cNvSpPr>
            <a:spLocks noChangeArrowheads="1"/>
          </p:cNvSpPr>
          <p:nvPr/>
        </p:nvSpPr>
        <p:spPr bwMode="auto">
          <a:xfrm>
            <a:off x="155575" y="4079875"/>
            <a:ext cx="2209800" cy="447675"/>
          </a:xfrm>
          <a:prstGeom prst="ellipse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 algn="ctr">
              <a:buFontTx/>
              <a:buNone/>
            </a:pPr>
            <a:r>
              <a:rPr lang="en-US" sz="1600" dirty="0"/>
              <a:t>Compensation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1752600" y="4419600"/>
            <a:ext cx="4876800" cy="1752600"/>
          </a:xfrm>
          <a:prstGeom prst="ellipse">
            <a:avLst/>
          </a:prstGeom>
          <a:noFill/>
          <a:ln w="25400" cap="flat" cmpd="sng" algn="ctr">
            <a:solidFill>
              <a:schemeClr val="accent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dobe 명조 Std Acro M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2400" y="5971401"/>
            <a:ext cx="26248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*EVP = Employee Value Proposition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33810" t="23619" r="15714" b="14667"/>
          <a:stretch>
            <a:fillRect/>
          </a:stretch>
        </p:blipFill>
        <p:spPr bwMode="auto">
          <a:xfrm>
            <a:off x="685800" y="685800"/>
            <a:ext cx="8001000" cy="5473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Potential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867400"/>
            <a:ext cx="2667000" cy="304800"/>
          </a:xfrm>
        </p:spPr>
        <p:txBody>
          <a:bodyPr/>
          <a:lstStyle/>
          <a:p>
            <a:r>
              <a:rPr lang="en-US" sz="1400" dirty="0" smtClean="0"/>
              <a:t>Source: CLC</a:t>
            </a:r>
            <a:endParaRPr lang="en-US" sz="1400" dirty="0"/>
          </a:p>
        </p:txBody>
      </p:sp>
      <p:sp>
        <p:nvSpPr>
          <p:cNvPr id="5" name="Text Box 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8229600" y="5943600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linkClick r:id="rId4" action="ppaction://hlinksldjump"/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Nine-box Rating Tool for IDL - Potential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35" name="Content Placeholder 34"/>
          <p:cNvSpPr>
            <a:spLocks noGrp="1"/>
          </p:cNvSpPr>
          <p:nvPr>
            <p:ph idx="1"/>
          </p:nvPr>
        </p:nvSpPr>
        <p:spPr>
          <a:xfrm>
            <a:off x="228600" y="4572000"/>
            <a:ext cx="8686800" cy="1295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3333FF"/>
                </a:solidFill>
              </a:rPr>
              <a:t>Potential </a:t>
            </a:r>
            <a:r>
              <a:rPr lang="en-US" dirty="0" smtClean="0">
                <a:solidFill>
                  <a:srgbClr val="3333FF"/>
                </a:solidFill>
              </a:rPr>
              <a:t>defined as realistic* probability that employee could advance  up company career ladder within next 2-3 years</a:t>
            </a:r>
          </a:p>
          <a:p>
            <a:pPr lvl="1"/>
            <a:r>
              <a:rPr lang="en-US" dirty="0" smtClean="0">
                <a:solidFill>
                  <a:srgbClr val="3333FF"/>
                </a:solidFill>
              </a:rPr>
              <a:t>High potential = two grade levels or more</a:t>
            </a:r>
          </a:p>
          <a:p>
            <a:pPr lvl="1"/>
            <a:r>
              <a:rPr lang="en-US" dirty="0" smtClean="0">
                <a:solidFill>
                  <a:srgbClr val="3333FF"/>
                </a:solidFill>
              </a:rPr>
              <a:t>Medium potential  = one grade level</a:t>
            </a:r>
          </a:p>
          <a:p>
            <a:pPr lvl="1"/>
            <a:r>
              <a:rPr lang="en-US" dirty="0" smtClean="0">
                <a:solidFill>
                  <a:srgbClr val="3333FF"/>
                </a:solidFill>
              </a:rPr>
              <a:t>Low potential = steady or zero grade levels</a:t>
            </a:r>
          </a:p>
          <a:p>
            <a:pPr lvl="1">
              <a:buNone/>
            </a:pPr>
            <a:endParaRPr lang="en-US" dirty="0" smtClean="0">
              <a:solidFill>
                <a:srgbClr val="3333FF"/>
              </a:solidFill>
            </a:endParaRPr>
          </a:p>
          <a:p>
            <a:pPr lvl="1"/>
            <a:endParaRPr lang="en-US" dirty="0" smtClean="0">
              <a:solidFill>
                <a:srgbClr val="3333FF"/>
              </a:solidFill>
            </a:endParaRPr>
          </a:p>
          <a:p>
            <a:endParaRPr lang="en-US" dirty="0"/>
          </a:p>
        </p:txBody>
      </p:sp>
      <p:sp>
        <p:nvSpPr>
          <p:cNvPr id="11293" name="Text Box 52"/>
          <p:cNvSpPr txBox="1">
            <a:spLocks noChangeArrowheads="1"/>
          </p:cNvSpPr>
          <p:nvPr/>
        </p:nvSpPr>
        <p:spPr bwMode="auto">
          <a:xfrm>
            <a:off x="2362200" y="4062427"/>
            <a:ext cx="457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600" b="1" dirty="0" smtClean="0">
                <a:solidFill>
                  <a:srgbClr val="3333FF"/>
                </a:solidFill>
              </a:rPr>
              <a:t>Potential</a:t>
            </a:r>
            <a:endParaRPr lang="en-US" sz="1600" b="1" dirty="0">
              <a:solidFill>
                <a:srgbClr val="3333FF"/>
              </a:solidFill>
            </a:endParaRPr>
          </a:p>
        </p:txBody>
      </p:sp>
      <p:sp>
        <p:nvSpPr>
          <p:cNvPr id="11294" name="Text Box 53"/>
          <p:cNvSpPr txBox="1">
            <a:spLocks noChangeArrowheads="1"/>
          </p:cNvSpPr>
          <p:nvPr/>
        </p:nvSpPr>
        <p:spPr bwMode="auto">
          <a:xfrm>
            <a:off x="990600" y="3757627"/>
            <a:ext cx="709612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>
                <a:solidFill>
                  <a:srgbClr val="3333FF"/>
                </a:solidFill>
              </a:rPr>
              <a:t>high</a:t>
            </a:r>
          </a:p>
        </p:txBody>
      </p:sp>
      <p:sp>
        <p:nvSpPr>
          <p:cNvPr id="11296" name="Line 55"/>
          <p:cNvSpPr>
            <a:spLocks noChangeShapeType="1"/>
          </p:cNvSpPr>
          <p:nvPr/>
        </p:nvSpPr>
        <p:spPr bwMode="auto">
          <a:xfrm flipH="1">
            <a:off x="1600198" y="3910027"/>
            <a:ext cx="6400802" cy="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1295400" y="914400"/>
            <a:ext cx="6781800" cy="2743200"/>
            <a:chOff x="576" y="624"/>
            <a:chExt cx="3456" cy="3024"/>
          </a:xfrm>
        </p:grpSpPr>
        <p:sp>
          <p:nvSpPr>
            <p:cNvPr id="11270" name="Rectangle 62"/>
            <p:cNvSpPr>
              <a:spLocks noChangeArrowheads="1"/>
            </p:cNvSpPr>
            <p:nvPr/>
          </p:nvSpPr>
          <p:spPr bwMode="auto">
            <a:xfrm>
              <a:off x="2880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/>
              <a:endParaRPr lang="en-US" sz="1200" dirty="0"/>
            </a:p>
          </p:txBody>
        </p:sp>
        <p:sp>
          <p:nvSpPr>
            <p:cNvPr id="11271" name="Rectangle 63"/>
            <p:cNvSpPr>
              <a:spLocks noChangeArrowheads="1"/>
            </p:cNvSpPr>
            <p:nvPr/>
          </p:nvSpPr>
          <p:spPr bwMode="auto">
            <a:xfrm>
              <a:off x="2880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sp>
          <p:nvSpPr>
            <p:cNvPr id="11272" name="Rectangle 64"/>
            <p:cNvSpPr>
              <a:spLocks noChangeArrowheads="1"/>
            </p:cNvSpPr>
            <p:nvPr/>
          </p:nvSpPr>
          <p:spPr bwMode="auto">
            <a:xfrm>
              <a:off x="1728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grpSp>
          <p:nvGrpSpPr>
            <p:cNvPr id="3" name="Group 65"/>
            <p:cNvGrpSpPr>
              <a:grpSpLocks/>
            </p:cNvGrpSpPr>
            <p:nvPr/>
          </p:nvGrpSpPr>
          <p:grpSpPr bwMode="auto">
            <a:xfrm>
              <a:off x="576" y="624"/>
              <a:ext cx="2496" cy="2208"/>
              <a:chOff x="384" y="576"/>
              <a:chExt cx="2496" cy="2208"/>
            </a:xfrm>
          </p:grpSpPr>
          <p:sp>
            <p:nvSpPr>
              <p:cNvPr id="11280" name="Text Box 66"/>
              <p:cNvSpPr txBox="1">
                <a:spLocks noChangeArrowheads="1"/>
              </p:cNvSpPr>
              <p:nvPr/>
            </p:nvSpPr>
            <p:spPr bwMode="auto">
              <a:xfrm>
                <a:off x="384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1</a:t>
                </a:r>
              </a:p>
            </p:txBody>
          </p:sp>
          <p:sp>
            <p:nvSpPr>
              <p:cNvPr id="11281" name="Text Box 67"/>
              <p:cNvSpPr txBox="1">
                <a:spLocks noChangeArrowheads="1"/>
              </p:cNvSpPr>
              <p:nvPr/>
            </p:nvSpPr>
            <p:spPr bwMode="auto">
              <a:xfrm>
                <a:off x="2688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3</a:t>
                </a:r>
              </a:p>
            </p:txBody>
          </p:sp>
          <p:sp>
            <p:nvSpPr>
              <p:cNvPr id="11282" name="Text Box 68"/>
              <p:cNvSpPr txBox="1">
                <a:spLocks noChangeArrowheads="1"/>
              </p:cNvSpPr>
              <p:nvPr/>
            </p:nvSpPr>
            <p:spPr bwMode="auto">
              <a:xfrm>
                <a:off x="1536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2</a:t>
                </a:r>
              </a:p>
            </p:txBody>
          </p:sp>
          <p:sp>
            <p:nvSpPr>
              <p:cNvPr id="11283" name="Text Box 69"/>
              <p:cNvSpPr txBox="1">
                <a:spLocks noChangeArrowheads="1"/>
              </p:cNvSpPr>
              <p:nvPr/>
            </p:nvSpPr>
            <p:spPr bwMode="auto">
              <a:xfrm>
                <a:off x="384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7</a:t>
                </a:r>
              </a:p>
            </p:txBody>
          </p:sp>
          <p:sp>
            <p:nvSpPr>
              <p:cNvPr id="11284" name="Text Box 70"/>
              <p:cNvSpPr txBox="1">
                <a:spLocks noChangeArrowheads="1"/>
              </p:cNvSpPr>
              <p:nvPr/>
            </p:nvSpPr>
            <p:spPr bwMode="auto">
              <a:xfrm>
                <a:off x="2688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9</a:t>
                </a:r>
              </a:p>
            </p:txBody>
          </p:sp>
          <p:sp>
            <p:nvSpPr>
              <p:cNvPr id="11285" name="Text Box 71"/>
              <p:cNvSpPr txBox="1">
                <a:spLocks noChangeArrowheads="1"/>
              </p:cNvSpPr>
              <p:nvPr/>
            </p:nvSpPr>
            <p:spPr bwMode="auto">
              <a:xfrm>
                <a:off x="1536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8</a:t>
                </a:r>
              </a:p>
            </p:txBody>
          </p:sp>
          <p:sp>
            <p:nvSpPr>
              <p:cNvPr id="11286" name="Text Box 72"/>
              <p:cNvSpPr txBox="1">
                <a:spLocks noChangeArrowheads="1"/>
              </p:cNvSpPr>
              <p:nvPr/>
            </p:nvSpPr>
            <p:spPr bwMode="auto">
              <a:xfrm>
                <a:off x="384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4</a:t>
                </a:r>
              </a:p>
            </p:txBody>
          </p:sp>
          <p:sp>
            <p:nvSpPr>
              <p:cNvPr id="11287" name="Text Box 73"/>
              <p:cNvSpPr txBox="1">
                <a:spLocks noChangeArrowheads="1"/>
              </p:cNvSpPr>
              <p:nvPr/>
            </p:nvSpPr>
            <p:spPr bwMode="auto">
              <a:xfrm>
                <a:off x="2688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6</a:t>
                </a:r>
              </a:p>
            </p:txBody>
          </p:sp>
          <p:sp>
            <p:nvSpPr>
              <p:cNvPr id="11288" name="Text Box 74"/>
              <p:cNvSpPr txBox="1">
                <a:spLocks noChangeArrowheads="1"/>
              </p:cNvSpPr>
              <p:nvPr/>
            </p:nvSpPr>
            <p:spPr bwMode="auto">
              <a:xfrm>
                <a:off x="1536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5</a:t>
                </a:r>
              </a:p>
            </p:txBody>
          </p:sp>
        </p:grpSp>
        <p:sp>
          <p:nvSpPr>
            <p:cNvPr id="11274" name="Rectangle 75"/>
            <p:cNvSpPr>
              <a:spLocks noChangeArrowheads="1"/>
            </p:cNvSpPr>
            <p:nvPr/>
          </p:nvSpPr>
          <p:spPr bwMode="auto">
            <a:xfrm>
              <a:off x="576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11275" name="Rectangle 76"/>
            <p:cNvSpPr>
              <a:spLocks noChangeArrowheads="1"/>
            </p:cNvSpPr>
            <p:nvPr/>
          </p:nvSpPr>
          <p:spPr bwMode="auto">
            <a:xfrm>
              <a:off x="1728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  <a:endParaRPr lang="en-US" sz="18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11276" name="Rectangle 77"/>
            <p:cNvSpPr>
              <a:spLocks noChangeArrowheads="1"/>
            </p:cNvSpPr>
            <p:nvPr/>
          </p:nvSpPr>
          <p:spPr bwMode="auto">
            <a:xfrm>
              <a:off x="2880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11277" name="Rectangle 78"/>
            <p:cNvSpPr>
              <a:spLocks noChangeArrowheads="1"/>
            </p:cNvSpPr>
            <p:nvPr/>
          </p:nvSpPr>
          <p:spPr bwMode="auto">
            <a:xfrm>
              <a:off x="576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800" dirty="0">
                <a:solidFill>
                  <a:srgbClr val="00B050"/>
                </a:solidFill>
              </a:endParaRPr>
            </a:p>
          </p:txBody>
        </p:sp>
        <p:sp>
          <p:nvSpPr>
            <p:cNvPr id="11278" name="Rectangle 79"/>
            <p:cNvSpPr>
              <a:spLocks noChangeArrowheads="1"/>
            </p:cNvSpPr>
            <p:nvPr/>
          </p:nvSpPr>
          <p:spPr bwMode="auto">
            <a:xfrm>
              <a:off x="1728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sp>
          <p:nvSpPr>
            <p:cNvPr id="11279" name="Rectangle 80"/>
            <p:cNvSpPr>
              <a:spLocks noChangeArrowheads="1"/>
            </p:cNvSpPr>
            <p:nvPr/>
          </p:nvSpPr>
          <p:spPr bwMode="auto">
            <a:xfrm>
              <a:off x="576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</p:grpSp>
      <p:sp>
        <p:nvSpPr>
          <p:cNvPr id="38" name="Text Box 58"/>
          <p:cNvSpPr txBox="1">
            <a:spLocks noChangeArrowheads="1"/>
          </p:cNvSpPr>
          <p:nvPr/>
        </p:nvSpPr>
        <p:spPr bwMode="auto">
          <a:xfrm>
            <a:off x="3962400" y="3761601"/>
            <a:ext cx="1295400" cy="276999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 anchorCtr="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>
                <a:solidFill>
                  <a:srgbClr val="3333FF"/>
                </a:solidFill>
              </a:rPr>
              <a:t>One grade level</a:t>
            </a:r>
          </a:p>
        </p:txBody>
      </p:sp>
      <p:sp>
        <p:nvSpPr>
          <p:cNvPr id="39" name="Text Box 58"/>
          <p:cNvSpPr txBox="1">
            <a:spLocks noChangeArrowheads="1"/>
          </p:cNvSpPr>
          <p:nvPr/>
        </p:nvSpPr>
        <p:spPr bwMode="auto">
          <a:xfrm>
            <a:off x="6324600" y="3718411"/>
            <a:ext cx="1143000" cy="46166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 anchorCtr="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>
                <a:solidFill>
                  <a:srgbClr val="3333FF"/>
                </a:solidFill>
              </a:rPr>
              <a:t>Steady at current  grade </a:t>
            </a:r>
          </a:p>
        </p:txBody>
      </p:sp>
      <p:sp>
        <p:nvSpPr>
          <p:cNvPr id="11295" name="Text Box 54"/>
          <p:cNvSpPr txBox="1">
            <a:spLocks noChangeArrowheads="1"/>
          </p:cNvSpPr>
          <p:nvPr/>
        </p:nvSpPr>
        <p:spPr bwMode="auto">
          <a:xfrm>
            <a:off x="7782567" y="3757627"/>
            <a:ext cx="599433" cy="276999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>
                <a:solidFill>
                  <a:srgbClr val="3333FF"/>
                </a:solidFill>
              </a:rPr>
              <a:t>low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0" y="6019800"/>
            <a:ext cx="41857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>
                <a:solidFill>
                  <a:srgbClr val="0000FF"/>
                </a:solidFill>
              </a:rPr>
              <a:t>* As assessed by two or more members of employee’s leadership team</a:t>
            </a:r>
            <a:endParaRPr lang="en-US" sz="1000" i="1" dirty="0">
              <a:solidFill>
                <a:srgbClr val="0000FF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 rot="16200000" flipV="1">
            <a:off x="1219203" y="2286000"/>
            <a:ext cx="2590796" cy="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3333FF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/>
          <p:nvPr/>
        </p:nvCxnSpPr>
        <p:spPr bwMode="auto">
          <a:xfrm rot="5400000" flipH="1" flipV="1">
            <a:off x="3276997" y="2285603"/>
            <a:ext cx="2590800" cy="79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3333FF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rot="5400000" flipH="1" flipV="1">
            <a:off x="5562997" y="2285603"/>
            <a:ext cx="2590800" cy="79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3333FF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47" name="Text Box 58"/>
          <p:cNvSpPr txBox="1">
            <a:spLocks noChangeArrowheads="1"/>
          </p:cNvSpPr>
          <p:nvPr/>
        </p:nvSpPr>
        <p:spPr bwMode="auto">
          <a:xfrm>
            <a:off x="2057400" y="3700790"/>
            <a:ext cx="1143000" cy="46166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>
                <a:solidFill>
                  <a:srgbClr val="3333FF"/>
                </a:solidFill>
              </a:rPr>
              <a:t>Two or more grade levels </a:t>
            </a:r>
          </a:p>
        </p:txBody>
      </p:sp>
      <p:sp>
        <p:nvSpPr>
          <p:cNvPr id="41" name="Text Box 58"/>
          <p:cNvSpPr txBox="1">
            <a:spLocks noChangeArrowheads="1"/>
          </p:cNvSpPr>
          <p:nvPr/>
        </p:nvSpPr>
        <p:spPr bwMode="auto">
          <a:xfrm>
            <a:off x="1893836" y="837083"/>
            <a:ext cx="1227901" cy="21544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 anchorCtr="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400" dirty="0" smtClean="0">
                <a:solidFill>
                  <a:srgbClr val="3333FF"/>
                </a:solidFill>
              </a:rPr>
              <a:t>1+4+7= 0-20% </a:t>
            </a:r>
          </a:p>
        </p:txBody>
      </p:sp>
      <p:sp>
        <p:nvSpPr>
          <p:cNvPr id="43" name="Text Box 58"/>
          <p:cNvSpPr txBox="1">
            <a:spLocks noChangeArrowheads="1"/>
          </p:cNvSpPr>
          <p:nvPr/>
        </p:nvSpPr>
        <p:spPr bwMode="auto">
          <a:xfrm>
            <a:off x="3988907" y="837083"/>
            <a:ext cx="1327287" cy="21544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 anchorCtr="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400" dirty="0" smtClean="0">
                <a:solidFill>
                  <a:srgbClr val="3333FF"/>
                </a:solidFill>
              </a:rPr>
              <a:t>2+5+8= 0-100% </a:t>
            </a:r>
          </a:p>
        </p:txBody>
      </p:sp>
      <p:sp>
        <p:nvSpPr>
          <p:cNvPr id="44" name="Text Box 58"/>
          <p:cNvSpPr txBox="1">
            <a:spLocks noChangeArrowheads="1"/>
          </p:cNvSpPr>
          <p:nvPr/>
        </p:nvSpPr>
        <p:spPr bwMode="auto">
          <a:xfrm>
            <a:off x="6298093" y="837083"/>
            <a:ext cx="1227900" cy="21544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 anchorCtr="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400" dirty="0" smtClean="0">
                <a:solidFill>
                  <a:srgbClr val="3333FF"/>
                </a:solidFill>
              </a:rPr>
              <a:t>3+6+9= 0-20%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209800" y="1295400"/>
            <a:ext cx="579005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0-3</a:t>
            </a:r>
            <a:r>
              <a:rPr lang="en-US" sz="1200" dirty="0" smtClean="0">
                <a:solidFill>
                  <a:srgbClr val="0000FF"/>
                </a:solidFill>
              </a:rPr>
              <a:t>%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209800" y="2130623"/>
            <a:ext cx="67839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0-10</a:t>
            </a:r>
            <a:r>
              <a:rPr lang="en-US" sz="1200" dirty="0" smtClean="0">
                <a:solidFill>
                  <a:srgbClr val="0000FF"/>
                </a:solidFill>
              </a:rPr>
              <a:t>%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209800" y="3050977"/>
            <a:ext cx="67839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0-20</a:t>
            </a:r>
            <a:r>
              <a:rPr lang="en-US" sz="1200" dirty="0" smtClean="0">
                <a:solidFill>
                  <a:srgbClr val="0000FF"/>
                </a:solidFill>
              </a:rPr>
              <a:t>%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274609" y="1295400"/>
            <a:ext cx="67839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0-10</a:t>
            </a:r>
            <a:r>
              <a:rPr lang="en-US" sz="1200" dirty="0" smtClean="0">
                <a:solidFill>
                  <a:srgbClr val="0000FF"/>
                </a:solidFill>
              </a:rPr>
              <a:t>%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274609" y="2130623"/>
            <a:ext cx="777777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0-100</a:t>
            </a:r>
            <a:r>
              <a:rPr lang="en-US" sz="1200" dirty="0" smtClean="0">
                <a:solidFill>
                  <a:srgbClr val="0000FF"/>
                </a:solidFill>
              </a:rPr>
              <a:t>%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274609" y="3048000"/>
            <a:ext cx="67839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0-20</a:t>
            </a:r>
            <a:r>
              <a:rPr lang="en-US" sz="1200" dirty="0" smtClean="0">
                <a:solidFill>
                  <a:srgbClr val="0000FF"/>
                </a:solidFill>
              </a:rPr>
              <a:t>%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553200" y="1295400"/>
            <a:ext cx="67839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0-20</a:t>
            </a:r>
            <a:r>
              <a:rPr lang="en-US" sz="1200" dirty="0" smtClean="0">
                <a:solidFill>
                  <a:srgbClr val="0000FF"/>
                </a:solidFill>
              </a:rPr>
              <a:t>%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553200" y="2130623"/>
            <a:ext cx="67839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0-20</a:t>
            </a:r>
            <a:r>
              <a:rPr lang="en-US" sz="1200" dirty="0" smtClean="0">
                <a:solidFill>
                  <a:srgbClr val="0000FF"/>
                </a:solidFill>
              </a:rPr>
              <a:t>%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553200" y="3048000"/>
            <a:ext cx="579005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0-5</a:t>
            </a:r>
            <a:r>
              <a:rPr lang="en-US" sz="1200" dirty="0" smtClean="0">
                <a:solidFill>
                  <a:srgbClr val="0000FF"/>
                </a:solidFill>
              </a:rPr>
              <a:t>%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9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229600" y="5943600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linkClick r:id="rId3" action="ppaction://hlinksldjump"/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7" grpId="0" animBg="1"/>
      <p:bldP spid="41" grpId="0" animBg="1"/>
      <p:bldP spid="43" grpId="0" animBg="1"/>
      <p:bldP spid="44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352800" y="1143000"/>
            <a:ext cx="2667000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Consistently exceeds expectations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In top 20% of your performers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Consistently exceeds goals, budget, schedule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11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FF"/>
                </a:solidFill>
              </a:rPr>
              <a:t> Realistic chance employee could advance one grade level in 2-3 years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3400" y="1143000"/>
            <a:ext cx="2743200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Consistently exceeds expectations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In top 20% of your performers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Consistently exceeds goals, budget, schedule</a:t>
            </a:r>
          </a:p>
          <a:p>
            <a:pPr marL="228600" indent="-228600"/>
            <a:endParaRPr lang="en-US" sz="11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FF"/>
                </a:solidFill>
              </a:rPr>
              <a:t> Realistic chance employee could advance two grade levels in 2-3 years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9600" y="2800291"/>
            <a:ext cx="2743200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Meets, sometimes exceeds expectations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Meets, sometimes exceeds goals, budget, schedule</a:t>
            </a:r>
          </a:p>
          <a:p>
            <a:pPr marL="228600" indent="-228600"/>
            <a:endParaRPr lang="en-US" sz="11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FF"/>
                </a:solidFill>
              </a:rPr>
              <a:t> Realistic chance employee could advance two grade levels in 2-3 years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096000" y="4572000"/>
            <a:ext cx="2743200" cy="11079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In bottom 20% of your performers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Does not always meet goals, budget, schedule </a:t>
            </a:r>
          </a:p>
          <a:p>
            <a:pPr marL="228600" indent="-228600"/>
            <a:endParaRPr lang="en-US" sz="11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FF"/>
                </a:solidFill>
              </a:rPr>
              <a:t>Likely employee will stay at current grade level over next 2-3 years</a:t>
            </a:r>
            <a:r>
              <a:rPr lang="en-US" sz="1100" dirty="0" smtClean="0"/>
              <a:t>  </a:t>
            </a:r>
            <a:endParaRPr lang="en-US" sz="1100" dirty="0" smtClean="0">
              <a:solidFill>
                <a:srgbClr val="0000F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" y="4513927"/>
            <a:ext cx="2743200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In bottom 20% of your performers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New to role (box 7)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Does not always meet goals, budget, schedule </a:t>
            </a:r>
          </a:p>
          <a:p>
            <a:pPr marL="228600" indent="-228600"/>
            <a:endParaRPr lang="en-US" sz="11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FF"/>
                </a:solidFill>
              </a:rPr>
              <a:t> Realistic chance employee could advance two grade levels in 2-3 years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29000" y="2800291"/>
            <a:ext cx="2667000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Meets, sometimes exceeds expectations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Meets, sometimes exceeds goals, budget, schedule</a:t>
            </a:r>
          </a:p>
          <a:p>
            <a:pPr marL="228600" indent="-228600"/>
            <a:endParaRPr lang="en-US" sz="11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FF"/>
                </a:solidFill>
              </a:rPr>
              <a:t>Realistic chance employee could advance one grade level in 2-3 years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48400" y="2800291"/>
            <a:ext cx="2590800" cy="12772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Meets, sometimes exceeds expectations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Meets, sometimes exceeds goals, budget, schedule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11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FF"/>
                </a:solidFill>
              </a:rPr>
              <a:t>Likely employee will stay at current grade level over next 2-3 years</a:t>
            </a:r>
            <a:r>
              <a:rPr lang="en-US" sz="1100" dirty="0" smtClean="0"/>
              <a:t>  </a:t>
            </a:r>
            <a:endParaRPr lang="en-US" sz="1100" dirty="0" smtClean="0">
              <a:solidFill>
                <a:srgbClr val="0000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685800"/>
          </a:xfrm>
        </p:spPr>
        <p:txBody>
          <a:bodyPr/>
          <a:lstStyle/>
          <a:p>
            <a:r>
              <a:rPr lang="en-US" dirty="0" smtClean="0"/>
              <a:t>Nine-box Rating Descriptions</a:t>
            </a:r>
            <a:endParaRPr lang="en-US" dirty="0"/>
          </a:p>
        </p:txBody>
      </p: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457200" y="838200"/>
            <a:ext cx="8382000" cy="5105400"/>
            <a:chOff x="576" y="624"/>
            <a:chExt cx="3456" cy="3024"/>
          </a:xfrm>
        </p:grpSpPr>
        <p:sp>
          <p:nvSpPr>
            <p:cNvPr id="4" name="Rectangle 62"/>
            <p:cNvSpPr>
              <a:spLocks noChangeArrowheads="1"/>
            </p:cNvSpPr>
            <p:nvPr/>
          </p:nvSpPr>
          <p:spPr bwMode="auto">
            <a:xfrm>
              <a:off x="2880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/>
              <a:endParaRPr lang="en-US" sz="1200" dirty="0"/>
            </a:p>
          </p:txBody>
        </p:sp>
        <p:sp>
          <p:nvSpPr>
            <p:cNvPr id="5" name="Rectangle 63"/>
            <p:cNvSpPr>
              <a:spLocks noChangeArrowheads="1"/>
            </p:cNvSpPr>
            <p:nvPr/>
          </p:nvSpPr>
          <p:spPr bwMode="auto">
            <a:xfrm>
              <a:off x="2880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sp>
          <p:nvSpPr>
            <p:cNvPr id="6" name="Rectangle 64"/>
            <p:cNvSpPr>
              <a:spLocks noChangeArrowheads="1"/>
            </p:cNvSpPr>
            <p:nvPr/>
          </p:nvSpPr>
          <p:spPr bwMode="auto">
            <a:xfrm>
              <a:off x="1728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grpSp>
          <p:nvGrpSpPr>
            <p:cNvPr id="7" name="Group 65"/>
            <p:cNvGrpSpPr>
              <a:grpSpLocks/>
            </p:cNvGrpSpPr>
            <p:nvPr/>
          </p:nvGrpSpPr>
          <p:grpSpPr bwMode="auto">
            <a:xfrm>
              <a:off x="576" y="624"/>
              <a:ext cx="2496" cy="2208"/>
              <a:chOff x="384" y="576"/>
              <a:chExt cx="2496" cy="2208"/>
            </a:xfrm>
          </p:grpSpPr>
          <p:sp>
            <p:nvSpPr>
              <p:cNvPr id="14" name="Text Box 66"/>
              <p:cNvSpPr txBox="1">
                <a:spLocks noChangeArrowheads="1"/>
              </p:cNvSpPr>
              <p:nvPr/>
            </p:nvSpPr>
            <p:spPr bwMode="auto">
              <a:xfrm>
                <a:off x="384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1</a:t>
                </a:r>
              </a:p>
            </p:txBody>
          </p:sp>
          <p:sp>
            <p:nvSpPr>
              <p:cNvPr id="15" name="Text Box 67"/>
              <p:cNvSpPr txBox="1">
                <a:spLocks noChangeArrowheads="1"/>
              </p:cNvSpPr>
              <p:nvPr/>
            </p:nvSpPr>
            <p:spPr bwMode="auto">
              <a:xfrm>
                <a:off x="2688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3</a:t>
                </a:r>
              </a:p>
            </p:txBody>
          </p:sp>
          <p:sp>
            <p:nvSpPr>
              <p:cNvPr id="16" name="Text Box 68"/>
              <p:cNvSpPr txBox="1">
                <a:spLocks noChangeArrowheads="1"/>
              </p:cNvSpPr>
              <p:nvPr/>
            </p:nvSpPr>
            <p:spPr bwMode="auto">
              <a:xfrm>
                <a:off x="1536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2</a:t>
                </a:r>
              </a:p>
            </p:txBody>
          </p:sp>
          <p:sp>
            <p:nvSpPr>
              <p:cNvPr id="17" name="Text Box 69"/>
              <p:cNvSpPr txBox="1">
                <a:spLocks noChangeArrowheads="1"/>
              </p:cNvSpPr>
              <p:nvPr/>
            </p:nvSpPr>
            <p:spPr bwMode="auto">
              <a:xfrm>
                <a:off x="384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7</a:t>
                </a:r>
              </a:p>
            </p:txBody>
          </p:sp>
          <p:sp>
            <p:nvSpPr>
              <p:cNvPr id="18" name="Text Box 70"/>
              <p:cNvSpPr txBox="1">
                <a:spLocks noChangeArrowheads="1"/>
              </p:cNvSpPr>
              <p:nvPr/>
            </p:nvSpPr>
            <p:spPr bwMode="auto">
              <a:xfrm>
                <a:off x="2688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9</a:t>
                </a:r>
              </a:p>
            </p:txBody>
          </p:sp>
          <p:sp>
            <p:nvSpPr>
              <p:cNvPr id="19" name="Text Box 71"/>
              <p:cNvSpPr txBox="1">
                <a:spLocks noChangeArrowheads="1"/>
              </p:cNvSpPr>
              <p:nvPr/>
            </p:nvSpPr>
            <p:spPr bwMode="auto">
              <a:xfrm>
                <a:off x="1536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8</a:t>
                </a:r>
              </a:p>
            </p:txBody>
          </p:sp>
          <p:sp>
            <p:nvSpPr>
              <p:cNvPr id="20" name="Text Box 73"/>
              <p:cNvSpPr txBox="1">
                <a:spLocks noChangeArrowheads="1"/>
              </p:cNvSpPr>
              <p:nvPr/>
            </p:nvSpPr>
            <p:spPr bwMode="auto">
              <a:xfrm>
                <a:off x="2688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6</a:t>
                </a:r>
              </a:p>
            </p:txBody>
          </p:sp>
          <p:sp>
            <p:nvSpPr>
              <p:cNvPr id="21" name="Text Box 74"/>
              <p:cNvSpPr txBox="1">
                <a:spLocks noChangeArrowheads="1"/>
              </p:cNvSpPr>
              <p:nvPr/>
            </p:nvSpPr>
            <p:spPr bwMode="auto">
              <a:xfrm>
                <a:off x="1536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5</a:t>
                </a:r>
              </a:p>
            </p:txBody>
          </p:sp>
          <p:sp>
            <p:nvSpPr>
              <p:cNvPr id="22" name="Text Box 72"/>
              <p:cNvSpPr txBox="1">
                <a:spLocks noChangeArrowheads="1"/>
              </p:cNvSpPr>
              <p:nvPr/>
            </p:nvSpPr>
            <p:spPr bwMode="auto">
              <a:xfrm>
                <a:off x="384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4</a:t>
                </a:r>
              </a:p>
            </p:txBody>
          </p:sp>
        </p:grpSp>
        <p:sp>
          <p:nvSpPr>
            <p:cNvPr id="8" name="Rectangle 75"/>
            <p:cNvSpPr>
              <a:spLocks noChangeArrowheads="1"/>
            </p:cNvSpPr>
            <p:nvPr/>
          </p:nvSpPr>
          <p:spPr bwMode="auto">
            <a:xfrm>
              <a:off x="576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1728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  <a:endParaRPr lang="en-US" sz="18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10" name="Rectangle 77"/>
            <p:cNvSpPr>
              <a:spLocks noChangeArrowheads="1"/>
            </p:cNvSpPr>
            <p:nvPr/>
          </p:nvSpPr>
          <p:spPr bwMode="auto">
            <a:xfrm>
              <a:off x="2880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11" name="Rectangle 78"/>
            <p:cNvSpPr>
              <a:spLocks noChangeArrowheads="1"/>
            </p:cNvSpPr>
            <p:nvPr/>
          </p:nvSpPr>
          <p:spPr bwMode="auto">
            <a:xfrm>
              <a:off x="576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800" dirty="0">
                <a:solidFill>
                  <a:srgbClr val="00B050"/>
                </a:solidFill>
              </a:endParaRPr>
            </a:p>
          </p:txBody>
        </p:sp>
        <p:sp>
          <p:nvSpPr>
            <p:cNvPr id="12" name="Rectangle 79"/>
            <p:cNvSpPr>
              <a:spLocks noChangeArrowheads="1"/>
            </p:cNvSpPr>
            <p:nvPr/>
          </p:nvSpPr>
          <p:spPr bwMode="auto">
            <a:xfrm>
              <a:off x="1728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sp>
          <p:nvSpPr>
            <p:cNvPr id="13" name="Rectangle 80"/>
            <p:cNvSpPr>
              <a:spLocks noChangeArrowheads="1"/>
            </p:cNvSpPr>
            <p:nvPr/>
          </p:nvSpPr>
          <p:spPr bwMode="auto">
            <a:xfrm>
              <a:off x="576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</p:grpSp>
      <p:sp>
        <p:nvSpPr>
          <p:cNvPr id="23" name="Text Box 57"/>
          <p:cNvSpPr txBox="1">
            <a:spLocks noChangeArrowheads="1"/>
          </p:cNvSpPr>
          <p:nvPr/>
        </p:nvSpPr>
        <p:spPr bwMode="auto">
          <a:xfrm rot="16200000">
            <a:off x="-684644" y="2951684"/>
            <a:ext cx="1642338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400" dirty="0"/>
              <a:t>Performance</a:t>
            </a:r>
          </a:p>
        </p:txBody>
      </p:sp>
      <p:sp>
        <p:nvSpPr>
          <p:cNvPr id="24" name="Line 60"/>
          <p:cNvSpPr>
            <a:spLocks noChangeShapeType="1"/>
          </p:cNvSpPr>
          <p:nvPr/>
        </p:nvSpPr>
        <p:spPr bwMode="auto">
          <a:xfrm flipH="1" flipV="1">
            <a:off x="304800" y="1037352"/>
            <a:ext cx="0" cy="490624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8" name="Text Box 52"/>
          <p:cNvSpPr txBox="1">
            <a:spLocks noChangeArrowheads="1"/>
          </p:cNvSpPr>
          <p:nvPr/>
        </p:nvSpPr>
        <p:spPr bwMode="auto">
          <a:xfrm>
            <a:off x="2209800" y="5986046"/>
            <a:ext cx="4648200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Advancement Potential within 2-3 years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30" name="Line 55"/>
          <p:cNvSpPr>
            <a:spLocks noChangeShapeType="1"/>
          </p:cNvSpPr>
          <p:nvPr/>
        </p:nvSpPr>
        <p:spPr bwMode="auto">
          <a:xfrm flipH="1">
            <a:off x="381000" y="6019800"/>
            <a:ext cx="83058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>
              <a:solidFill>
                <a:srgbClr val="2D8435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52800" y="4572000"/>
            <a:ext cx="2667000" cy="12772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In bottom 20% of your performers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Does not always meet goals, budget, schedule </a:t>
            </a:r>
          </a:p>
          <a:p>
            <a:pPr marL="228600" indent="-228600"/>
            <a:endParaRPr lang="en-US" sz="11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FF"/>
                </a:solidFill>
              </a:rPr>
              <a:t>Realistic chance employee could advance one grade level in 2-3 years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85659" y="838200"/>
            <a:ext cx="7489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TP2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4091123" y="838200"/>
            <a:ext cx="7489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TP1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172200" y="1143000"/>
            <a:ext cx="2590800" cy="12772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Consistently exceeds expectations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In top 20% of your performers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Consistently exceeds goals, budget, schedule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11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FF"/>
                </a:solidFill>
              </a:rPr>
              <a:t>Likely employee will stay at current grade level over next 2-3 years</a:t>
            </a:r>
            <a:r>
              <a:rPr lang="en-US" sz="1100" dirty="0" smtClean="0"/>
              <a:t>  </a:t>
            </a:r>
            <a:endParaRPr lang="en-US" sz="1100" dirty="0" smtClean="0">
              <a:solidFill>
                <a:srgbClr val="0000FF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858000" y="838200"/>
            <a:ext cx="5774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TP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1085659" y="251013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GP2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085659" y="4186535"/>
            <a:ext cx="7665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BE2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091123" y="251460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GP1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091123" y="4191000"/>
            <a:ext cx="7665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BE1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6858000" y="2514600"/>
            <a:ext cx="628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GP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858000" y="4186535"/>
            <a:ext cx="5950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BE</a:t>
            </a:r>
            <a:endParaRPr lang="en-US" dirty="0"/>
          </a:p>
        </p:txBody>
      </p:sp>
      <p:sp>
        <p:nvSpPr>
          <p:cNvPr id="49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229600" y="5943600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linkClick r:id="rId4" action="ppaction://hlinksldjump"/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1"/>
            <a:ext cx="8991600" cy="381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Nine-box Rating Phrases, Abbreviations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1294" name="Text Box 53"/>
          <p:cNvSpPr txBox="1">
            <a:spLocks noChangeArrowheads="1"/>
          </p:cNvSpPr>
          <p:nvPr/>
        </p:nvSpPr>
        <p:spPr bwMode="auto">
          <a:xfrm>
            <a:off x="990600" y="5452646"/>
            <a:ext cx="70961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600" dirty="0">
                <a:solidFill>
                  <a:srgbClr val="3333FF"/>
                </a:solidFill>
              </a:rPr>
              <a:t>high</a:t>
            </a:r>
          </a:p>
        </p:txBody>
      </p:sp>
      <p:sp>
        <p:nvSpPr>
          <p:cNvPr id="11296" name="Line 55"/>
          <p:cNvSpPr>
            <a:spLocks noChangeShapeType="1"/>
          </p:cNvSpPr>
          <p:nvPr/>
        </p:nvSpPr>
        <p:spPr bwMode="auto">
          <a:xfrm flipH="1">
            <a:off x="1600198" y="5638800"/>
            <a:ext cx="6400802" cy="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11289" name="Text Box 57"/>
          <p:cNvSpPr txBox="1">
            <a:spLocks noChangeArrowheads="1"/>
          </p:cNvSpPr>
          <p:nvPr/>
        </p:nvSpPr>
        <p:spPr bwMode="auto">
          <a:xfrm rot="16200000">
            <a:off x="-684644" y="2951684"/>
            <a:ext cx="1642338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400" b="1" dirty="0"/>
              <a:t>Performance</a:t>
            </a:r>
          </a:p>
        </p:txBody>
      </p:sp>
      <p:sp>
        <p:nvSpPr>
          <p:cNvPr id="11290" name="Text Box 58"/>
          <p:cNvSpPr txBox="1">
            <a:spLocks noChangeArrowheads="1"/>
          </p:cNvSpPr>
          <p:nvPr/>
        </p:nvSpPr>
        <p:spPr bwMode="auto">
          <a:xfrm>
            <a:off x="457200" y="685800"/>
            <a:ext cx="6096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600" dirty="0"/>
              <a:t>high</a:t>
            </a:r>
          </a:p>
        </p:txBody>
      </p:sp>
      <p:sp>
        <p:nvSpPr>
          <p:cNvPr id="11291" name="Text Box 59"/>
          <p:cNvSpPr txBox="1">
            <a:spLocks noChangeArrowheads="1"/>
          </p:cNvSpPr>
          <p:nvPr/>
        </p:nvSpPr>
        <p:spPr bwMode="auto">
          <a:xfrm>
            <a:off x="457200" y="5107029"/>
            <a:ext cx="6096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600" dirty="0"/>
              <a:t>low</a:t>
            </a:r>
          </a:p>
        </p:txBody>
      </p:sp>
      <p:sp>
        <p:nvSpPr>
          <p:cNvPr id="11292" name="Line 60"/>
          <p:cNvSpPr>
            <a:spLocks noChangeShapeType="1"/>
          </p:cNvSpPr>
          <p:nvPr/>
        </p:nvSpPr>
        <p:spPr bwMode="auto">
          <a:xfrm flipH="1" flipV="1">
            <a:off x="762000" y="1037352"/>
            <a:ext cx="0" cy="411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1295400" y="914400"/>
            <a:ext cx="6781800" cy="4529136"/>
            <a:chOff x="576" y="624"/>
            <a:chExt cx="3456" cy="3024"/>
          </a:xfrm>
        </p:grpSpPr>
        <p:sp>
          <p:nvSpPr>
            <p:cNvPr id="11270" name="Rectangle 62"/>
            <p:cNvSpPr>
              <a:spLocks noChangeArrowheads="1"/>
            </p:cNvSpPr>
            <p:nvPr/>
          </p:nvSpPr>
          <p:spPr bwMode="auto">
            <a:xfrm>
              <a:off x="2880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/>
              <a:r>
                <a:rPr lang="en-US" sz="1600" dirty="0" smtClean="0"/>
                <a:t>Good Performer</a:t>
              </a:r>
            </a:p>
            <a:p>
              <a:pPr algn="ctr"/>
              <a:endParaRPr lang="en-US" sz="1600" dirty="0" smtClean="0"/>
            </a:p>
            <a:p>
              <a:pPr algn="ctr"/>
              <a:r>
                <a:rPr lang="en-US" sz="1800" dirty="0" smtClean="0">
                  <a:solidFill>
                    <a:srgbClr val="00B050"/>
                  </a:solidFill>
                </a:rPr>
                <a:t>(GP)</a:t>
              </a:r>
              <a:endParaRPr lang="en-US" sz="1800" dirty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200" dirty="0" smtClean="0"/>
                <a:t>(0-20%)</a:t>
              </a: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</p:txBody>
        </p:sp>
        <p:sp>
          <p:nvSpPr>
            <p:cNvPr id="11271" name="Rectangle 63"/>
            <p:cNvSpPr>
              <a:spLocks noChangeArrowheads="1"/>
            </p:cNvSpPr>
            <p:nvPr/>
          </p:nvSpPr>
          <p:spPr bwMode="auto">
            <a:xfrm>
              <a:off x="2880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/>
              <a:r>
                <a:rPr lang="en-US" sz="1600" dirty="0" smtClean="0"/>
                <a:t>Below Expectations</a:t>
              </a:r>
            </a:p>
            <a:p>
              <a:pPr algn="ctr"/>
              <a:endParaRPr lang="en-US" sz="1600" dirty="0" smtClean="0"/>
            </a:p>
            <a:p>
              <a:pPr algn="ctr"/>
              <a:r>
                <a:rPr lang="en-US" sz="1800" dirty="0" smtClean="0">
                  <a:solidFill>
                    <a:srgbClr val="00B050"/>
                  </a:solidFill>
                </a:rPr>
                <a:t>(BE)</a:t>
              </a:r>
              <a:endParaRPr lang="en-US" sz="105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200" dirty="0" smtClean="0"/>
                <a:t>(0-5%)</a:t>
              </a: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sp>
          <p:nvSpPr>
            <p:cNvPr id="11272" name="Rectangle 64"/>
            <p:cNvSpPr>
              <a:spLocks noChangeArrowheads="1"/>
            </p:cNvSpPr>
            <p:nvPr/>
          </p:nvSpPr>
          <p:spPr bwMode="auto">
            <a:xfrm>
              <a:off x="1728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/>
              <a:r>
                <a:rPr lang="en-US" sz="1600" dirty="0" smtClean="0"/>
                <a:t>Below Expectations</a:t>
              </a:r>
              <a:r>
                <a:rPr lang="en-US" sz="1600" dirty="0" smtClean="0">
                  <a:solidFill>
                    <a:srgbClr val="00B050"/>
                  </a:solidFill>
                </a:rPr>
                <a:t>,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>
                  <a:solidFill>
                    <a:srgbClr val="0000FF"/>
                  </a:solidFill>
                </a:rPr>
                <a:t>One level up potential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(BE1)</a:t>
              </a:r>
              <a:endParaRPr lang="en-US" sz="18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200" dirty="0" smtClean="0"/>
                <a:t>(0-20%)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</p:txBody>
        </p:sp>
        <p:grpSp>
          <p:nvGrpSpPr>
            <p:cNvPr id="3" name="Group 65"/>
            <p:cNvGrpSpPr>
              <a:grpSpLocks/>
            </p:cNvGrpSpPr>
            <p:nvPr/>
          </p:nvGrpSpPr>
          <p:grpSpPr bwMode="auto">
            <a:xfrm>
              <a:off x="576" y="624"/>
              <a:ext cx="2496" cy="2208"/>
              <a:chOff x="384" y="576"/>
              <a:chExt cx="2496" cy="2208"/>
            </a:xfrm>
          </p:grpSpPr>
          <p:sp>
            <p:nvSpPr>
              <p:cNvPr id="11280" name="Text Box 66"/>
              <p:cNvSpPr txBox="1">
                <a:spLocks noChangeArrowheads="1"/>
              </p:cNvSpPr>
              <p:nvPr/>
            </p:nvSpPr>
            <p:spPr bwMode="auto">
              <a:xfrm>
                <a:off x="384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1</a:t>
                </a:r>
              </a:p>
            </p:txBody>
          </p:sp>
          <p:sp>
            <p:nvSpPr>
              <p:cNvPr id="11281" name="Text Box 67"/>
              <p:cNvSpPr txBox="1">
                <a:spLocks noChangeArrowheads="1"/>
              </p:cNvSpPr>
              <p:nvPr/>
            </p:nvSpPr>
            <p:spPr bwMode="auto">
              <a:xfrm>
                <a:off x="2688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3</a:t>
                </a:r>
              </a:p>
            </p:txBody>
          </p:sp>
          <p:sp>
            <p:nvSpPr>
              <p:cNvPr id="11282" name="Text Box 68"/>
              <p:cNvSpPr txBox="1">
                <a:spLocks noChangeArrowheads="1"/>
              </p:cNvSpPr>
              <p:nvPr/>
            </p:nvSpPr>
            <p:spPr bwMode="auto">
              <a:xfrm>
                <a:off x="1536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2</a:t>
                </a:r>
              </a:p>
            </p:txBody>
          </p:sp>
          <p:sp>
            <p:nvSpPr>
              <p:cNvPr id="11283" name="Text Box 69"/>
              <p:cNvSpPr txBox="1">
                <a:spLocks noChangeArrowheads="1"/>
              </p:cNvSpPr>
              <p:nvPr/>
            </p:nvSpPr>
            <p:spPr bwMode="auto">
              <a:xfrm>
                <a:off x="384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7</a:t>
                </a:r>
              </a:p>
            </p:txBody>
          </p:sp>
          <p:sp>
            <p:nvSpPr>
              <p:cNvPr id="11284" name="Text Box 70"/>
              <p:cNvSpPr txBox="1">
                <a:spLocks noChangeArrowheads="1"/>
              </p:cNvSpPr>
              <p:nvPr/>
            </p:nvSpPr>
            <p:spPr bwMode="auto">
              <a:xfrm>
                <a:off x="2688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9</a:t>
                </a:r>
              </a:p>
            </p:txBody>
          </p:sp>
          <p:sp>
            <p:nvSpPr>
              <p:cNvPr id="11285" name="Text Box 71"/>
              <p:cNvSpPr txBox="1">
                <a:spLocks noChangeArrowheads="1"/>
              </p:cNvSpPr>
              <p:nvPr/>
            </p:nvSpPr>
            <p:spPr bwMode="auto">
              <a:xfrm>
                <a:off x="1536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8</a:t>
                </a:r>
              </a:p>
            </p:txBody>
          </p:sp>
          <p:sp>
            <p:nvSpPr>
              <p:cNvPr id="11286" name="Text Box 72"/>
              <p:cNvSpPr txBox="1">
                <a:spLocks noChangeArrowheads="1"/>
              </p:cNvSpPr>
              <p:nvPr/>
            </p:nvSpPr>
            <p:spPr bwMode="auto">
              <a:xfrm>
                <a:off x="384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4</a:t>
                </a:r>
              </a:p>
            </p:txBody>
          </p:sp>
          <p:sp>
            <p:nvSpPr>
              <p:cNvPr id="11287" name="Text Box 73"/>
              <p:cNvSpPr txBox="1">
                <a:spLocks noChangeArrowheads="1"/>
              </p:cNvSpPr>
              <p:nvPr/>
            </p:nvSpPr>
            <p:spPr bwMode="auto">
              <a:xfrm>
                <a:off x="2688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6</a:t>
                </a:r>
              </a:p>
            </p:txBody>
          </p:sp>
          <p:sp>
            <p:nvSpPr>
              <p:cNvPr id="11288" name="Text Box 74"/>
              <p:cNvSpPr txBox="1">
                <a:spLocks noChangeArrowheads="1"/>
              </p:cNvSpPr>
              <p:nvPr/>
            </p:nvSpPr>
            <p:spPr bwMode="auto">
              <a:xfrm>
                <a:off x="1536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5</a:t>
                </a:r>
              </a:p>
            </p:txBody>
          </p:sp>
        </p:grpSp>
        <p:sp>
          <p:nvSpPr>
            <p:cNvPr id="11274" name="Rectangle 75"/>
            <p:cNvSpPr>
              <a:spLocks noChangeArrowheads="1"/>
            </p:cNvSpPr>
            <p:nvPr/>
          </p:nvSpPr>
          <p:spPr bwMode="auto">
            <a:xfrm>
              <a:off x="576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/>
                <a:t>Top Performer,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>
                  <a:solidFill>
                    <a:srgbClr val="0000FF"/>
                  </a:solidFill>
                </a:rPr>
                <a:t>Two levels up potential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(TP2)</a:t>
              </a: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200" dirty="0" smtClean="0"/>
                <a:t>(0-3%)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</p:txBody>
        </p:sp>
        <p:sp>
          <p:nvSpPr>
            <p:cNvPr id="11275" name="Rectangle 76"/>
            <p:cNvSpPr>
              <a:spLocks noChangeArrowheads="1"/>
            </p:cNvSpPr>
            <p:nvPr/>
          </p:nvSpPr>
          <p:spPr bwMode="auto">
            <a:xfrm>
              <a:off x="1728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/>
                <a:t>Top Performer,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>
                  <a:solidFill>
                    <a:srgbClr val="0000FF"/>
                  </a:solidFill>
                </a:rPr>
                <a:t>One level up potential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(TP1)  </a:t>
              </a: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200" dirty="0" smtClean="0"/>
                <a:t>(0-10%)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</p:txBody>
        </p:sp>
        <p:sp>
          <p:nvSpPr>
            <p:cNvPr id="11276" name="Rectangle 77"/>
            <p:cNvSpPr>
              <a:spLocks noChangeArrowheads="1"/>
            </p:cNvSpPr>
            <p:nvPr/>
          </p:nvSpPr>
          <p:spPr bwMode="auto">
            <a:xfrm>
              <a:off x="2880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/>
                <a:t>Top Performer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6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(TP)</a:t>
              </a:r>
              <a:endParaRPr lang="en-US" sz="14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200" dirty="0" smtClean="0"/>
                <a:t>(0-20%)</a:t>
              </a: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</p:txBody>
        </p:sp>
        <p:sp>
          <p:nvSpPr>
            <p:cNvPr id="11277" name="Rectangle 78"/>
            <p:cNvSpPr>
              <a:spLocks noChangeArrowheads="1"/>
            </p:cNvSpPr>
            <p:nvPr/>
          </p:nvSpPr>
          <p:spPr bwMode="auto">
            <a:xfrm>
              <a:off x="576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/>
                <a:t>Good Performer,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>
                  <a:solidFill>
                    <a:srgbClr val="0000FF"/>
                  </a:solidFill>
                </a:rPr>
                <a:t>Two levels up potential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(GP2)</a:t>
              </a:r>
              <a:endParaRPr lang="en-US" sz="18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200" dirty="0"/>
                <a:t> </a:t>
              </a:r>
              <a:r>
                <a:rPr lang="en-US" sz="1200" dirty="0" smtClean="0"/>
                <a:t>(0-10%)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</p:txBody>
        </p:sp>
        <p:sp>
          <p:nvSpPr>
            <p:cNvPr id="11278" name="Rectangle 79"/>
            <p:cNvSpPr>
              <a:spLocks noChangeArrowheads="1"/>
            </p:cNvSpPr>
            <p:nvPr/>
          </p:nvSpPr>
          <p:spPr bwMode="auto">
            <a:xfrm>
              <a:off x="1728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/>
                <a:t>Good Performer,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>
                  <a:solidFill>
                    <a:srgbClr val="0000FF"/>
                  </a:solidFill>
                </a:rPr>
                <a:t>One level up potential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(GP1)</a:t>
              </a:r>
              <a:endParaRPr lang="en-US" sz="18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200" dirty="0" smtClean="0"/>
                <a:t>(0-100%)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</p:txBody>
        </p:sp>
        <p:sp>
          <p:nvSpPr>
            <p:cNvPr id="11279" name="Rectangle 80"/>
            <p:cNvSpPr>
              <a:spLocks noChangeArrowheads="1"/>
            </p:cNvSpPr>
            <p:nvPr/>
          </p:nvSpPr>
          <p:spPr bwMode="auto">
            <a:xfrm>
              <a:off x="576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/>
                <a:t>Below Expectations,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600" dirty="0" smtClean="0">
                  <a:solidFill>
                    <a:srgbClr val="0000FF"/>
                  </a:solidFill>
                </a:rPr>
                <a:t>Two levels up potential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(BE2)</a:t>
              </a:r>
              <a:endParaRPr lang="en-US" sz="18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200" dirty="0" smtClean="0"/>
                <a:t>(0-20%)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</p:txBody>
        </p:sp>
      </p:grpSp>
      <p:sp>
        <p:nvSpPr>
          <p:cNvPr id="34" name="Text Box 58"/>
          <p:cNvSpPr txBox="1">
            <a:spLocks noChangeArrowheads="1"/>
          </p:cNvSpPr>
          <p:nvPr/>
        </p:nvSpPr>
        <p:spPr bwMode="auto">
          <a:xfrm>
            <a:off x="266700" y="1371600"/>
            <a:ext cx="990600" cy="46166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/>
              <a:t>Top Performer</a:t>
            </a:r>
            <a:endParaRPr lang="en-US" sz="1200" dirty="0"/>
          </a:p>
        </p:txBody>
      </p:sp>
      <p:sp>
        <p:nvSpPr>
          <p:cNvPr id="35" name="Text Box 58"/>
          <p:cNvSpPr txBox="1">
            <a:spLocks noChangeArrowheads="1"/>
          </p:cNvSpPr>
          <p:nvPr/>
        </p:nvSpPr>
        <p:spPr bwMode="auto">
          <a:xfrm>
            <a:off x="228600" y="2743200"/>
            <a:ext cx="1066800" cy="46166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/>
              <a:t>Good Performer</a:t>
            </a:r>
            <a:endParaRPr lang="en-US" sz="1200" dirty="0"/>
          </a:p>
        </p:txBody>
      </p:sp>
      <p:sp>
        <p:nvSpPr>
          <p:cNvPr id="36" name="Text Box 58"/>
          <p:cNvSpPr txBox="1">
            <a:spLocks noChangeArrowheads="1"/>
          </p:cNvSpPr>
          <p:nvPr/>
        </p:nvSpPr>
        <p:spPr bwMode="auto">
          <a:xfrm>
            <a:off x="228600" y="4191000"/>
            <a:ext cx="1066800" cy="55399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/>
              <a:t>Below</a:t>
            </a:r>
          </a:p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/>
              <a:t>Expectations</a:t>
            </a:r>
            <a:endParaRPr lang="en-US" sz="1200" dirty="0"/>
          </a:p>
        </p:txBody>
      </p:sp>
      <p:sp>
        <p:nvSpPr>
          <p:cNvPr id="37" name="Text Box 58"/>
          <p:cNvSpPr txBox="1">
            <a:spLocks noChangeArrowheads="1"/>
          </p:cNvSpPr>
          <p:nvPr/>
        </p:nvSpPr>
        <p:spPr bwMode="auto">
          <a:xfrm>
            <a:off x="1849524" y="838200"/>
            <a:ext cx="986425" cy="18466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 anchorCtr="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>
                <a:solidFill>
                  <a:srgbClr val="3333FF"/>
                </a:solidFill>
              </a:rPr>
              <a:t>Total = 0-20%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857360" y="1828800"/>
            <a:ext cx="1127809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Total = 0-20%</a:t>
            </a:r>
            <a:endParaRPr lang="en-US" sz="1200" dirty="0"/>
          </a:p>
        </p:txBody>
      </p:sp>
      <p:sp>
        <p:nvSpPr>
          <p:cNvPr id="11295" name="Text Box 54"/>
          <p:cNvSpPr txBox="1">
            <a:spLocks noChangeArrowheads="1"/>
          </p:cNvSpPr>
          <p:nvPr/>
        </p:nvSpPr>
        <p:spPr bwMode="auto">
          <a:xfrm>
            <a:off x="7782567" y="5452646"/>
            <a:ext cx="599433" cy="338554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600" dirty="0">
                <a:solidFill>
                  <a:srgbClr val="3333FF"/>
                </a:solidFill>
              </a:rPr>
              <a:t>low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929347" y="990600"/>
            <a:ext cx="1138453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Distribution</a:t>
            </a:r>
          </a:p>
          <a:p>
            <a:r>
              <a:rPr lang="en-US" sz="1200" dirty="0" smtClean="0"/>
              <a:t>Requirements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7772400" y="3352800"/>
            <a:ext cx="129772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Total = 60-100%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7857360" y="4800600"/>
            <a:ext cx="1127809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/>
              <a:t>Total = 0-20%</a:t>
            </a:r>
            <a:endParaRPr lang="en-US" sz="1200" dirty="0"/>
          </a:p>
        </p:txBody>
      </p:sp>
      <p:sp>
        <p:nvSpPr>
          <p:cNvPr id="45" name="Text Box 58"/>
          <p:cNvSpPr txBox="1">
            <a:spLocks noChangeArrowheads="1"/>
          </p:cNvSpPr>
          <p:nvPr/>
        </p:nvSpPr>
        <p:spPr bwMode="auto">
          <a:xfrm>
            <a:off x="4152695" y="838200"/>
            <a:ext cx="1071384" cy="18466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 anchorCtr="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>
                <a:solidFill>
                  <a:srgbClr val="3333FF"/>
                </a:solidFill>
              </a:rPr>
              <a:t>Total = 0-100% </a:t>
            </a:r>
          </a:p>
        </p:txBody>
      </p:sp>
      <p:sp>
        <p:nvSpPr>
          <p:cNvPr id="46" name="Text Box 58"/>
          <p:cNvSpPr txBox="1">
            <a:spLocks noChangeArrowheads="1"/>
          </p:cNvSpPr>
          <p:nvPr/>
        </p:nvSpPr>
        <p:spPr bwMode="auto">
          <a:xfrm>
            <a:off x="6438696" y="838200"/>
            <a:ext cx="986424" cy="184666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0" tIns="0" rIns="0" bIns="0" anchor="ctr" anchorCtr="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>
                <a:solidFill>
                  <a:srgbClr val="3333FF"/>
                </a:solidFill>
              </a:rPr>
              <a:t>Total = 0-20% </a:t>
            </a:r>
          </a:p>
        </p:txBody>
      </p:sp>
      <p:sp>
        <p:nvSpPr>
          <p:cNvPr id="62" name="Text Box 52"/>
          <p:cNvSpPr txBox="1">
            <a:spLocks noChangeArrowheads="1"/>
          </p:cNvSpPr>
          <p:nvPr/>
        </p:nvSpPr>
        <p:spPr bwMode="auto">
          <a:xfrm>
            <a:off x="3429000" y="5715000"/>
            <a:ext cx="2524499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400" b="1" dirty="0" smtClean="0">
                <a:solidFill>
                  <a:srgbClr val="3333FF"/>
                </a:solidFill>
              </a:rPr>
              <a:t>Advancement Potential within 2-3 years </a:t>
            </a:r>
            <a:endParaRPr lang="en-US" sz="1400" b="1" dirty="0">
              <a:solidFill>
                <a:srgbClr val="3333FF"/>
              </a:solidFill>
            </a:endParaRPr>
          </a:p>
        </p:txBody>
      </p:sp>
      <p:sp>
        <p:nvSpPr>
          <p:cNvPr id="67" name="Text Box 58"/>
          <p:cNvSpPr txBox="1">
            <a:spLocks noChangeArrowheads="1"/>
          </p:cNvSpPr>
          <p:nvPr/>
        </p:nvSpPr>
        <p:spPr bwMode="auto">
          <a:xfrm>
            <a:off x="3962400" y="5514201"/>
            <a:ext cx="1371600" cy="276999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 anchorCtr="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>
                <a:solidFill>
                  <a:srgbClr val="3333FF"/>
                </a:solidFill>
              </a:rPr>
              <a:t>One grade level</a:t>
            </a:r>
          </a:p>
        </p:txBody>
      </p:sp>
      <p:sp>
        <p:nvSpPr>
          <p:cNvPr id="68" name="Text Box 58"/>
          <p:cNvSpPr txBox="1">
            <a:spLocks noChangeArrowheads="1"/>
          </p:cNvSpPr>
          <p:nvPr/>
        </p:nvSpPr>
        <p:spPr bwMode="auto">
          <a:xfrm>
            <a:off x="6324600" y="5481935"/>
            <a:ext cx="1143000" cy="46166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 anchorCtr="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>
                <a:solidFill>
                  <a:srgbClr val="3333FF"/>
                </a:solidFill>
              </a:rPr>
              <a:t>Steady at current  grade</a:t>
            </a:r>
          </a:p>
        </p:txBody>
      </p:sp>
      <p:sp>
        <p:nvSpPr>
          <p:cNvPr id="69" name="Text Box 58"/>
          <p:cNvSpPr txBox="1">
            <a:spLocks noChangeArrowheads="1"/>
          </p:cNvSpPr>
          <p:nvPr/>
        </p:nvSpPr>
        <p:spPr bwMode="auto">
          <a:xfrm>
            <a:off x="2057400" y="5481935"/>
            <a:ext cx="1143000" cy="46166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 anchorCtr="0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>
                <a:solidFill>
                  <a:srgbClr val="3333FF"/>
                </a:solidFill>
              </a:rPr>
              <a:t>Two or more grade levels</a:t>
            </a:r>
          </a:p>
        </p:txBody>
      </p:sp>
      <p:sp>
        <p:nvSpPr>
          <p:cNvPr id="44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229600" y="5943600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linkClick r:id="rId3" action="ppaction://hlinksldjump"/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991600" cy="381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Below Expectations Guidelines 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2" name="Content Placeholder 41"/>
          <p:cNvSpPr>
            <a:spLocks noGrp="1"/>
          </p:cNvSpPr>
          <p:nvPr>
            <p:ph idx="1"/>
          </p:nvPr>
        </p:nvSpPr>
        <p:spPr>
          <a:xfrm>
            <a:off x="228600" y="3657600"/>
            <a:ext cx="8686800" cy="2667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Box 7 is for employees new to role; limited to one year or less in box 7</a:t>
            </a:r>
          </a:p>
          <a:p>
            <a:r>
              <a:rPr lang="en-US" dirty="0" smtClean="0"/>
              <a:t>Box 8 employees require a focused effort by manager and employee</a:t>
            </a:r>
          </a:p>
          <a:p>
            <a:pPr lvl="1"/>
            <a:r>
              <a:rPr lang="en-US" dirty="0" smtClean="0"/>
              <a:t>Do not require Performance Improvement Plan (PIP) </a:t>
            </a:r>
          </a:p>
          <a:p>
            <a:pPr lvl="1"/>
            <a:r>
              <a:rPr lang="en-US" dirty="0" smtClean="0"/>
              <a:t>If performance doesn’t improve employee rating goes to box 9</a:t>
            </a:r>
          </a:p>
          <a:p>
            <a:r>
              <a:rPr lang="en-US" dirty="0" smtClean="0"/>
              <a:t>Box 9 employees have two choices</a:t>
            </a:r>
          </a:p>
          <a:p>
            <a:pPr lvl="1"/>
            <a:r>
              <a:rPr lang="en-US" dirty="0" smtClean="0"/>
              <a:t>Go on a (PIP) or</a:t>
            </a:r>
          </a:p>
          <a:p>
            <a:pPr lvl="1"/>
            <a:r>
              <a:rPr lang="en-US" dirty="0" smtClean="0"/>
              <a:t> Discuss separation option with their manager</a:t>
            </a:r>
          </a:p>
          <a:p>
            <a:r>
              <a:rPr lang="en-US" dirty="0" smtClean="0"/>
              <a:t>Overall, employees are limited to two consecutive years in “Below Expectations” row</a:t>
            </a:r>
          </a:p>
        </p:txBody>
      </p:sp>
      <p:sp>
        <p:nvSpPr>
          <p:cNvPr id="11294" name="Text Box 53"/>
          <p:cNvSpPr txBox="1">
            <a:spLocks noChangeArrowheads="1"/>
          </p:cNvSpPr>
          <p:nvPr/>
        </p:nvSpPr>
        <p:spPr bwMode="auto">
          <a:xfrm>
            <a:off x="1066800" y="3223736"/>
            <a:ext cx="709612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>
                <a:solidFill>
                  <a:srgbClr val="3333FF"/>
                </a:solidFill>
              </a:rPr>
              <a:t>high</a:t>
            </a:r>
          </a:p>
        </p:txBody>
      </p:sp>
      <p:sp>
        <p:nvSpPr>
          <p:cNvPr id="11296" name="Line 55"/>
          <p:cNvSpPr>
            <a:spLocks noChangeShapeType="1"/>
          </p:cNvSpPr>
          <p:nvPr/>
        </p:nvSpPr>
        <p:spPr bwMode="auto">
          <a:xfrm flipH="1">
            <a:off x="1676398" y="3376136"/>
            <a:ext cx="6400800" cy="0"/>
          </a:xfrm>
          <a:prstGeom prst="line">
            <a:avLst/>
          </a:prstGeom>
          <a:noFill/>
          <a:ln w="25400">
            <a:solidFill>
              <a:srgbClr val="3333FF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11289" name="Text Box 57"/>
          <p:cNvSpPr txBox="1">
            <a:spLocks noChangeArrowheads="1"/>
          </p:cNvSpPr>
          <p:nvPr/>
        </p:nvSpPr>
        <p:spPr bwMode="auto">
          <a:xfrm rot="16200000">
            <a:off x="30931" y="2054270"/>
            <a:ext cx="1642338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/>
              <a:t>Performance</a:t>
            </a:r>
          </a:p>
        </p:txBody>
      </p:sp>
      <p:sp>
        <p:nvSpPr>
          <p:cNvPr id="11290" name="Text Box 58"/>
          <p:cNvSpPr txBox="1">
            <a:spLocks noChangeArrowheads="1"/>
          </p:cNvSpPr>
          <p:nvPr/>
        </p:nvSpPr>
        <p:spPr bwMode="auto">
          <a:xfrm>
            <a:off x="762000" y="713601"/>
            <a:ext cx="609600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/>
              <a:t>high</a:t>
            </a:r>
          </a:p>
        </p:txBody>
      </p:sp>
      <p:sp>
        <p:nvSpPr>
          <p:cNvPr id="11291" name="Text Box 59"/>
          <p:cNvSpPr txBox="1">
            <a:spLocks noChangeArrowheads="1"/>
          </p:cNvSpPr>
          <p:nvPr/>
        </p:nvSpPr>
        <p:spPr bwMode="auto">
          <a:xfrm>
            <a:off x="762000" y="2923401"/>
            <a:ext cx="609600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/>
              <a:t>low</a:t>
            </a:r>
          </a:p>
        </p:txBody>
      </p:sp>
      <p:sp>
        <p:nvSpPr>
          <p:cNvPr id="11292" name="Line 60"/>
          <p:cNvSpPr>
            <a:spLocks noChangeShapeType="1"/>
          </p:cNvSpPr>
          <p:nvPr/>
        </p:nvSpPr>
        <p:spPr bwMode="auto">
          <a:xfrm flipH="1" flipV="1">
            <a:off x="1066800" y="990600"/>
            <a:ext cx="0" cy="1981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1295400" y="914400"/>
            <a:ext cx="6781800" cy="2209800"/>
            <a:chOff x="576" y="624"/>
            <a:chExt cx="3456" cy="3024"/>
          </a:xfrm>
        </p:grpSpPr>
        <p:sp>
          <p:nvSpPr>
            <p:cNvPr id="11270" name="Rectangle 62"/>
            <p:cNvSpPr>
              <a:spLocks noChangeArrowheads="1"/>
            </p:cNvSpPr>
            <p:nvPr/>
          </p:nvSpPr>
          <p:spPr bwMode="auto">
            <a:xfrm>
              <a:off x="2880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/>
              <a:r>
                <a:rPr lang="en-US" sz="1400" dirty="0" smtClean="0">
                  <a:solidFill>
                    <a:srgbClr val="00B050"/>
                  </a:solidFill>
                </a:rPr>
                <a:t>GP</a:t>
              </a:r>
            </a:p>
            <a:p>
              <a:pPr algn="ctr"/>
              <a:endParaRPr lang="en-US" sz="800" dirty="0" smtClean="0"/>
            </a:p>
            <a:p>
              <a:pPr algn="ctr"/>
              <a:endParaRPr lang="en-US" sz="800" dirty="0"/>
            </a:p>
          </p:txBody>
        </p:sp>
        <p:sp>
          <p:nvSpPr>
            <p:cNvPr id="11271" name="Rectangle 63"/>
            <p:cNvSpPr>
              <a:spLocks noChangeArrowheads="1"/>
            </p:cNvSpPr>
            <p:nvPr/>
          </p:nvSpPr>
          <p:spPr bwMode="auto">
            <a:xfrm>
              <a:off x="2880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BE</a:t>
              </a:r>
              <a:endParaRPr lang="en-US" sz="14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/>
            </a:p>
          </p:txBody>
        </p:sp>
        <p:sp>
          <p:nvSpPr>
            <p:cNvPr id="11272" name="Rectangle 64"/>
            <p:cNvSpPr>
              <a:spLocks noChangeArrowheads="1"/>
            </p:cNvSpPr>
            <p:nvPr/>
          </p:nvSpPr>
          <p:spPr bwMode="auto">
            <a:xfrm>
              <a:off x="1728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BE1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>
                <a:solidFill>
                  <a:srgbClr val="00B050"/>
                </a:solidFill>
              </a:endParaRPr>
            </a:p>
          </p:txBody>
        </p:sp>
        <p:grpSp>
          <p:nvGrpSpPr>
            <p:cNvPr id="3" name="Group 65"/>
            <p:cNvGrpSpPr>
              <a:grpSpLocks/>
            </p:cNvGrpSpPr>
            <p:nvPr/>
          </p:nvGrpSpPr>
          <p:grpSpPr bwMode="auto">
            <a:xfrm>
              <a:off x="576" y="624"/>
              <a:ext cx="2496" cy="2208"/>
              <a:chOff x="384" y="576"/>
              <a:chExt cx="2496" cy="2208"/>
            </a:xfrm>
          </p:grpSpPr>
          <p:sp>
            <p:nvSpPr>
              <p:cNvPr id="11280" name="Text Box 66"/>
              <p:cNvSpPr txBox="1">
                <a:spLocks noChangeArrowheads="1"/>
              </p:cNvSpPr>
              <p:nvPr/>
            </p:nvSpPr>
            <p:spPr bwMode="auto">
              <a:xfrm>
                <a:off x="384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1</a:t>
                </a:r>
              </a:p>
            </p:txBody>
          </p:sp>
          <p:sp>
            <p:nvSpPr>
              <p:cNvPr id="11281" name="Text Box 67"/>
              <p:cNvSpPr txBox="1">
                <a:spLocks noChangeArrowheads="1"/>
              </p:cNvSpPr>
              <p:nvPr/>
            </p:nvSpPr>
            <p:spPr bwMode="auto">
              <a:xfrm>
                <a:off x="2688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3</a:t>
                </a:r>
              </a:p>
            </p:txBody>
          </p:sp>
          <p:sp>
            <p:nvSpPr>
              <p:cNvPr id="11282" name="Text Box 68"/>
              <p:cNvSpPr txBox="1">
                <a:spLocks noChangeArrowheads="1"/>
              </p:cNvSpPr>
              <p:nvPr/>
            </p:nvSpPr>
            <p:spPr bwMode="auto">
              <a:xfrm>
                <a:off x="1536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2</a:t>
                </a:r>
              </a:p>
            </p:txBody>
          </p:sp>
          <p:sp>
            <p:nvSpPr>
              <p:cNvPr id="11283" name="Text Box 69"/>
              <p:cNvSpPr txBox="1">
                <a:spLocks noChangeArrowheads="1"/>
              </p:cNvSpPr>
              <p:nvPr/>
            </p:nvSpPr>
            <p:spPr bwMode="auto">
              <a:xfrm>
                <a:off x="384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7</a:t>
                </a:r>
              </a:p>
            </p:txBody>
          </p:sp>
          <p:sp>
            <p:nvSpPr>
              <p:cNvPr id="11284" name="Text Box 70"/>
              <p:cNvSpPr txBox="1">
                <a:spLocks noChangeArrowheads="1"/>
              </p:cNvSpPr>
              <p:nvPr/>
            </p:nvSpPr>
            <p:spPr bwMode="auto">
              <a:xfrm>
                <a:off x="2688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9</a:t>
                </a:r>
              </a:p>
            </p:txBody>
          </p:sp>
          <p:sp>
            <p:nvSpPr>
              <p:cNvPr id="11285" name="Text Box 71"/>
              <p:cNvSpPr txBox="1">
                <a:spLocks noChangeArrowheads="1"/>
              </p:cNvSpPr>
              <p:nvPr/>
            </p:nvSpPr>
            <p:spPr bwMode="auto">
              <a:xfrm>
                <a:off x="1536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8</a:t>
                </a:r>
              </a:p>
            </p:txBody>
          </p:sp>
          <p:sp>
            <p:nvSpPr>
              <p:cNvPr id="11286" name="Text Box 72"/>
              <p:cNvSpPr txBox="1">
                <a:spLocks noChangeArrowheads="1"/>
              </p:cNvSpPr>
              <p:nvPr/>
            </p:nvSpPr>
            <p:spPr bwMode="auto">
              <a:xfrm>
                <a:off x="384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4</a:t>
                </a:r>
              </a:p>
            </p:txBody>
          </p:sp>
          <p:sp>
            <p:nvSpPr>
              <p:cNvPr id="11287" name="Text Box 73"/>
              <p:cNvSpPr txBox="1">
                <a:spLocks noChangeArrowheads="1"/>
              </p:cNvSpPr>
              <p:nvPr/>
            </p:nvSpPr>
            <p:spPr bwMode="auto">
              <a:xfrm>
                <a:off x="2688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6</a:t>
                </a:r>
              </a:p>
            </p:txBody>
          </p:sp>
          <p:sp>
            <p:nvSpPr>
              <p:cNvPr id="11288" name="Text Box 74"/>
              <p:cNvSpPr txBox="1">
                <a:spLocks noChangeArrowheads="1"/>
              </p:cNvSpPr>
              <p:nvPr/>
            </p:nvSpPr>
            <p:spPr bwMode="auto">
              <a:xfrm>
                <a:off x="1536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5</a:t>
                </a:r>
              </a:p>
            </p:txBody>
          </p:sp>
        </p:grpSp>
        <p:sp>
          <p:nvSpPr>
            <p:cNvPr id="11274" name="Rectangle 75"/>
            <p:cNvSpPr>
              <a:spLocks noChangeArrowheads="1"/>
            </p:cNvSpPr>
            <p:nvPr/>
          </p:nvSpPr>
          <p:spPr bwMode="auto">
            <a:xfrm>
              <a:off x="576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TP2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/>
            </a:p>
          </p:txBody>
        </p:sp>
        <p:sp>
          <p:nvSpPr>
            <p:cNvPr id="11275" name="Rectangle 76"/>
            <p:cNvSpPr>
              <a:spLocks noChangeArrowheads="1"/>
            </p:cNvSpPr>
            <p:nvPr/>
          </p:nvSpPr>
          <p:spPr bwMode="auto">
            <a:xfrm>
              <a:off x="1728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TP1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/>
            </a:p>
          </p:txBody>
        </p:sp>
        <p:sp>
          <p:nvSpPr>
            <p:cNvPr id="11276" name="Rectangle 77"/>
            <p:cNvSpPr>
              <a:spLocks noChangeArrowheads="1"/>
            </p:cNvSpPr>
            <p:nvPr/>
          </p:nvSpPr>
          <p:spPr bwMode="auto">
            <a:xfrm>
              <a:off x="2880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TP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/>
            </a:p>
          </p:txBody>
        </p:sp>
        <p:sp>
          <p:nvSpPr>
            <p:cNvPr id="11277" name="Rectangle 78"/>
            <p:cNvSpPr>
              <a:spLocks noChangeArrowheads="1"/>
            </p:cNvSpPr>
            <p:nvPr/>
          </p:nvSpPr>
          <p:spPr bwMode="auto">
            <a:xfrm>
              <a:off x="576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GP2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>
                <a:solidFill>
                  <a:srgbClr val="00B050"/>
                </a:solidFill>
              </a:endParaRPr>
            </a:p>
          </p:txBody>
        </p:sp>
        <p:sp>
          <p:nvSpPr>
            <p:cNvPr id="11278" name="Rectangle 79"/>
            <p:cNvSpPr>
              <a:spLocks noChangeArrowheads="1"/>
            </p:cNvSpPr>
            <p:nvPr/>
          </p:nvSpPr>
          <p:spPr bwMode="auto">
            <a:xfrm>
              <a:off x="1728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GP1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>
                <a:solidFill>
                  <a:srgbClr val="00B050"/>
                </a:solidFill>
              </a:endParaRPr>
            </a:p>
          </p:txBody>
        </p:sp>
        <p:sp>
          <p:nvSpPr>
            <p:cNvPr id="11279" name="Rectangle 80"/>
            <p:cNvSpPr>
              <a:spLocks noChangeArrowheads="1"/>
            </p:cNvSpPr>
            <p:nvPr/>
          </p:nvSpPr>
          <p:spPr bwMode="auto">
            <a:xfrm>
              <a:off x="576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BE2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>
                <a:solidFill>
                  <a:srgbClr val="00B050"/>
                </a:solidFill>
              </a:endParaRPr>
            </a:p>
          </p:txBody>
        </p:sp>
      </p:grpSp>
      <p:sp>
        <p:nvSpPr>
          <p:cNvPr id="11295" name="Text Box 54"/>
          <p:cNvSpPr txBox="1">
            <a:spLocks noChangeArrowheads="1"/>
          </p:cNvSpPr>
          <p:nvPr/>
        </p:nvSpPr>
        <p:spPr bwMode="auto">
          <a:xfrm>
            <a:off x="7858767" y="3223736"/>
            <a:ext cx="599433" cy="276999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>
                <a:solidFill>
                  <a:srgbClr val="3333FF"/>
                </a:solidFill>
              </a:rPr>
              <a:t>low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543800" y="2743200"/>
            <a:ext cx="79861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i="1" dirty="0" smtClean="0"/>
              <a:t>Redirect</a:t>
            </a:r>
            <a:endParaRPr lang="en-US" sz="1200" b="1" i="1" dirty="0"/>
          </a:p>
        </p:txBody>
      </p:sp>
      <p:sp>
        <p:nvSpPr>
          <p:cNvPr id="60" name="Text Box 52"/>
          <p:cNvSpPr txBox="1">
            <a:spLocks noChangeArrowheads="1"/>
          </p:cNvSpPr>
          <p:nvPr/>
        </p:nvSpPr>
        <p:spPr bwMode="auto">
          <a:xfrm>
            <a:off x="3505200" y="3119735"/>
            <a:ext cx="2524499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>
                <a:solidFill>
                  <a:srgbClr val="3333FF"/>
                </a:solidFill>
              </a:rPr>
              <a:t>Advancement potential within 2-3 years </a:t>
            </a:r>
            <a:endParaRPr lang="en-US" sz="1200" dirty="0">
              <a:solidFill>
                <a:srgbClr val="3333FF"/>
              </a:solidFill>
            </a:endParaRPr>
          </a:p>
        </p:txBody>
      </p:sp>
      <p:sp>
        <p:nvSpPr>
          <p:cNvPr id="33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8229600" y="5943600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linkClick r:id="rId4" action="ppaction://hlinksldjump"/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 for Appraisal Writing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DON’T</a:t>
            </a:r>
          </a:p>
          <a:p>
            <a:r>
              <a:rPr lang="en-US" dirty="0" smtClean="0"/>
              <a:t>Over-focus on development areas</a:t>
            </a:r>
          </a:p>
          <a:p>
            <a:r>
              <a:rPr lang="en-US" dirty="0" smtClean="0"/>
              <a:t>Frame development feedback around personality</a:t>
            </a:r>
          </a:p>
          <a:p>
            <a:r>
              <a:rPr lang="en-US" dirty="0" smtClean="0"/>
              <a:t>Assume employee understands feedback and how to maintain or improve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DO</a:t>
            </a:r>
          </a:p>
          <a:p>
            <a:r>
              <a:rPr lang="en-US" dirty="0" smtClean="0"/>
              <a:t>Balance positive and development feedback</a:t>
            </a:r>
          </a:p>
          <a:p>
            <a:r>
              <a:rPr lang="en-US" dirty="0" smtClean="0"/>
              <a:t>Frame development feedback around skills and behaviors</a:t>
            </a:r>
          </a:p>
          <a:p>
            <a:r>
              <a:rPr lang="en-US" dirty="0" smtClean="0"/>
              <a:t>Provide examples and suggestions for improvement</a:t>
            </a:r>
            <a:endParaRPr lang="en-US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315200" y="5486400"/>
            <a:ext cx="17604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hlinkClick r:id="rId2" action="ppaction://hlinksldjump"/>
              </a:rPr>
              <a:t>Return to step 3e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8" name="Text Box 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6705600" y="5833646"/>
            <a:ext cx="24320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u="sng" dirty="0" smtClean="0">
                <a:solidFill>
                  <a:schemeClr val="accent1">
                    <a:lumMod val="50000"/>
                  </a:schemeClr>
                </a:solidFill>
              </a:rPr>
              <a:t>Return to Key Messages</a:t>
            </a:r>
            <a:endParaRPr lang="en-US" sz="1600" u="sng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/>
          <p:cNvSpPr txBox="1"/>
          <p:nvPr/>
        </p:nvSpPr>
        <p:spPr>
          <a:xfrm>
            <a:off x="533400" y="2473404"/>
            <a:ext cx="2667000" cy="11079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IDP recommended – create and track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Involve in group or department level hiPO activities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100" dirty="0" smtClean="0"/>
              <a:t>Leverage capable box 4s to teach/coach others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172200" y="1040249"/>
            <a:ext cx="259080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IDP recommended – create and track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Find opportunities to have box 3s teach/coach others</a:t>
            </a:r>
          </a:p>
          <a:p>
            <a:pPr marL="228600" indent="-228600">
              <a:buFont typeface="Arial" pitchFamily="34" charset="0"/>
              <a:buChar char="•"/>
            </a:pPr>
            <a:endParaRPr lang="en-US" sz="1200" dirty="0" smtClean="0"/>
          </a:p>
        </p:txBody>
      </p:sp>
      <p:sp>
        <p:nvSpPr>
          <p:cNvPr id="26" name="TextBox 25"/>
          <p:cNvSpPr txBox="1"/>
          <p:nvPr/>
        </p:nvSpPr>
        <p:spPr>
          <a:xfrm>
            <a:off x="3352800" y="1040249"/>
            <a:ext cx="26670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IDP recommended – create and track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Involve in group or department level hiPO activities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Find opportunities to have box 2s teach/coach others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1040249"/>
            <a:ext cx="259080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IDP required – create and track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Involve in corporate hiPO activities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Find opportunities to have box 1s teach/coach others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096000" y="3962400"/>
            <a:ext cx="25908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Performance Improvement Plan (PIP) required or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 Discuss separation option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33400" y="3962400"/>
            <a:ext cx="27432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IDP recommended – create and track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Disposition within one year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29000" y="2514600"/>
            <a:ext cx="251460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IDP recommended – create and track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Leverage capable box 5s to teach/coach others</a:t>
            </a:r>
          </a:p>
          <a:p>
            <a:pPr marL="228600" indent="-228600"/>
            <a:endParaRPr lang="en-US" sz="1200" dirty="0" smtClean="0"/>
          </a:p>
        </p:txBody>
      </p:sp>
      <p:sp>
        <p:nvSpPr>
          <p:cNvPr id="34" name="TextBox 33"/>
          <p:cNvSpPr txBox="1"/>
          <p:nvPr/>
        </p:nvSpPr>
        <p:spPr>
          <a:xfrm>
            <a:off x="6248400" y="2514600"/>
            <a:ext cx="25908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IDP recommended – create and track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Leverage capable box 6s to teach/coach others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Nine-box Action Guide</a:t>
            </a:r>
            <a:endParaRPr lang="en-US" dirty="0"/>
          </a:p>
        </p:txBody>
      </p:sp>
      <p:sp>
        <p:nvSpPr>
          <p:cNvPr id="52" name="Content Placeholder 51"/>
          <p:cNvSpPr>
            <a:spLocks noGrp="1"/>
          </p:cNvSpPr>
          <p:nvPr>
            <p:ph idx="1"/>
          </p:nvPr>
        </p:nvSpPr>
        <p:spPr>
          <a:xfrm>
            <a:off x="228600" y="5410200"/>
            <a:ext cx="8686800" cy="838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Common to all: </a:t>
            </a:r>
            <a:r>
              <a:rPr lang="en-US" dirty="0" smtClean="0"/>
              <a:t>regular performance management that includes </a:t>
            </a:r>
            <a:br>
              <a:rPr lang="en-US" dirty="0" smtClean="0"/>
            </a:br>
            <a:r>
              <a:rPr lang="en-US" dirty="0" smtClean="0"/>
              <a:t>goal-setting, monitoring, evaluating, and providing feedback (coaching, recognition, correction)</a:t>
            </a:r>
            <a:endParaRPr lang="en-US" dirty="0"/>
          </a:p>
        </p:txBody>
      </p:sp>
      <p:grpSp>
        <p:nvGrpSpPr>
          <p:cNvPr id="3" name="Group 61"/>
          <p:cNvGrpSpPr>
            <a:grpSpLocks/>
          </p:cNvGrpSpPr>
          <p:nvPr/>
        </p:nvGrpSpPr>
        <p:grpSpPr bwMode="auto">
          <a:xfrm>
            <a:off x="457200" y="838200"/>
            <a:ext cx="8382000" cy="4191000"/>
            <a:chOff x="576" y="624"/>
            <a:chExt cx="3456" cy="3024"/>
          </a:xfrm>
        </p:grpSpPr>
        <p:sp>
          <p:nvSpPr>
            <p:cNvPr id="4" name="Rectangle 62"/>
            <p:cNvSpPr>
              <a:spLocks noChangeArrowheads="1"/>
            </p:cNvSpPr>
            <p:nvPr/>
          </p:nvSpPr>
          <p:spPr bwMode="auto">
            <a:xfrm>
              <a:off x="2880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/>
              <a:endParaRPr lang="en-US" sz="1200" dirty="0"/>
            </a:p>
          </p:txBody>
        </p:sp>
        <p:sp>
          <p:nvSpPr>
            <p:cNvPr id="5" name="Rectangle 63"/>
            <p:cNvSpPr>
              <a:spLocks noChangeArrowheads="1"/>
            </p:cNvSpPr>
            <p:nvPr/>
          </p:nvSpPr>
          <p:spPr bwMode="auto">
            <a:xfrm>
              <a:off x="2880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sp>
          <p:nvSpPr>
            <p:cNvPr id="6" name="Rectangle 64"/>
            <p:cNvSpPr>
              <a:spLocks noChangeArrowheads="1"/>
            </p:cNvSpPr>
            <p:nvPr/>
          </p:nvSpPr>
          <p:spPr bwMode="auto">
            <a:xfrm>
              <a:off x="1728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grpSp>
          <p:nvGrpSpPr>
            <p:cNvPr id="7" name="Group 65"/>
            <p:cNvGrpSpPr>
              <a:grpSpLocks/>
            </p:cNvGrpSpPr>
            <p:nvPr/>
          </p:nvGrpSpPr>
          <p:grpSpPr bwMode="auto">
            <a:xfrm>
              <a:off x="576" y="624"/>
              <a:ext cx="2496" cy="2208"/>
              <a:chOff x="384" y="576"/>
              <a:chExt cx="2496" cy="2208"/>
            </a:xfrm>
          </p:grpSpPr>
          <p:sp>
            <p:nvSpPr>
              <p:cNvPr id="14" name="Text Box 66"/>
              <p:cNvSpPr txBox="1">
                <a:spLocks noChangeArrowheads="1"/>
              </p:cNvSpPr>
              <p:nvPr/>
            </p:nvSpPr>
            <p:spPr bwMode="auto">
              <a:xfrm>
                <a:off x="384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1</a:t>
                </a:r>
              </a:p>
            </p:txBody>
          </p:sp>
          <p:sp>
            <p:nvSpPr>
              <p:cNvPr id="15" name="Text Box 67"/>
              <p:cNvSpPr txBox="1">
                <a:spLocks noChangeArrowheads="1"/>
              </p:cNvSpPr>
              <p:nvPr/>
            </p:nvSpPr>
            <p:spPr bwMode="auto">
              <a:xfrm>
                <a:off x="2688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3</a:t>
                </a:r>
              </a:p>
            </p:txBody>
          </p:sp>
          <p:sp>
            <p:nvSpPr>
              <p:cNvPr id="16" name="Text Box 68"/>
              <p:cNvSpPr txBox="1">
                <a:spLocks noChangeArrowheads="1"/>
              </p:cNvSpPr>
              <p:nvPr/>
            </p:nvSpPr>
            <p:spPr bwMode="auto">
              <a:xfrm>
                <a:off x="1536" y="576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2</a:t>
                </a:r>
              </a:p>
            </p:txBody>
          </p:sp>
          <p:sp>
            <p:nvSpPr>
              <p:cNvPr id="17" name="Text Box 69"/>
              <p:cNvSpPr txBox="1">
                <a:spLocks noChangeArrowheads="1"/>
              </p:cNvSpPr>
              <p:nvPr/>
            </p:nvSpPr>
            <p:spPr bwMode="auto">
              <a:xfrm>
                <a:off x="384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7</a:t>
                </a:r>
              </a:p>
            </p:txBody>
          </p:sp>
          <p:sp>
            <p:nvSpPr>
              <p:cNvPr id="18" name="Text Box 70"/>
              <p:cNvSpPr txBox="1">
                <a:spLocks noChangeArrowheads="1"/>
              </p:cNvSpPr>
              <p:nvPr/>
            </p:nvSpPr>
            <p:spPr bwMode="auto">
              <a:xfrm>
                <a:off x="2688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9</a:t>
                </a:r>
              </a:p>
            </p:txBody>
          </p:sp>
          <p:sp>
            <p:nvSpPr>
              <p:cNvPr id="19" name="Text Box 71"/>
              <p:cNvSpPr txBox="1">
                <a:spLocks noChangeArrowheads="1"/>
              </p:cNvSpPr>
              <p:nvPr/>
            </p:nvSpPr>
            <p:spPr bwMode="auto">
              <a:xfrm>
                <a:off x="1536" y="2592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8</a:t>
                </a:r>
              </a:p>
            </p:txBody>
          </p:sp>
          <p:sp>
            <p:nvSpPr>
              <p:cNvPr id="20" name="Text Box 73"/>
              <p:cNvSpPr txBox="1">
                <a:spLocks noChangeArrowheads="1"/>
              </p:cNvSpPr>
              <p:nvPr/>
            </p:nvSpPr>
            <p:spPr bwMode="auto">
              <a:xfrm>
                <a:off x="2688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6</a:t>
                </a:r>
              </a:p>
            </p:txBody>
          </p:sp>
          <p:sp>
            <p:nvSpPr>
              <p:cNvPr id="21" name="Text Box 74"/>
              <p:cNvSpPr txBox="1">
                <a:spLocks noChangeArrowheads="1"/>
              </p:cNvSpPr>
              <p:nvPr/>
            </p:nvSpPr>
            <p:spPr bwMode="auto">
              <a:xfrm>
                <a:off x="1536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5</a:t>
                </a:r>
              </a:p>
            </p:txBody>
          </p:sp>
          <p:sp>
            <p:nvSpPr>
              <p:cNvPr id="22" name="Text Box 72"/>
              <p:cNvSpPr txBox="1">
                <a:spLocks noChangeArrowheads="1"/>
              </p:cNvSpPr>
              <p:nvPr/>
            </p:nvSpPr>
            <p:spPr bwMode="auto">
              <a:xfrm>
                <a:off x="384" y="1584"/>
                <a:ext cx="192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400" dirty="0"/>
                  <a:t>4</a:t>
                </a:r>
              </a:p>
            </p:txBody>
          </p:sp>
        </p:grpSp>
        <p:sp>
          <p:nvSpPr>
            <p:cNvPr id="8" name="Rectangle 75"/>
            <p:cNvSpPr>
              <a:spLocks noChangeArrowheads="1"/>
            </p:cNvSpPr>
            <p:nvPr/>
          </p:nvSpPr>
          <p:spPr bwMode="auto">
            <a:xfrm>
              <a:off x="576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9" name="Rectangle 76"/>
            <p:cNvSpPr>
              <a:spLocks noChangeArrowheads="1"/>
            </p:cNvSpPr>
            <p:nvPr/>
          </p:nvSpPr>
          <p:spPr bwMode="auto">
            <a:xfrm>
              <a:off x="1728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  <a:endParaRPr lang="en-US" sz="18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10" name="Rectangle 77"/>
            <p:cNvSpPr>
              <a:spLocks noChangeArrowheads="1"/>
            </p:cNvSpPr>
            <p:nvPr/>
          </p:nvSpPr>
          <p:spPr bwMode="auto">
            <a:xfrm>
              <a:off x="2880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8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/>
                <a:t> </a:t>
              </a:r>
              <a:endParaRPr lang="en-US" sz="1400" dirty="0"/>
            </a:p>
          </p:txBody>
        </p:sp>
        <p:sp>
          <p:nvSpPr>
            <p:cNvPr id="11" name="Rectangle 78"/>
            <p:cNvSpPr>
              <a:spLocks noChangeArrowheads="1"/>
            </p:cNvSpPr>
            <p:nvPr/>
          </p:nvSpPr>
          <p:spPr bwMode="auto">
            <a:xfrm>
              <a:off x="576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800" dirty="0">
                <a:solidFill>
                  <a:srgbClr val="00B050"/>
                </a:solidFill>
              </a:endParaRPr>
            </a:p>
          </p:txBody>
        </p:sp>
        <p:sp>
          <p:nvSpPr>
            <p:cNvPr id="12" name="Rectangle 79"/>
            <p:cNvSpPr>
              <a:spLocks noChangeArrowheads="1"/>
            </p:cNvSpPr>
            <p:nvPr/>
          </p:nvSpPr>
          <p:spPr bwMode="auto">
            <a:xfrm>
              <a:off x="1728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  <p:sp>
          <p:nvSpPr>
            <p:cNvPr id="13" name="Rectangle 80"/>
            <p:cNvSpPr>
              <a:spLocks noChangeArrowheads="1"/>
            </p:cNvSpPr>
            <p:nvPr/>
          </p:nvSpPr>
          <p:spPr bwMode="auto">
            <a:xfrm>
              <a:off x="576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400" dirty="0"/>
            </a:p>
          </p:txBody>
        </p:sp>
      </p:grpSp>
      <p:sp>
        <p:nvSpPr>
          <p:cNvPr id="23" name="Text Box 57"/>
          <p:cNvSpPr txBox="1">
            <a:spLocks noChangeArrowheads="1"/>
          </p:cNvSpPr>
          <p:nvPr/>
        </p:nvSpPr>
        <p:spPr bwMode="auto">
          <a:xfrm rot="16200000">
            <a:off x="-684644" y="2951684"/>
            <a:ext cx="1642338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400" dirty="0"/>
              <a:t>Performance</a:t>
            </a:r>
          </a:p>
        </p:txBody>
      </p:sp>
      <p:sp>
        <p:nvSpPr>
          <p:cNvPr id="24" name="Line 60"/>
          <p:cNvSpPr>
            <a:spLocks noChangeShapeType="1"/>
          </p:cNvSpPr>
          <p:nvPr/>
        </p:nvSpPr>
        <p:spPr bwMode="auto">
          <a:xfrm flipH="1" flipV="1">
            <a:off x="304800" y="1037352"/>
            <a:ext cx="0" cy="383944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28" name="Text Box 52"/>
          <p:cNvSpPr txBox="1">
            <a:spLocks noChangeArrowheads="1"/>
          </p:cNvSpPr>
          <p:nvPr/>
        </p:nvSpPr>
        <p:spPr bwMode="auto">
          <a:xfrm>
            <a:off x="2209800" y="5105400"/>
            <a:ext cx="4648200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buFontTx/>
              <a:buNone/>
            </a:pPr>
            <a:r>
              <a:rPr lang="en-US" sz="1400" dirty="0" smtClean="0">
                <a:solidFill>
                  <a:srgbClr val="0000FF"/>
                </a:solidFill>
              </a:rPr>
              <a:t>Advancement potential within 2-3 years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30" name="Line 55"/>
          <p:cNvSpPr>
            <a:spLocks noChangeShapeType="1"/>
          </p:cNvSpPr>
          <p:nvPr/>
        </p:nvSpPr>
        <p:spPr bwMode="auto">
          <a:xfrm flipH="1">
            <a:off x="457200" y="5105400"/>
            <a:ext cx="83058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 dirty="0">
              <a:solidFill>
                <a:srgbClr val="2D8435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76600" y="3962400"/>
            <a:ext cx="26670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IDP required – create and track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1200" dirty="0" smtClean="0"/>
              <a:t>Disposition within one year</a:t>
            </a:r>
          </a:p>
          <a:p>
            <a:pPr marL="228600" indent="-228600"/>
            <a:r>
              <a:rPr 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85659" y="757535"/>
            <a:ext cx="7489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TP2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4091123" y="757535"/>
            <a:ext cx="7489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TP1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6858000" y="757535"/>
            <a:ext cx="5774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TP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1009459" y="3598277"/>
            <a:ext cx="7665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BE2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091123" y="2205335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GP1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014923" y="3602742"/>
            <a:ext cx="7665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BE1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6858000" y="2205335"/>
            <a:ext cx="628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GP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781800" y="3598277"/>
            <a:ext cx="5950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BE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1085659" y="220087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GP2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8192983" y="4572000"/>
            <a:ext cx="798617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i="1" dirty="0" smtClean="0"/>
              <a:t>Redirect</a:t>
            </a:r>
            <a:endParaRPr lang="en-US" sz="1200" b="1" i="1" dirty="0"/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8229600" y="5943600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linkClick r:id="rId3" action="ppaction://hlinksldjump"/>
              </a:rPr>
              <a:t>Return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Nine-box Calibration Tool</a:t>
            </a:r>
            <a:endParaRPr lang="en-US" dirty="0"/>
          </a:p>
        </p:txBody>
      </p: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914400" y="2057400"/>
            <a:ext cx="4800600" cy="3810000"/>
            <a:chOff x="576" y="624"/>
            <a:chExt cx="3456" cy="3024"/>
          </a:xfrm>
        </p:grpSpPr>
        <p:sp>
          <p:nvSpPr>
            <p:cNvPr id="11" name="Rectangle 62"/>
            <p:cNvSpPr>
              <a:spLocks noChangeArrowheads="1"/>
            </p:cNvSpPr>
            <p:nvPr/>
          </p:nvSpPr>
          <p:spPr bwMode="auto">
            <a:xfrm>
              <a:off x="2880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/>
              <a:endParaRPr lang="en-US" sz="1000" dirty="0" smtClean="0"/>
            </a:p>
            <a:p>
              <a:pPr algn="ctr"/>
              <a:r>
                <a:rPr lang="en-US" sz="1000" dirty="0" smtClean="0"/>
                <a:t> Name ..</a:t>
              </a:r>
            </a:p>
            <a:p>
              <a:pPr algn="ctr"/>
              <a:r>
                <a:rPr lang="en-US" sz="1000" dirty="0" smtClean="0"/>
                <a:t>Name ..</a:t>
              </a:r>
            </a:p>
            <a:p>
              <a:pPr algn="ctr"/>
              <a:r>
                <a:rPr lang="en-US" sz="1000" dirty="0" smtClean="0"/>
                <a:t>Name ..</a:t>
              </a:r>
            </a:p>
            <a:p>
              <a:pPr algn="ctr"/>
              <a:r>
                <a:rPr lang="en-US" sz="1000" dirty="0" smtClean="0"/>
                <a:t>Name ..</a:t>
              </a:r>
            </a:p>
            <a:p>
              <a:pPr algn="ctr"/>
              <a:endParaRPr lang="en-US" sz="1000" dirty="0" smtClean="0"/>
            </a:p>
            <a:p>
              <a:pPr algn="ctr"/>
              <a:endParaRPr lang="en-US" sz="1000" dirty="0"/>
            </a:p>
          </p:txBody>
        </p:sp>
        <p:sp>
          <p:nvSpPr>
            <p:cNvPr id="12" name="Rectangle 63"/>
            <p:cNvSpPr>
              <a:spLocks noChangeArrowheads="1"/>
            </p:cNvSpPr>
            <p:nvPr/>
          </p:nvSpPr>
          <p:spPr bwMode="auto">
            <a:xfrm>
              <a:off x="2880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 </a:t>
              </a:r>
              <a:endParaRPr lang="en-US" sz="1400" dirty="0">
                <a:solidFill>
                  <a:srgbClr val="00B050"/>
                </a:solidFill>
              </a:endParaRPr>
            </a:p>
            <a:p>
              <a:pPr algn="ctr"/>
              <a:r>
                <a:rPr lang="en-US" sz="1000" dirty="0" smtClean="0"/>
                <a:t> Name ..</a:t>
              </a:r>
            </a:p>
            <a:p>
              <a:pPr algn="ctr"/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 smtClean="0"/>
            </a:p>
          </p:txBody>
        </p:sp>
        <p:sp>
          <p:nvSpPr>
            <p:cNvPr id="13" name="Rectangle 64"/>
            <p:cNvSpPr>
              <a:spLocks noChangeArrowheads="1"/>
            </p:cNvSpPr>
            <p:nvPr/>
          </p:nvSpPr>
          <p:spPr bwMode="auto">
            <a:xfrm>
              <a:off x="1728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/>
              <a:r>
                <a:rPr lang="en-US" sz="1000" dirty="0" smtClean="0">
                  <a:solidFill>
                    <a:srgbClr val="00B050"/>
                  </a:solidFill>
                </a:rPr>
                <a:t> </a:t>
              </a:r>
              <a:r>
                <a:rPr lang="en-US" sz="1000" dirty="0" smtClean="0"/>
                <a:t>Name ..</a:t>
              </a:r>
            </a:p>
            <a:p>
              <a:pPr algn="ctr"/>
              <a:r>
                <a:rPr lang="en-US" sz="1000" dirty="0" smtClean="0"/>
                <a:t> </a:t>
              </a:r>
            </a:p>
            <a:p>
              <a:pPr algn="ctr"/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>
                <a:solidFill>
                  <a:srgbClr val="00B050"/>
                </a:solidFill>
              </a:endParaRPr>
            </a:p>
          </p:txBody>
        </p:sp>
        <p:grpSp>
          <p:nvGrpSpPr>
            <p:cNvPr id="14" name="Group 65"/>
            <p:cNvGrpSpPr>
              <a:grpSpLocks/>
            </p:cNvGrpSpPr>
            <p:nvPr/>
          </p:nvGrpSpPr>
          <p:grpSpPr bwMode="auto">
            <a:xfrm>
              <a:off x="576" y="624"/>
              <a:ext cx="3127" cy="2238"/>
              <a:chOff x="384" y="576"/>
              <a:chExt cx="3127" cy="2238"/>
            </a:xfrm>
          </p:grpSpPr>
          <p:sp>
            <p:nvSpPr>
              <p:cNvPr id="21" name="Text Box 66"/>
              <p:cNvSpPr txBox="1">
                <a:spLocks noChangeArrowheads="1"/>
              </p:cNvSpPr>
              <p:nvPr/>
            </p:nvSpPr>
            <p:spPr bwMode="auto">
              <a:xfrm>
                <a:off x="384" y="576"/>
                <a:ext cx="603" cy="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200" dirty="0" smtClean="0"/>
                  <a:t>1 – TP2</a:t>
                </a:r>
                <a:endParaRPr lang="en-US" sz="1200" dirty="0"/>
              </a:p>
            </p:txBody>
          </p:sp>
          <p:sp>
            <p:nvSpPr>
              <p:cNvPr id="22" name="Text Box 67"/>
              <p:cNvSpPr txBox="1">
                <a:spLocks noChangeArrowheads="1"/>
              </p:cNvSpPr>
              <p:nvPr/>
            </p:nvSpPr>
            <p:spPr bwMode="auto">
              <a:xfrm>
                <a:off x="2688" y="576"/>
                <a:ext cx="823" cy="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200" dirty="0" smtClean="0"/>
                  <a:t>3 - TP</a:t>
                </a:r>
                <a:endParaRPr lang="en-US" sz="1200" dirty="0"/>
              </a:p>
            </p:txBody>
          </p:sp>
          <p:sp>
            <p:nvSpPr>
              <p:cNvPr id="23" name="Text Box 68"/>
              <p:cNvSpPr txBox="1">
                <a:spLocks noChangeArrowheads="1"/>
              </p:cNvSpPr>
              <p:nvPr/>
            </p:nvSpPr>
            <p:spPr bwMode="auto">
              <a:xfrm>
                <a:off x="1536" y="576"/>
                <a:ext cx="713" cy="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200" dirty="0" smtClean="0"/>
                  <a:t>2 – TP1</a:t>
                </a:r>
                <a:endParaRPr lang="en-US" sz="1200" dirty="0"/>
              </a:p>
            </p:txBody>
          </p:sp>
          <p:sp>
            <p:nvSpPr>
              <p:cNvPr id="24" name="Text Box 69"/>
              <p:cNvSpPr txBox="1">
                <a:spLocks noChangeArrowheads="1"/>
              </p:cNvSpPr>
              <p:nvPr/>
            </p:nvSpPr>
            <p:spPr bwMode="auto">
              <a:xfrm>
                <a:off x="384" y="2592"/>
                <a:ext cx="823" cy="22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200" dirty="0" smtClean="0"/>
                  <a:t>7 – BE2</a:t>
                </a:r>
                <a:endParaRPr lang="en-US" sz="1200" dirty="0"/>
              </a:p>
            </p:txBody>
          </p:sp>
          <p:sp>
            <p:nvSpPr>
              <p:cNvPr id="25" name="Text Box 70"/>
              <p:cNvSpPr txBox="1">
                <a:spLocks noChangeArrowheads="1"/>
              </p:cNvSpPr>
              <p:nvPr/>
            </p:nvSpPr>
            <p:spPr bwMode="auto">
              <a:xfrm>
                <a:off x="2688" y="2592"/>
                <a:ext cx="713" cy="22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200" dirty="0" smtClean="0"/>
                  <a:t>9 - BE</a:t>
                </a:r>
                <a:endParaRPr lang="en-US" sz="1200" dirty="0"/>
              </a:p>
            </p:txBody>
          </p:sp>
          <p:sp>
            <p:nvSpPr>
              <p:cNvPr id="26" name="Text Box 71"/>
              <p:cNvSpPr txBox="1">
                <a:spLocks noChangeArrowheads="1"/>
              </p:cNvSpPr>
              <p:nvPr/>
            </p:nvSpPr>
            <p:spPr bwMode="auto">
              <a:xfrm>
                <a:off x="1536" y="2592"/>
                <a:ext cx="878" cy="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200" dirty="0" smtClean="0"/>
                  <a:t>8 – BE1 </a:t>
                </a:r>
                <a:endParaRPr lang="en-US" sz="1200" dirty="0"/>
              </a:p>
            </p:txBody>
          </p:sp>
          <p:sp>
            <p:nvSpPr>
              <p:cNvPr id="27" name="Text Box 72"/>
              <p:cNvSpPr txBox="1">
                <a:spLocks noChangeArrowheads="1"/>
              </p:cNvSpPr>
              <p:nvPr/>
            </p:nvSpPr>
            <p:spPr bwMode="auto">
              <a:xfrm>
                <a:off x="384" y="1584"/>
                <a:ext cx="878" cy="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200" dirty="0" smtClean="0"/>
                  <a:t>4 – GP2</a:t>
                </a:r>
                <a:endParaRPr lang="en-US" sz="1200" dirty="0"/>
              </a:p>
            </p:txBody>
          </p:sp>
          <p:sp>
            <p:nvSpPr>
              <p:cNvPr id="28" name="Text Box 73"/>
              <p:cNvSpPr txBox="1">
                <a:spLocks noChangeArrowheads="1"/>
              </p:cNvSpPr>
              <p:nvPr/>
            </p:nvSpPr>
            <p:spPr bwMode="auto">
              <a:xfrm>
                <a:off x="2688" y="1584"/>
                <a:ext cx="768" cy="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200" dirty="0" smtClean="0"/>
                  <a:t>6 - GP </a:t>
                </a:r>
                <a:endParaRPr lang="en-US" sz="1200" dirty="0"/>
              </a:p>
            </p:txBody>
          </p:sp>
          <p:sp>
            <p:nvSpPr>
              <p:cNvPr id="29" name="Text Box 74"/>
              <p:cNvSpPr txBox="1">
                <a:spLocks noChangeArrowheads="1"/>
              </p:cNvSpPr>
              <p:nvPr/>
            </p:nvSpPr>
            <p:spPr bwMode="auto">
              <a:xfrm>
                <a:off x="1536" y="1584"/>
                <a:ext cx="603" cy="2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square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FontTx/>
                  <a:buNone/>
                </a:pPr>
                <a:r>
                  <a:rPr lang="en-US" sz="1200" dirty="0" smtClean="0"/>
                  <a:t>5 – GP1</a:t>
                </a:r>
                <a:endParaRPr lang="en-US" sz="1200" dirty="0"/>
              </a:p>
            </p:txBody>
          </p:sp>
        </p:grpSp>
        <p:sp>
          <p:nvSpPr>
            <p:cNvPr id="15" name="Rectangle 75"/>
            <p:cNvSpPr>
              <a:spLocks noChangeArrowheads="1"/>
            </p:cNvSpPr>
            <p:nvPr/>
          </p:nvSpPr>
          <p:spPr bwMode="auto">
            <a:xfrm>
              <a:off x="576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Name ..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 smtClean="0"/>
            </a:p>
          </p:txBody>
        </p:sp>
        <p:sp>
          <p:nvSpPr>
            <p:cNvPr id="16" name="Rectangle 76"/>
            <p:cNvSpPr>
              <a:spLocks noChangeArrowheads="1"/>
            </p:cNvSpPr>
            <p:nvPr/>
          </p:nvSpPr>
          <p:spPr bwMode="auto">
            <a:xfrm>
              <a:off x="1728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Name ..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Name ..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/>
            </a:p>
          </p:txBody>
        </p:sp>
        <p:sp>
          <p:nvSpPr>
            <p:cNvPr id="17" name="Rectangle 77"/>
            <p:cNvSpPr>
              <a:spLocks noChangeArrowheads="1"/>
            </p:cNvSpPr>
            <p:nvPr/>
          </p:nvSpPr>
          <p:spPr bwMode="auto">
            <a:xfrm>
              <a:off x="2880" y="624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Name ..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 smtClean="0"/>
            </a:p>
          </p:txBody>
        </p:sp>
        <p:sp>
          <p:nvSpPr>
            <p:cNvPr id="18" name="Rectangle 78"/>
            <p:cNvSpPr>
              <a:spLocks noChangeArrowheads="1"/>
            </p:cNvSpPr>
            <p:nvPr/>
          </p:nvSpPr>
          <p:spPr bwMode="auto">
            <a:xfrm>
              <a:off x="576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 </a:t>
              </a:r>
              <a:endParaRPr lang="en-US" sz="11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Name ..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>
                <a:solidFill>
                  <a:srgbClr val="00B050"/>
                </a:solidFill>
              </a:endParaRPr>
            </a:p>
          </p:txBody>
        </p:sp>
        <p:sp>
          <p:nvSpPr>
            <p:cNvPr id="19" name="Rectangle 79"/>
            <p:cNvSpPr>
              <a:spLocks noChangeArrowheads="1"/>
            </p:cNvSpPr>
            <p:nvPr/>
          </p:nvSpPr>
          <p:spPr bwMode="auto">
            <a:xfrm>
              <a:off x="1728" y="1632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800" dirty="0" smtClean="0">
                <a:solidFill>
                  <a:srgbClr val="00B050"/>
                </a:solidFill>
              </a:endParaRPr>
            </a:p>
            <a:p>
              <a:pPr algn="ctr"/>
              <a:r>
                <a:rPr lang="en-US" sz="800" dirty="0" smtClean="0">
                  <a:solidFill>
                    <a:srgbClr val="00B050"/>
                  </a:solidFill>
                </a:rPr>
                <a:t> </a:t>
              </a:r>
              <a:r>
                <a:rPr lang="en-US" sz="1000" dirty="0" smtClean="0"/>
                <a:t>Name ..</a:t>
              </a:r>
            </a:p>
            <a:p>
              <a:pPr algn="ctr"/>
              <a:r>
                <a:rPr lang="en-US" sz="1000" dirty="0" smtClean="0"/>
                <a:t>Name ..</a:t>
              </a:r>
            </a:p>
            <a:p>
              <a:pPr algn="ctr"/>
              <a:r>
                <a:rPr lang="en-US" sz="1000" dirty="0" smtClean="0"/>
                <a:t>Name ..</a:t>
              </a:r>
            </a:p>
            <a:p>
              <a:pPr algn="ctr"/>
              <a:r>
                <a:rPr lang="en-US" sz="1000" dirty="0" smtClean="0"/>
                <a:t> </a:t>
              </a: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 smtClean="0">
                <a:solidFill>
                  <a:srgbClr val="00B050"/>
                </a:solidFill>
              </a:endParaRPr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 smtClean="0">
                <a:solidFill>
                  <a:srgbClr val="00B050"/>
                </a:solidFill>
              </a:endParaRPr>
            </a:p>
          </p:txBody>
        </p:sp>
        <p:sp>
          <p:nvSpPr>
            <p:cNvPr id="20" name="Rectangle 80"/>
            <p:cNvSpPr>
              <a:spLocks noChangeArrowheads="1"/>
            </p:cNvSpPr>
            <p:nvPr/>
          </p:nvSpPr>
          <p:spPr bwMode="auto">
            <a:xfrm>
              <a:off x="576" y="2640"/>
              <a:ext cx="1152" cy="100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b" anchorCtr="1"/>
            <a:lstStyle/>
            <a:p>
              <a:pPr algn="ctr" eaLnBrk="0" hangingPunct="0">
                <a:spcBef>
                  <a:spcPct val="0"/>
                </a:spcBef>
                <a:buFontTx/>
                <a:buNone/>
              </a:pPr>
              <a:r>
                <a:rPr lang="en-US" sz="1400" dirty="0" smtClean="0">
                  <a:solidFill>
                    <a:srgbClr val="00B050"/>
                  </a:solidFill>
                </a:rPr>
                <a:t>  </a:t>
              </a:r>
            </a:p>
            <a:p>
              <a:pPr algn="ctr"/>
              <a:r>
                <a:rPr lang="en-US" sz="1000" dirty="0" smtClean="0"/>
                <a:t>Name ..</a:t>
              </a:r>
            </a:p>
            <a:p>
              <a:pPr algn="ctr"/>
              <a:r>
                <a:rPr lang="en-US" sz="1000" dirty="0" smtClean="0"/>
                <a:t> </a:t>
              </a:r>
            </a:p>
            <a:p>
              <a:pPr algn="ctr"/>
              <a:endParaRPr lang="en-US" sz="1000" dirty="0" smtClean="0"/>
            </a:p>
            <a:p>
              <a:pPr algn="ctr" eaLnBrk="0" hangingPunct="0">
                <a:spcBef>
                  <a:spcPct val="0"/>
                </a:spcBef>
                <a:buFontTx/>
                <a:buNone/>
              </a:pP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410200" y="5562600"/>
            <a:ext cx="838199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i="1" dirty="0" smtClean="0"/>
              <a:t>Redirect</a:t>
            </a:r>
            <a:endParaRPr lang="en-US" sz="1200" b="1" i="1" dirty="0"/>
          </a:p>
        </p:txBody>
      </p:sp>
      <p:grpSp>
        <p:nvGrpSpPr>
          <p:cNvPr id="39" name="Group 38"/>
          <p:cNvGrpSpPr/>
          <p:nvPr/>
        </p:nvGrpSpPr>
        <p:grpSpPr>
          <a:xfrm>
            <a:off x="685800" y="5862935"/>
            <a:ext cx="5257800" cy="461665"/>
            <a:chOff x="685800" y="4948535"/>
            <a:chExt cx="4485633" cy="461665"/>
          </a:xfrm>
        </p:grpSpPr>
        <p:sp>
          <p:nvSpPr>
            <p:cNvPr id="4" name="Text Box 53"/>
            <p:cNvSpPr txBox="1">
              <a:spLocks noChangeArrowheads="1"/>
            </p:cNvSpPr>
            <p:nvPr/>
          </p:nvSpPr>
          <p:spPr bwMode="auto">
            <a:xfrm>
              <a:off x="685800" y="5052536"/>
              <a:ext cx="709612" cy="27699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buFontTx/>
                <a:buNone/>
              </a:pPr>
              <a:r>
                <a:rPr lang="en-US" sz="1200" dirty="0">
                  <a:solidFill>
                    <a:srgbClr val="3333FF"/>
                  </a:solidFill>
                </a:rPr>
                <a:t>high</a:t>
              </a:r>
            </a:p>
          </p:txBody>
        </p:sp>
        <p:sp>
          <p:nvSpPr>
            <p:cNvPr id="30" name="Text Box 54"/>
            <p:cNvSpPr txBox="1">
              <a:spLocks noChangeArrowheads="1"/>
            </p:cNvSpPr>
            <p:nvPr/>
          </p:nvSpPr>
          <p:spPr bwMode="auto">
            <a:xfrm>
              <a:off x="4572000" y="5052536"/>
              <a:ext cx="599433" cy="276999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buFontTx/>
                <a:buNone/>
              </a:pPr>
              <a:r>
                <a:rPr lang="en-US" sz="1200" dirty="0">
                  <a:solidFill>
                    <a:srgbClr val="3333FF"/>
                  </a:solidFill>
                </a:rPr>
                <a:t>low</a:t>
              </a:r>
            </a:p>
          </p:txBody>
        </p:sp>
        <p:sp>
          <p:nvSpPr>
            <p:cNvPr id="32" name="Text Box 52"/>
            <p:cNvSpPr txBox="1">
              <a:spLocks noChangeArrowheads="1"/>
            </p:cNvSpPr>
            <p:nvPr/>
          </p:nvSpPr>
          <p:spPr bwMode="auto">
            <a:xfrm>
              <a:off x="1971301" y="4948535"/>
              <a:ext cx="2524499" cy="46166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buFontTx/>
                <a:buNone/>
              </a:pPr>
              <a:r>
                <a:rPr lang="en-US" sz="1200" dirty="0" smtClean="0">
                  <a:solidFill>
                    <a:srgbClr val="3333FF"/>
                  </a:solidFill>
                </a:rPr>
                <a:t>Advancement potential within 2-3 years </a:t>
              </a:r>
              <a:endParaRPr lang="en-US" sz="1200" dirty="0">
                <a:solidFill>
                  <a:srgbClr val="3333FF"/>
                </a:solidFill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 flipH="1">
              <a:off x="1219200" y="5181600"/>
              <a:ext cx="3429000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2" name="Group 41"/>
          <p:cNvGrpSpPr/>
          <p:nvPr/>
        </p:nvGrpSpPr>
        <p:grpSpPr>
          <a:xfrm>
            <a:off x="228600" y="1905000"/>
            <a:ext cx="658000" cy="4010799"/>
            <a:chOff x="228600" y="990600"/>
            <a:chExt cx="658000" cy="4010799"/>
          </a:xfrm>
        </p:grpSpPr>
        <p:sp>
          <p:nvSpPr>
            <p:cNvPr id="6" name="Text Box 57"/>
            <p:cNvSpPr txBox="1">
              <a:spLocks noChangeArrowheads="1"/>
            </p:cNvSpPr>
            <p:nvPr/>
          </p:nvSpPr>
          <p:spPr bwMode="auto">
            <a:xfrm rot="16200000">
              <a:off x="-454069" y="2968670"/>
              <a:ext cx="1642338" cy="27699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buFontTx/>
                <a:buNone/>
              </a:pPr>
              <a:r>
                <a:rPr lang="en-US" sz="1200" dirty="0"/>
                <a:t>Performance</a:t>
              </a:r>
            </a:p>
          </p:txBody>
        </p:sp>
        <p:sp>
          <p:nvSpPr>
            <p:cNvPr id="7" name="Text Box 58"/>
            <p:cNvSpPr txBox="1">
              <a:spLocks noChangeArrowheads="1"/>
            </p:cNvSpPr>
            <p:nvPr/>
          </p:nvSpPr>
          <p:spPr bwMode="auto">
            <a:xfrm>
              <a:off x="277000" y="990600"/>
              <a:ext cx="609600" cy="27699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buFontTx/>
                <a:buNone/>
              </a:pPr>
              <a:r>
                <a:rPr lang="en-US" sz="1200" dirty="0"/>
                <a:t>high</a:t>
              </a:r>
            </a:p>
          </p:txBody>
        </p:sp>
        <p:sp>
          <p:nvSpPr>
            <p:cNvPr id="8" name="Text Box 59"/>
            <p:cNvSpPr txBox="1">
              <a:spLocks noChangeArrowheads="1"/>
            </p:cNvSpPr>
            <p:nvPr/>
          </p:nvSpPr>
          <p:spPr bwMode="auto">
            <a:xfrm>
              <a:off x="277000" y="4724400"/>
              <a:ext cx="609600" cy="27699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buFontTx/>
                <a:buNone/>
              </a:pPr>
              <a:r>
                <a:rPr lang="en-US" sz="1200" dirty="0"/>
                <a:t>low</a:t>
              </a:r>
            </a:p>
          </p:txBody>
        </p:sp>
        <p:cxnSp>
          <p:nvCxnSpPr>
            <p:cNvPr id="41" name="Straight Arrow Connector 40"/>
            <p:cNvCxnSpPr>
              <a:stCxn id="8" idx="0"/>
              <a:endCxn id="7" idx="2"/>
            </p:cNvCxnSpPr>
            <p:nvPr/>
          </p:nvCxnSpPr>
          <p:spPr bwMode="auto">
            <a:xfrm flipV="1">
              <a:off x="581800" y="1267599"/>
              <a:ext cx="0" cy="3456801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4" name="AutoShape 26"/>
          <p:cNvSpPr>
            <a:spLocks noChangeArrowheads="1"/>
          </p:cNvSpPr>
          <p:nvPr/>
        </p:nvSpPr>
        <p:spPr bwMode="auto">
          <a:xfrm>
            <a:off x="6172200" y="2332911"/>
            <a:ext cx="1893886" cy="71508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</p:txBody>
      </p:sp>
      <p:sp>
        <p:nvSpPr>
          <p:cNvPr id="45" name="AutoShape 29"/>
          <p:cNvSpPr>
            <a:spLocks noChangeArrowheads="1"/>
          </p:cNvSpPr>
          <p:nvPr/>
        </p:nvSpPr>
        <p:spPr bwMode="auto">
          <a:xfrm>
            <a:off x="6172200" y="4724400"/>
            <a:ext cx="1905000" cy="86832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endParaRPr lang="en-US" sz="900" dirty="0" smtClean="0"/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 </a:t>
            </a:r>
          </a:p>
        </p:txBody>
      </p:sp>
      <p:sp>
        <p:nvSpPr>
          <p:cNvPr id="46" name="AutoShape 26"/>
          <p:cNvSpPr>
            <a:spLocks noChangeArrowheads="1"/>
          </p:cNvSpPr>
          <p:nvPr/>
        </p:nvSpPr>
        <p:spPr bwMode="auto">
          <a:xfrm>
            <a:off x="6172200" y="3276600"/>
            <a:ext cx="1904999" cy="132802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  <a:endParaRPr lang="en-US" sz="900" dirty="0"/>
          </a:p>
        </p:txBody>
      </p:sp>
      <p:sp>
        <p:nvSpPr>
          <p:cNvPr id="47" name="Rectangle 33"/>
          <p:cNvSpPr>
            <a:spLocks noChangeArrowheads="1"/>
          </p:cNvSpPr>
          <p:nvPr/>
        </p:nvSpPr>
        <p:spPr bwMode="auto">
          <a:xfrm>
            <a:off x="6172200" y="4495800"/>
            <a:ext cx="1905000" cy="461665"/>
          </a:xfrm>
          <a:prstGeom prst="rect">
            <a:avLst/>
          </a:prstGeom>
          <a:gradFill rotWithShape="1">
            <a:gsLst>
              <a:gs pos="0">
                <a:srgbClr val="CCFFCC">
                  <a:alpha val="60001"/>
                </a:srgbClr>
              </a:gs>
              <a:gs pos="100000">
                <a:srgbClr val="FF99CC">
                  <a:alpha val="5500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/>
          </a:p>
        </p:txBody>
      </p:sp>
      <p:sp>
        <p:nvSpPr>
          <p:cNvPr id="48" name="Rectangle 32"/>
          <p:cNvSpPr>
            <a:spLocks noChangeArrowheads="1"/>
          </p:cNvSpPr>
          <p:nvPr/>
        </p:nvSpPr>
        <p:spPr bwMode="auto">
          <a:xfrm>
            <a:off x="6172200" y="2933700"/>
            <a:ext cx="1905000" cy="461665"/>
          </a:xfrm>
          <a:prstGeom prst="rect">
            <a:avLst/>
          </a:prstGeom>
          <a:gradFill>
            <a:gsLst>
              <a:gs pos="0">
                <a:srgbClr val="C5DCFF">
                  <a:alpha val="67998"/>
                </a:srgbClr>
              </a:gs>
              <a:gs pos="100000">
                <a:srgbClr val="CCFFCC">
                  <a:alpha val="51000"/>
                </a:srgb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6628453" y="1871246"/>
            <a:ext cx="23631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Performance Groupings</a:t>
            </a:r>
            <a:endParaRPr lang="en-US" sz="1600" i="1" dirty="0"/>
          </a:p>
        </p:txBody>
      </p:sp>
      <p:sp>
        <p:nvSpPr>
          <p:cNvPr id="50" name="Oval 49"/>
          <p:cNvSpPr/>
          <p:nvPr/>
        </p:nvSpPr>
        <p:spPr bwMode="auto">
          <a:xfrm>
            <a:off x="6248400" y="1828800"/>
            <a:ext cx="381000" cy="381000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dobe 명조 Std Acro M" charset="-127"/>
              </a:rPr>
              <a:t>1</a:t>
            </a:r>
          </a:p>
        </p:txBody>
      </p:sp>
      <p:sp>
        <p:nvSpPr>
          <p:cNvPr id="51" name="Text Box 66"/>
          <p:cNvSpPr txBox="1">
            <a:spLocks noChangeArrowheads="1"/>
          </p:cNvSpPr>
          <p:nvPr/>
        </p:nvSpPr>
        <p:spPr bwMode="auto">
          <a:xfrm>
            <a:off x="5791200" y="2161217"/>
            <a:ext cx="381000" cy="2771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/>
              <a:t>TP</a:t>
            </a:r>
            <a:endParaRPr lang="en-US" sz="1200" dirty="0"/>
          </a:p>
        </p:txBody>
      </p:sp>
      <p:sp>
        <p:nvSpPr>
          <p:cNvPr id="53" name="Text Box 66"/>
          <p:cNvSpPr txBox="1">
            <a:spLocks noChangeArrowheads="1"/>
          </p:cNvSpPr>
          <p:nvPr/>
        </p:nvSpPr>
        <p:spPr bwMode="auto">
          <a:xfrm>
            <a:off x="5791200" y="3304401"/>
            <a:ext cx="533400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/>
              <a:t>GP</a:t>
            </a:r>
            <a:endParaRPr lang="en-US" sz="1200" dirty="0"/>
          </a:p>
        </p:txBody>
      </p:sp>
      <p:sp>
        <p:nvSpPr>
          <p:cNvPr id="54" name="Text Box 66"/>
          <p:cNvSpPr txBox="1">
            <a:spLocks noChangeArrowheads="1"/>
          </p:cNvSpPr>
          <p:nvPr/>
        </p:nvSpPr>
        <p:spPr bwMode="auto">
          <a:xfrm>
            <a:off x="5791200" y="4676001"/>
            <a:ext cx="533400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Tx/>
              <a:buNone/>
            </a:pPr>
            <a:r>
              <a:rPr lang="en-US" sz="1200" dirty="0" smtClean="0"/>
              <a:t>BE</a:t>
            </a:r>
            <a:endParaRPr lang="en-US" sz="1200" dirty="0"/>
          </a:p>
        </p:txBody>
      </p:sp>
      <p:sp>
        <p:nvSpPr>
          <p:cNvPr id="55" name="AutoShape 26"/>
          <p:cNvSpPr>
            <a:spLocks noChangeArrowheads="1"/>
          </p:cNvSpPr>
          <p:nvPr/>
        </p:nvSpPr>
        <p:spPr bwMode="auto">
          <a:xfrm>
            <a:off x="914400" y="1066800"/>
            <a:ext cx="1447800" cy="86832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endParaRPr lang="en-US" sz="900" dirty="0" smtClean="0"/>
          </a:p>
          <a:p>
            <a:pPr marL="342900" indent="-342900" algn="ctr">
              <a:buFontTx/>
              <a:buNone/>
            </a:pPr>
            <a:endParaRPr lang="en-US" sz="900" dirty="0" smtClean="0"/>
          </a:p>
        </p:txBody>
      </p:sp>
      <p:sp>
        <p:nvSpPr>
          <p:cNvPr id="56" name="AutoShape 29"/>
          <p:cNvSpPr>
            <a:spLocks noChangeArrowheads="1"/>
          </p:cNvSpPr>
          <p:nvPr/>
        </p:nvSpPr>
        <p:spPr bwMode="auto">
          <a:xfrm>
            <a:off x="4191000" y="913984"/>
            <a:ext cx="1524000" cy="102155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</p:txBody>
      </p:sp>
      <p:sp>
        <p:nvSpPr>
          <p:cNvPr id="57" name="AutoShape 26"/>
          <p:cNvSpPr>
            <a:spLocks noChangeArrowheads="1"/>
          </p:cNvSpPr>
          <p:nvPr/>
        </p:nvSpPr>
        <p:spPr bwMode="auto">
          <a:xfrm>
            <a:off x="2514601" y="913984"/>
            <a:ext cx="1600200" cy="102155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  <a:p>
            <a:pPr marL="342900" indent="-342900" algn="ctr">
              <a:buFontTx/>
              <a:buNone/>
            </a:pPr>
            <a:r>
              <a:rPr lang="en-US" sz="900" dirty="0" smtClean="0"/>
              <a:t>Names..</a:t>
            </a:r>
          </a:p>
        </p:txBody>
      </p:sp>
      <p:sp>
        <p:nvSpPr>
          <p:cNvPr id="58" name="Rectangle 32"/>
          <p:cNvSpPr>
            <a:spLocks noChangeArrowheads="1"/>
          </p:cNvSpPr>
          <p:nvPr/>
        </p:nvSpPr>
        <p:spPr bwMode="auto">
          <a:xfrm rot="16200000">
            <a:off x="1907233" y="1216966"/>
            <a:ext cx="1066800" cy="461665"/>
          </a:xfrm>
          <a:prstGeom prst="rect">
            <a:avLst/>
          </a:prstGeom>
          <a:gradFill rotWithShape="1">
            <a:gsLst>
              <a:gs pos="0">
                <a:schemeClr val="bg1">
                  <a:lumMod val="50000"/>
                  <a:alpha val="47000"/>
                </a:schemeClr>
              </a:gs>
              <a:gs pos="100000">
                <a:schemeClr val="bg1">
                  <a:alpha val="48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/>
          </a:p>
        </p:txBody>
      </p:sp>
      <p:sp>
        <p:nvSpPr>
          <p:cNvPr id="59" name="Rectangle 32"/>
          <p:cNvSpPr>
            <a:spLocks noChangeArrowheads="1"/>
          </p:cNvSpPr>
          <p:nvPr/>
        </p:nvSpPr>
        <p:spPr bwMode="auto">
          <a:xfrm rot="5400000">
            <a:off x="3621732" y="1178867"/>
            <a:ext cx="990600" cy="461665"/>
          </a:xfrm>
          <a:prstGeom prst="rect">
            <a:avLst/>
          </a:prstGeom>
          <a:gradFill rotWithShape="1">
            <a:gsLst>
              <a:gs pos="0">
                <a:schemeClr val="bg1">
                  <a:lumMod val="50000"/>
                  <a:alpha val="47000"/>
                </a:schemeClr>
              </a:gs>
              <a:gs pos="100000">
                <a:schemeClr val="bg1">
                  <a:alpha val="4800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376388" y="759023"/>
            <a:ext cx="17572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Potential Groupings</a:t>
            </a:r>
            <a:endParaRPr lang="en-US" sz="1400" i="1" dirty="0"/>
          </a:p>
        </p:txBody>
      </p:sp>
      <p:sp>
        <p:nvSpPr>
          <p:cNvPr id="61" name="Oval 60"/>
          <p:cNvSpPr/>
          <p:nvPr/>
        </p:nvSpPr>
        <p:spPr bwMode="auto">
          <a:xfrm>
            <a:off x="0" y="685800"/>
            <a:ext cx="376535" cy="410288"/>
          </a:xfrm>
          <a:prstGeom prst="ellips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dobe 명조 Std Acro M" charset="-127"/>
              </a:rPr>
              <a:t>2</a:t>
            </a:r>
          </a:p>
        </p:txBody>
      </p:sp>
      <p:sp>
        <p:nvSpPr>
          <p:cNvPr id="63" name="TextBox 62">
            <a:hlinkClick r:id="rId2" action="ppaction://hlinksldjump"/>
          </p:cNvPr>
          <p:cNvSpPr txBox="1"/>
          <p:nvPr/>
        </p:nvSpPr>
        <p:spPr>
          <a:xfrm>
            <a:off x="8153400" y="5943600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u="sng" dirty="0" smtClean="0">
                <a:solidFill>
                  <a:srgbClr val="0000FF"/>
                </a:solidFill>
              </a:rPr>
              <a:t>Return</a:t>
            </a:r>
            <a:endParaRPr lang="en-US" sz="1600" u="sng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Performance management is fundamentally:</a:t>
            </a:r>
          </a:p>
          <a:p>
            <a:pPr lvl="1"/>
            <a:r>
              <a:rPr lang="en-US" sz="1600" dirty="0" smtClean="0"/>
              <a:t>Setting clear goals and expectations; continuing to raise the standards </a:t>
            </a:r>
          </a:p>
          <a:p>
            <a:pPr lvl="1"/>
            <a:r>
              <a:rPr lang="en-US" sz="1600" dirty="0" smtClean="0"/>
              <a:t>Monitoring and providing regular feedback including clear, unambiguous performance messages and development opportunities</a:t>
            </a:r>
          </a:p>
          <a:p>
            <a:pPr lvl="1"/>
            <a:r>
              <a:rPr lang="en-US" sz="1600" dirty="0" smtClean="0"/>
              <a:t>Rewarding and recognizing</a:t>
            </a:r>
          </a:p>
          <a:p>
            <a:r>
              <a:rPr lang="en-US" sz="1800" b="1" dirty="0" smtClean="0"/>
              <a:t>Desired outcome of this process is:</a:t>
            </a:r>
          </a:p>
          <a:p>
            <a:pPr lvl="1"/>
            <a:r>
              <a:rPr lang="en-US" sz="1600" dirty="0" smtClean="0"/>
              <a:t>Right business results are produced</a:t>
            </a:r>
          </a:p>
          <a:p>
            <a:pPr lvl="1"/>
            <a:r>
              <a:rPr lang="en-US" sz="1600" dirty="0" smtClean="0"/>
              <a:t>Individuals understand their performance relative to manager expectations and peers, their strengths and areas for development</a:t>
            </a:r>
          </a:p>
          <a:p>
            <a:pPr lvl="1"/>
            <a:r>
              <a:rPr lang="en-US" sz="1600" dirty="0" smtClean="0"/>
              <a:t>Performance of individuals and organization continuously improve </a:t>
            </a:r>
          </a:p>
          <a:p>
            <a:pPr lvl="1"/>
            <a:r>
              <a:rPr lang="en-US" sz="1600" dirty="0" smtClean="0"/>
              <a:t>Retain good-fit employees; redirect or manage out poor-fit employees</a:t>
            </a:r>
          </a:p>
          <a:p>
            <a:r>
              <a:rPr lang="en-US" sz="1800" b="1" dirty="0" smtClean="0"/>
              <a:t>Manager/supervisor role in this process:</a:t>
            </a:r>
            <a:r>
              <a:rPr lang="en-US" sz="1800" dirty="0" smtClean="0"/>
              <a:t>  </a:t>
            </a:r>
          </a:p>
          <a:p>
            <a:pPr lvl="1"/>
            <a:r>
              <a:rPr lang="en-US" sz="1600" dirty="0" smtClean="0"/>
              <a:t>Ensure employees understand the process</a:t>
            </a:r>
          </a:p>
          <a:p>
            <a:pPr lvl="1"/>
            <a:r>
              <a:rPr lang="en-US" sz="1600" dirty="0" smtClean="0"/>
              <a:t>Manage the process to achieve the desired results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85800" y="5562600"/>
            <a:ext cx="79248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dobe 명조 Std Acro M" charset="-127"/>
              </a:rPr>
              <a:t>Annual PA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dobe 명조 Std Acro M" charset="-127"/>
              </a:rPr>
              <a:t> process is</a:t>
            </a:r>
            <a:r>
              <a:rPr lang="en-US" sz="2000" dirty="0" smtClean="0"/>
              <a:t> culmination of a year-round process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dobe 명조 Std Acro M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Annual PA Process – </a:t>
            </a:r>
            <a:br>
              <a:rPr lang="en-US" dirty="0" smtClean="0"/>
            </a:br>
            <a:r>
              <a:rPr lang="en-US" dirty="0" smtClean="0"/>
              <a:t>Owners and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OWNERS:  </a:t>
            </a:r>
          </a:p>
          <a:p>
            <a:r>
              <a:rPr lang="en-US" dirty="0" smtClean="0"/>
              <a:t>All people managers of eligible employees</a:t>
            </a:r>
          </a:p>
          <a:p>
            <a:r>
              <a:rPr lang="en-US" dirty="0" smtClean="0"/>
              <a:t>Eligible employees must own their part </a:t>
            </a:r>
          </a:p>
          <a:p>
            <a:r>
              <a:rPr lang="en-US" dirty="0" smtClean="0"/>
              <a:t>Eligible employees = full or part-time employees, excluding SANYO Semiconductor employees in Asia and Japan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OUTCOMES:</a:t>
            </a:r>
          </a:p>
          <a:p>
            <a:r>
              <a:rPr lang="en-US" dirty="0" smtClean="0"/>
              <a:t>All eligible employees (appraisees) receive accurate and fair (objective, informed) performance message </a:t>
            </a:r>
          </a:p>
          <a:p>
            <a:r>
              <a:rPr lang="en-US" dirty="0" smtClean="0"/>
              <a:t>Appraisees and appraisers (managers) achieve mutual understanding of  </a:t>
            </a:r>
          </a:p>
          <a:p>
            <a:pPr lvl="1"/>
            <a:r>
              <a:rPr lang="en-US" dirty="0" smtClean="0"/>
              <a:t>how appraisee performance can be enhanced or improved</a:t>
            </a:r>
          </a:p>
          <a:p>
            <a:pPr lvl="1"/>
            <a:r>
              <a:rPr lang="en-US" dirty="0" smtClean="0"/>
              <a:t>how appraisee’s potential at ON Semiconductor is viewed (required for IDL only)</a:t>
            </a:r>
          </a:p>
          <a:p>
            <a:r>
              <a:rPr lang="en-US" dirty="0" smtClean="0"/>
              <a:t>Appraisees understand PA message, agreement is desired, not required</a:t>
            </a:r>
          </a:p>
          <a:p>
            <a:r>
              <a:rPr lang="en-US" dirty="0" smtClean="0"/>
              <a:t>Variations in performance are identified and acted on </a:t>
            </a:r>
          </a:p>
          <a:p>
            <a:pPr lvl="1"/>
            <a:r>
              <a:rPr lang="en-US" dirty="0" smtClean="0"/>
              <a:t>High performance is recognized and rewarded, below expectations performance is identified and addressed</a:t>
            </a:r>
          </a:p>
          <a:p>
            <a:pPr lvl="1"/>
            <a:r>
              <a:rPr lang="en-US" dirty="0" smtClean="0"/>
              <a:t>At company and group level, rating distributions meet bell-curve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PA Process Tools,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TOOLS:  </a:t>
            </a:r>
          </a:p>
          <a:p>
            <a:r>
              <a:rPr lang="en-US" dirty="0" smtClean="0"/>
              <a:t>Appraisal templates</a:t>
            </a:r>
          </a:p>
          <a:p>
            <a:r>
              <a:rPr lang="en-US" u="sng" dirty="0" smtClean="0">
                <a:hlinkClick r:id="rId3"/>
              </a:rPr>
              <a:t>Oracle E-Business Suite </a:t>
            </a:r>
            <a:r>
              <a:rPr lang="en-US" dirty="0" smtClean="0"/>
              <a:t>(EBS)</a:t>
            </a:r>
          </a:p>
          <a:p>
            <a:r>
              <a:rPr lang="en-US" dirty="0" smtClean="0">
                <a:hlinkClick r:id="rId4"/>
              </a:rPr>
              <a:t>UPK Training for Oracle EBS </a:t>
            </a:r>
            <a:br>
              <a:rPr lang="en-US" dirty="0" smtClean="0">
                <a:hlinkClick r:id="rId4"/>
              </a:rPr>
            </a:br>
            <a:r>
              <a:rPr lang="en-US" dirty="0" smtClean="0">
                <a:hlinkClick r:id="rId4"/>
              </a:rPr>
              <a:t>Performance Management</a:t>
            </a:r>
            <a:endParaRPr lang="en-US" dirty="0" smtClean="0"/>
          </a:p>
          <a:p>
            <a:r>
              <a:rPr lang="en-US" dirty="0" smtClean="0"/>
              <a:t>Communication packages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b="1" dirty="0" smtClean="0"/>
              <a:t>PROCESS:   </a:t>
            </a:r>
          </a:p>
          <a:p>
            <a:pPr marL="514350" indent="-457200">
              <a:buFont typeface="+mj-lt"/>
              <a:buAutoNum type="arabicPeriod"/>
            </a:pPr>
            <a:r>
              <a:rPr lang="en-US" dirty="0" smtClean="0"/>
              <a:t>Oct. 24, 2011 to Jan.16, 2012  - Appraise </a:t>
            </a:r>
            <a:r>
              <a:rPr lang="en-US" u="sng" dirty="0" smtClean="0"/>
              <a:t>(write and rate, calibrate</a:t>
            </a:r>
            <a:r>
              <a:rPr lang="en-US" dirty="0" smtClean="0"/>
              <a:t> )</a:t>
            </a:r>
          </a:p>
          <a:p>
            <a:pPr marL="514350" indent="-457200">
              <a:buFont typeface="+mj-lt"/>
              <a:buAutoNum type="arabicPeriod"/>
            </a:pPr>
            <a:r>
              <a:rPr lang="en-US" dirty="0" smtClean="0"/>
              <a:t>Jan. 16 to Jan. 30, 2012 - </a:t>
            </a:r>
            <a:r>
              <a:rPr lang="en-US" u="sng" dirty="0" smtClean="0"/>
              <a:t>Allocate</a:t>
            </a:r>
            <a:r>
              <a:rPr lang="en-US" dirty="0" smtClean="0"/>
              <a:t> merit, lump sum, equity</a:t>
            </a:r>
          </a:p>
          <a:p>
            <a:pPr marL="514350" indent="-457200">
              <a:buFont typeface="+mj-lt"/>
              <a:buAutoNum type="arabicPeriod"/>
            </a:pPr>
            <a:r>
              <a:rPr lang="en-US" dirty="0" smtClean="0"/>
              <a:t>Feb. 20. to March 16, 2012 - </a:t>
            </a:r>
            <a:r>
              <a:rPr lang="en-US" u="sng" dirty="0" smtClean="0"/>
              <a:t>Communicate</a:t>
            </a:r>
            <a:r>
              <a:rPr lang="en-US" dirty="0" smtClean="0"/>
              <a:t> results</a:t>
            </a:r>
          </a:p>
          <a:p>
            <a:endParaRPr lang="en-US" dirty="0"/>
          </a:p>
        </p:txBody>
      </p:sp>
      <p:sp>
        <p:nvSpPr>
          <p:cNvPr id="4" name="Right Brace 3"/>
          <p:cNvSpPr/>
          <p:nvPr/>
        </p:nvSpPr>
        <p:spPr bwMode="auto">
          <a:xfrm>
            <a:off x="5029200" y="1600200"/>
            <a:ext cx="533400" cy="1524000"/>
          </a:xfrm>
          <a:prstGeom prst="rightBrace">
            <a:avLst/>
          </a:prstGeom>
          <a:noFill/>
          <a:ln w="952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dobe 명조 Std Acro M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91200" y="1828800"/>
            <a:ext cx="266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Located on </a:t>
            </a:r>
            <a:r>
              <a:rPr lang="en-US" sz="2000" dirty="0" smtClean="0">
                <a:hlinkClick r:id="rId5"/>
              </a:rPr>
              <a:t>Performance Tools home page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991600" cy="381000"/>
          </a:xfrm>
        </p:spPr>
        <p:txBody>
          <a:bodyPr/>
          <a:lstStyle/>
          <a:p>
            <a:r>
              <a:rPr lang="en-US" dirty="0" smtClean="0"/>
              <a:t>2012 Performance Appraisal (PA)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305800" cy="160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Process:  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WW43’11 through WW02’12 -  </a:t>
            </a:r>
            <a:r>
              <a:rPr lang="en-US" u="sng" dirty="0" smtClean="0"/>
              <a:t>Appraise</a:t>
            </a:r>
            <a:r>
              <a:rPr lang="en-US" dirty="0" smtClean="0"/>
              <a:t> (write, rate, calibrate)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WW03’12 through WW04’12 -   </a:t>
            </a:r>
            <a:r>
              <a:rPr lang="en-US" u="sng" dirty="0" smtClean="0"/>
              <a:t>Allocate</a:t>
            </a:r>
            <a:r>
              <a:rPr lang="en-US" dirty="0" smtClean="0"/>
              <a:t> merit, lump sum, equity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WW08’12 through WW11’12 -  </a:t>
            </a:r>
            <a:r>
              <a:rPr lang="en-US" u="sng" dirty="0" smtClean="0"/>
              <a:t>Communicate</a:t>
            </a:r>
            <a:r>
              <a:rPr lang="en-US" dirty="0" smtClean="0"/>
              <a:t> results</a:t>
            </a: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990600"/>
            <a:ext cx="8839200" cy="33432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381000" y="5334000"/>
            <a:ext cx="8458200" cy="762000"/>
          </a:xfrm>
          <a:prstGeom prst="rect">
            <a:avLst/>
          </a:prstGeom>
          <a:solidFill>
            <a:schemeClr val="bg1">
              <a:alpha val="77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dobe 명조 Std Acro M" charset="-127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228600" y="4876800"/>
            <a:ext cx="609600" cy="457200"/>
          </a:xfrm>
          <a:prstGeom prst="right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Adobe 명조 Std Acro M" charset="-127"/>
              </a:rPr>
              <a:t>today</a:t>
            </a:r>
          </a:p>
        </p:txBody>
      </p:sp>
      <p:sp>
        <p:nvSpPr>
          <p:cNvPr id="12" name="Rounded Rectangle 11"/>
          <p:cNvSpPr/>
          <p:nvPr/>
        </p:nvSpPr>
        <p:spPr bwMode="auto">
          <a:xfrm>
            <a:off x="76200" y="1524000"/>
            <a:ext cx="6400800" cy="685800"/>
          </a:xfrm>
          <a:prstGeom prst="roundRect">
            <a:avLst/>
          </a:prstGeom>
          <a:noFill/>
          <a:ln w="19050" cap="flat" cmpd="sng" algn="ctr">
            <a:solidFill>
              <a:schemeClr val="accent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Adobe 명조 Std Acro M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228600" y="5410200"/>
            <a:ext cx="8382000" cy="838200"/>
          </a:xfrm>
          <a:prstGeom prst="rect">
            <a:avLst/>
          </a:prstGeom>
          <a:solidFill>
            <a:srgbClr val="FFFF99">
              <a:alpha val="47843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dobe 명조 Std Acro M" charset="-127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28600" y="3733800"/>
            <a:ext cx="8382000" cy="1600200"/>
          </a:xfrm>
          <a:prstGeom prst="rect">
            <a:avLst/>
          </a:prstGeom>
          <a:solidFill>
            <a:schemeClr val="accent6">
              <a:lumMod val="20000"/>
              <a:lumOff val="80000"/>
              <a:alpha val="51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dobe 명조 Std Acro M" charset="-127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28600" y="914400"/>
            <a:ext cx="8382000" cy="2743200"/>
          </a:xfrm>
          <a:prstGeom prst="rect">
            <a:avLst/>
          </a:prstGeom>
          <a:solidFill>
            <a:schemeClr val="accent1">
              <a:alpha val="53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dobe 명조 Std Acro M" charset="-12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PA Process Steps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Appraiser collects performance data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Appraiser summarizes results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Appraiser writes preliminary appraisal(s)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Appraiser calibrates performance message(s)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Appraiser submits final appraisal(s) in Oracle EBS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Approver dispositions final appraisal(s) in Oracle EBS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Appraiser allocates merit, lump sum and equity in Oracle CWB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Appraiser calibrates and submits in Oracle CWB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Approver dispositions final allocation(s) in Oracle CWB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A88000"/>
                </a:solidFill>
              </a:rPr>
              <a:t>Appraiser delivers performance and reward message(s) 1:1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A88000"/>
                </a:solidFill>
              </a:rPr>
              <a:t>Appraisee(s) provide(s) feedback on appraisal(s)</a:t>
            </a:r>
            <a:endParaRPr lang="en-US" dirty="0">
              <a:solidFill>
                <a:srgbClr val="A88000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7467600" y="762000"/>
            <a:ext cx="990600" cy="381000"/>
          </a:xfrm>
          <a:prstGeom prst="wedgeRoundRectCallout">
            <a:avLst>
              <a:gd name="adj1" fmla="val -62737"/>
              <a:gd name="adj2" fmla="val 129168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3333FF"/>
                </a:solidFill>
              </a:rPr>
              <a:t>Appraise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FF"/>
              </a:solidFill>
              <a:effectLst/>
              <a:latin typeface="Arial" charset="0"/>
              <a:ea typeface="Adobe 명조 Std Acro M" charset="-127"/>
            </a:endParaRP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8077200" y="3200400"/>
            <a:ext cx="914400" cy="381000"/>
          </a:xfrm>
          <a:prstGeom prst="wedgeRoundRectCallout">
            <a:avLst>
              <a:gd name="adj1" fmla="val -64880"/>
              <a:gd name="adj2" fmla="val 10059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charset="0"/>
                <a:ea typeface="Adobe 명조 Std Acro M" charset="-127"/>
              </a:rPr>
              <a:t>Allocate</a:t>
            </a: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7620000" y="5029200"/>
            <a:ext cx="1371600" cy="304800"/>
          </a:xfrm>
          <a:prstGeom prst="wedgeRoundRectCallout">
            <a:avLst>
              <a:gd name="adj1" fmla="val -64880"/>
              <a:gd name="adj2" fmla="val 100596"/>
              <a:gd name="adj3" fmla="val 16667"/>
            </a:avLst>
          </a:prstGeom>
          <a:solidFill>
            <a:srgbClr val="FFFF99"/>
          </a:solidFill>
          <a:ln w="9525" cap="flat" cmpd="sng" algn="ctr">
            <a:solidFill>
              <a:srgbClr val="CC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A88000"/>
                </a:solidFill>
                <a:effectLst/>
                <a:latin typeface="Arial" charset="0"/>
                <a:ea typeface="Adobe 명조 Std Acro M" charset="-127"/>
              </a:rPr>
              <a:t>Communicate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Adobe 명조 Std Acro M"/>
        <a:cs typeface=""/>
      </a:majorFont>
      <a:minorFont>
        <a:latin typeface="Arial"/>
        <a:ea typeface="Adobe 명조 Std Acro 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Adobe 명조 Std Acro M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Adobe 명조 Std Acro M" charset="-127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9D5B3C0CC9CB408781F026CA148F09" ma:contentTypeVersion="0" ma:contentTypeDescription="Create a new document." ma:contentTypeScope="" ma:versionID="6f3c81e3367c5d10748c780137f5592a">
  <xsd:schema xmlns:xsd="http://www.w3.org/2001/XMLSchema" xmlns:p="http://schemas.microsoft.com/office/2006/metadata/properties" targetNamespace="http://schemas.microsoft.com/office/2006/metadata/properties" ma:root="true" ma:fieldsID="74a34f8ae59ef3969074a5355025be0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F7BDD130-E662-40AC-AC6E-0BDC3771AE4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A5ABF8-F267-4699-B51A-9BD544E9AB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0E4B8272-D85E-4FA9-ABD2-A7EDA0542AC5}">
  <ds:schemaRefs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10354</TotalTime>
  <Words>4516</Words>
  <Application>Microsoft Office PowerPoint</Application>
  <PresentationFormat>Affichage à l'écran (4:3)</PresentationFormat>
  <Paragraphs>925</Paragraphs>
  <Slides>47</Slides>
  <Notes>23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47</vt:i4>
      </vt:variant>
    </vt:vector>
  </HeadingPairs>
  <TitlesOfParts>
    <vt:vector size="49" baseType="lpstr">
      <vt:lpstr>Blank Presentation</vt:lpstr>
      <vt:lpstr>Worksheet</vt:lpstr>
      <vt:lpstr>  2012 Performance Appraisal (PA) Cycle  Part One – Appraisal Training </vt:lpstr>
      <vt:lpstr>Content</vt:lpstr>
      <vt:lpstr>ON Semiconductor Talent Management Philosophy</vt:lpstr>
      <vt:lpstr>Talent Management System at ON Semiconductor  </vt:lpstr>
      <vt:lpstr>Performance Management</vt:lpstr>
      <vt:lpstr>Overall Annual PA Process –  Owners and Outcomes</vt:lpstr>
      <vt:lpstr>Overall PA Process Tools, Process</vt:lpstr>
      <vt:lpstr>2012 Performance Appraisal (PA) timeline</vt:lpstr>
      <vt:lpstr>Annual PA Process Steps </vt:lpstr>
      <vt:lpstr>Part one – Appraise </vt:lpstr>
      <vt:lpstr>1. Appraiser Collects Performance Data </vt:lpstr>
      <vt:lpstr>2. Appraiser Summarizes Results</vt:lpstr>
      <vt:lpstr>3. Appraiser Writes Preliminary Appraisal(s) </vt:lpstr>
      <vt:lpstr>3a. Review Expected Results</vt:lpstr>
      <vt:lpstr>3b. Performance Assessment  </vt:lpstr>
      <vt:lpstr>3c. Assess Potential (IDL Only) </vt:lpstr>
      <vt:lpstr>3d. Assign Nine-Box Rating (IDL only)</vt:lpstr>
      <vt:lpstr>3e. Edit wording  (preliminary message)</vt:lpstr>
      <vt:lpstr>4. Appraiser Calibrates Messages </vt:lpstr>
      <vt:lpstr>5. Appraiser Submits Final Appraisal </vt:lpstr>
      <vt:lpstr>6. Approver Dispositions Appraisal in Oracle</vt:lpstr>
      <vt:lpstr>Review and Key Messages</vt:lpstr>
      <vt:lpstr>Additional Q&amp;As</vt:lpstr>
      <vt:lpstr>Reference</vt:lpstr>
      <vt:lpstr>Performance Rating 1-5 Definitions for DL    </vt:lpstr>
      <vt:lpstr> Nine-box Rating Tool for IDL - Performance</vt:lpstr>
      <vt:lpstr>ON Semiconductor Values</vt:lpstr>
      <vt:lpstr>What are the attributes of a performing leader?  </vt:lpstr>
      <vt:lpstr>Intellectually sharp and agile</vt:lpstr>
      <vt:lpstr>Business Acumen</vt:lpstr>
      <vt:lpstr>Strategic Thinking</vt:lpstr>
      <vt:lpstr>Self-Awareness</vt:lpstr>
      <vt:lpstr> Ability to Influence  (especially across organizations)</vt:lpstr>
      <vt:lpstr> Risk-Taker</vt:lpstr>
      <vt:lpstr>Innovative</vt:lpstr>
      <vt:lpstr>Decisive</vt:lpstr>
      <vt:lpstr>Results-Oriented</vt:lpstr>
      <vt:lpstr>Rigorously Manages Talent</vt:lpstr>
      <vt:lpstr>Timely Value-Added Communication </vt:lpstr>
      <vt:lpstr>Elements of Potential</vt:lpstr>
      <vt:lpstr>Nine-box Rating Tool for IDL - Potential</vt:lpstr>
      <vt:lpstr>Nine-box Rating Descriptions</vt:lpstr>
      <vt:lpstr>Nine-box Rating Phrases, Abbreviations</vt:lpstr>
      <vt:lpstr>Below Expectations Guidelines </vt:lpstr>
      <vt:lpstr>Guidelines for Appraisal Writing</vt:lpstr>
      <vt:lpstr>Nine-box Action Guide</vt:lpstr>
      <vt:lpstr>Nine-box Calibration Tool</vt:lpstr>
    </vt:vector>
  </TitlesOfParts>
  <Company>Steve West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Master Template</dc:title>
  <dc:creator>Steve West</dc:creator>
  <cp:lastModifiedBy>delpy</cp:lastModifiedBy>
  <cp:revision>486</cp:revision>
  <dcterms:created xsi:type="dcterms:W3CDTF">2008-02-21T17:33:03Z</dcterms:created>
  <dcterms:modified xsi:type="dcterms:W3CDTF">2011-11-19T20:50:56Z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ContentTypeId">
    <vt:lpwstr>0x0101002D9D5B3C0CC9CB408781F026CA148F09</vt:lpwstr>
  </property>
</Properties>
</file>