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xls" ContentType="application/vnd.ms-excel"/>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1"/>
  </p:notesMasterIdLst>
  <p:sldIdLst>
    <p:sldId id="295" r:id="rId5"/>
    <p:sldId id="319" r:id="rId6"/>
    <p:sldId id="322" r:id="rId7"/>
    <p:sldId id="379" r:id="rId8"/>
    <p:sldId id="320" r:id="rId9"/>
    <p:sldId id="362" r:id="rId10"/>
    <p:sldId id="347" r:id="rId11"/>
    <p:sldId id="357" r:id="rId12"/>
    <p:sldId id="356" r:id="rId13"/>
    <p:sldId id="365" r:id="rId14"/>
    <p:sldId id="355" r:id="rId15"/>
    <p:sldId id="373" r:id="rId16"/>
    <p:sldId id="371" r:id="rId17"/>
    <p:sldId id="374" r:id="rId18"/>
    <p:sldId id="376" r:id="rId19"/>
    <p:sldId id="344" r:id="rId20"/>
    <p:sldId id="380" r:id="rId21"/>
    <p:sldId id="381" r:id="rId22"/>
    <p:sldId id="368" r:id="rId23"/>
    <p:sldId id="369" r:id="rId24"/>
    <p:sldId id="317" r:id="rId25"/>
    <p:sldId id="377" r:id="rId26"/>
    <p:sldId id="378" r:id="rId27"/>
    <p:sldId id="349" r:id="rId28"/>
    <p:sldId id="358" r:id="rId29"/>
    <p:sldId id="359" r:id="rId30"/>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Adobe 명조 Std Acro M" charset="-127"/>
        <a:cs typeface="+mn-cs"/>
      </a:defRPr>
    </a:lvl1pPr>
    <a:lvl2pPr marL="457200" algn="l" rtl="0" eaLnBrk="0" fontAlgn="base" hangingPunct="0">
      <a:spcBef>
        <a:spcPct val="0"/>
      </a:spcBef>
      <a:spcAft>
        <a:spcPct val="0"/>
      </a:spcAft>
      <a:defRPr sz="2400" kern="1200">
        <a:solidFill>
          <a:schemeClr val="tx1"/>
        </a:solidFill>
        <a:latin typeface="Arial" charset="0"/>
        <a:ea typeface="Adobe 명조 Std Acro M" charset="-127"/>
        <a:cs typeface="+mn-cs"/>
      </a:defRPr>
    </a:lvl2pPr>
    <a:lvl3pPr marL="914400" algn="l" rtl="0" eaLnBrk="0" fontAlgn="base" hangingPunct="0">
      <a:spcBef>
        <a:spcPct val="0"/>
      </a:spcBef>
      <a:spcAft>
        <a:spcPct val="0"/>
      </a:spcAft>
      <a:defRPr sz="2400" kern="1200">
        <a:solidFill>
          <a:schemeClr val="tx1"/>
        </a:solidFill>
        <a:latin typeface="Arial" charset="0"/>
        <a:ea typeface="Adobe 명조 Std Acro M" charset="-127"/>
        <a:cs typeface="+mn-cs"/>
      </a:defRPr>
    </a:lvl3pPr>
    <a:lvl4pPr marL="1371600" algn="l" rtl="0" eaLnBrk="0" fontAlgn="base" hangingPunct="0">
      <a:spcBef>
        <a:spcPct val="0"/>
      </a:spcBef>
      <a:spcAft>
        <a:spcPct val="0"/>
      </a:spcAft>
      <a:defRPr sz="2400" kern="1200">
        <a:solidFill>
          <a:schemeClr val="tx1"/>
        </a:solidFill>
        <a:latin typeface="Arial" charset="0"/>
        <a:ea typeface="Adobe 명조 Std Acro M" charset="-127"/>
        <a:cs typeface="+mn-cs"/>
      </a:defRPr>
    </a:lvl4pPr>
    <a:lvl5pPr marL="1828800" algn="l" rtl="0" eaLnBrk="0" fontAlgn="base" hangingPunct="0">
      <a:spcBef>
        <a:spcPct val="0"/>
      </a:spcBef>
      <a:spcAft>
        <a:spcPct val="0"/>
      </a:spcAft>
      <a:defRPr sz="2400" kern="1200">
        <a:solidFill>
          <a:schemeClr val="tx1"/>
        </a:solidFill>
        <a:latin typeface="Arial" charset="0"/>
        <a:ea typeface="Adobe 명조 Std Acro M" charset="-127"/>
        <a:cs typeface="+mn-cs"/>
      </a:defRPr>
    </a:lvl5pPr>
    <a:lvl6pPr marL="2286000" algn="l" defTabSz="914400" rtl="0" eaLnBrk="1" latinLnBrk="0" hangingPunct="1">
      <a:defRPr sz="2400" kern="1200">
        <a:solidFill>
          <a:schemeClr val="tx1"/>
        </a:solidFill>
        <a:latin typeface="Arial" charset="0"/>
        <a:ea typeface="Adobe 명조 Std Acro M" charset="-127"/>
        <a:cs typeface="+mn-cs"/>
      </a:defRPr>
    </a:lvl6pPr>
    <a:lvl7pPr marL="2743200" algn="l" defTabSz="914400" rtl="0" eaLnBrk="1" latinLnBrk="0" hangingPunct="1">
      <a:defRPr sz="2400" kern="1200">
        <a:solidFill>
          <a:schemeClr val="tx1"/>
        </a:solidFill>
        <a:latin typeface="Arial" charset="0"/>
        <a:ea typeface="Adobe 명조 Std Acro M" charset="-127"/>
        <a:cs typeface="+mn-cs"/>
      </a:defRPr>
    </a:lvl7pPr>
    <a:lvl8pPr marL="3200400" algn="l" defTabSz="914400" rtl="0" eaLnBrk="1" latinLnBrk="0" hangingPunct="1">
      <a:defRPr sz="2400" kern="1200">
        <a:solidFill>
          <a:schemeClr val="tx1"/>
        </a:solidFill>
        <a:latin typeface="Arial" charset="0"/>
        <a:ea typeface="Adobe 명조 Std Acro M" charset="-127"/>
        <a:cs typeface="+mn-cs"/>
      </a:defRPr>
    </a:lvl8pPr>
    <a:lvl9pPr marL="3657600" algn="l" defTabSz="914400" rtl="0" eaLnBrk="1" latinLnBrk="0" hangingPunct="1">
      <a:defRPr sz="2400" kern="1200">
        <a:solidFill>
          <a:schemeClr val="tx1"/>
        </a:solidFill>
        <a:latin typeface="Arial" charset="0"/>
        <a:ea typeface="Adobe 명조 Std Acro M"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a:srgbClr val="2D8435"/>
    <a:srgbClr val="3333FF"/>
    <a:srgbClr val="FF0000"/>
    <a:srgbClr val="FFC9C9"/>
    <a:srgbClr val="FFFF99"/>
    <a:srgbClr val="FFCCFF"/>
    <a:srgbClr val="00FF00"/>
    <a:srgbClr val="3D55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0511" autoAdjust="0"/>
    <p:restoredTop sz="92168" autoAdjust="0"/>
  </p:normalViewPr>
  <p:slideViewPr>
    <p:cSldViewPr>
      <p:cViewPr varScale="1">
        <p:scale>
          <a:sx n="62" d="100"/>
          <a:sy n="62" d="100"/>
        </p:scale>
        <p:origin x="-8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1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fld id="{AF9AFE3F-95AE-4787-8BE5-559500969452}" type="datetimeFigureOut">
              <a:rPr lang="en-US"/>
              <a:pPr/>
              <a:t>11/19/2011</a:t>
            </a:fld>
            <a:endParaRPr lang="en-US" dirty="0"/>
          </a:p>
        </p:txBody>
      </p:sp>
      <p:sp>
        <p:nvSpPr>
          <p:cNvPr id="1946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AABC8EF0-B558-42DD-B826-C21D7A7CF458}" type="slidenum">
              <a:rPr lang="en-US"/>
              <a:pPr/>
              <a:t>‹N°›</a:t>
            </a:fld>
            <a:endParaRPr lang="en-US" dirty="0"/>
          </a:p>
        </p:txBody>
      </p:sp>
    </p:spTree>
    <p:extLst>
      <p:ext uri="{BB962C8B-B14F-4D97-AF65-F5344CB8AC3E}">
        <p14:creationId xmlns:p14="http://schemas.microsoft.com/office/powerpoint/2010/main" val="6263289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 </a:t>
            </a:r>
          </a:p>
          <a:p>
            <a:r>
              <a:rPr lang="en-US" dirty="0" smtClean="0"/>
              <a:t>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10</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Not planning to enforce cumulative potential distribution guidelines as hard as distribution guideline with exception of Box 1 is capped at 3%; Why 3% cap?  A – Because we want to ensure our limited corporate HiPO program resources are concentrated on our highest performing, highest potential employees and not “peanut-buttered” over a larger group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A dynamic that might not be obvious at first – As you go higher in grade level and position in the organization, it is increasingly difficult to be a hiPO.  Why? – The higher you go in the organization, there are fewer and fewer positions with higher and higher expectations.  And at some level there aren’t any more positions two grades higher.  Not everyone is going to be a CEO.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11</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i="1" dirty="0" smtClean="0"/>
              <a:t> </a:t>
            </a:r>
            <a:endParaRPr lang="en-US" baseline="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13</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i="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i="0" baseline="0" dirty="0" smtClean="0"/>
              <a:t>The following is an example of negligent management that is not acceptable…</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sz="1200" i="0" baseline="0" dirty="0" smtClean="0"/>
              <a:t>Mgr goes to HR or senior management and say I need to “get rid of” someone….</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sz="1200" i="0" baseline="0" dirty="0" smtClean="0"/>
              <a:t>And that person has never received a low performance message before… </a:t>
            </a:r>
            <a:endParaRPr lang="en-US" i="0" baseline="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Box 1 – a very strong mutual commitment between org and </a:t>
            </a:r>
            <a:r>
              <a:rPr lang="en-US" baseline="0" dirty="0" err="1" smtClean="0"/>
              <a:t>hipo’s</a:t>
            </a:r>
            <a:r>
              <a:rPr lang="en-US" baseline="0" dirty="0" smtClean="0"/>
              <a:t>; company commits to invest resources, time and effort; individual is expected to be committed in kind to the organization (i.e. be available for assignments, etc.)</a:t>
            </a:r>
          </a:p>
          <a:p>
            <a:endParaRPr lang="en-US" baseline="0" dirty="0" smtClean="0"/>
          </a:p>
        </p:txBody>
      </p:sp>
      <p:sp>
        <p:nvSpPr>
          <p:cNvPr id="4" name="Slide Number Placeholder 3"/>
          <p:cNvSpPr>
            <a:spLocks noGrp="1"/>
          </p:cNvSpPr>
          <p:nvPr>
            <p:ph type="sldNum" sz="quarter" idx="10"/>
          </p:nvPr>
        </p:nvSpPr>
        <p:spPr/>
        <p:txBody>
          <a:bodyPr/>
          <a:lstStyle/>
          <a:p>
            <a:fld id="{AABC8EF0-B558-42DD-B826-C21D7A7CF458}"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Job classification = Equal</a:t>
            </a:r>
            <a:r>
              <a:rPr lang="en-US" baseline="0" dirty="0" smtClean="0"/>
              <a:t> Employment Opportunity job classifications</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 </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dirty="0" smtClean="0"/>
              <a:t>Note:  </a:t>
            </a:r>
          </a:p>
          <a:p>
            <a:pPr marL="0" marR="0" lvl="1"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dirty="0" smtClean="0"/>
              <a:t>HR will provide separate reports that incorporate 2011 DL and IDL terminations;</a:t>
            </a:r>
            <a:r>
              <a:rPr lang="en-US" baseline="0" dirty="0" smtClean="0"/>
              <a:t> IDL ratings will be converted to new IDL performance rating</a:t>
            </a:r>
            <a:endParaRPr lang="en-US" dirty="0" smtClean="0"/>
          </a:p>
          <a:p>
            <a:pPr marL="0" marR="0" lvl="1"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dirty="0" smtClean="0"/>
              <a:t>Q – Will </a:t>
            </a:r>
            <a:r>
              <a:rPr lang="en-US" baseline="0" dirty="0" smtClean="0"/>
              <a:t>2010 appraisals be available in Oracle R12 (EBS)? Rating will be in Oracle </a:t>
            </a:r>
            <a:r>
              <a:rPr lang="en-US" dirty="0" smtClean="0"/>
              <a:t>R12; to</a:t>
            </a:r>
            <a:r>
              <a:rPr lang="en-US" baseline="0" dirty="0" smtClean="0"/>
              <a:t> view text will need to go to Oracle </a:t>
            </a:r>
            <a:r>
              <a:rPr lang="en-US" dirty="0" smtClean="0"/>
              <a:t>11i</a:t>
            </a:r>
          </a:p>
          <a:p>
            <a:pPr marL="0" marR="0" lvl="1"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US" dirty="0" smtClean="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a:t>
            </a:r>
            <a:r>
              <a:rPr lang="en-US" baseline="0" dirty="0" smtClean="0"/>
              <a:t> Financial results for Q4’11 won’t be available by Jan 16, 2012; you will have to estimate attainment of goals on the appraisal and submit them for approval before Jan 16</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D889776-1EFC-4C4E-B0DB-12F2835B417D}" type="slidenum">
              <a:rPr lang="en-US" smtClean="0">
                <a:solidFill>
                  <a:prstClr val="black"/>
                </a:solidFill>
              </a:rPr>
              <a:pPr>
                <a:defRPr/>
              </a:pPr>
              <a:t>22</a:t>
            </a:fld>
            <a:endParaRPr lang="en-US" dirty="0">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25</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 – Will performance management corrective actions</a:t>
            </a:r>
            <a:r>
              <a:rPr lang="en-US" baseline="0" dirty="0" smtClean="0"/>
              <a:t> taken with SANYO employees count against our performance distributions?  A – No, but you should still be managing performance regardless of which system you are using.</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8</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i="1" dirty="0" smtClean="0"/>
              <a:t> </a:t>
            </a:r>
            <a:endParaRPr lang="en-US" sz="1200" b="0" kern="1200" dirty="0" smtClean="0">
              <a:solidFill>
                <a:schemeClr val="tx1"/>
              </a:solidFill>
              <a:latin typeface="Calibri" pitchFamily="34" charset="0"/>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9</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i="0" dirty="0" smtClean="0"/>
              <a:t> </a:t>
            </a:r>
            <a:endParaRPr lang="en-US" baseline="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Text Box 7"/>
          <p:cNvSpPr txBox="1">
            <a:spLocks noChangeArrowheads="1"/>
          </p:cNvSpPr>
          <p:nvPr userDrawn="1"/>
        </p:nvSpPr>
        <p:spPr bwMode="auto">
          <a:xfrm>
            <a:off x="593725" y="6629400"/>
            <a:ext cx="2435225" cy="214313"/>
          </a:xfrm>
          <a:prstGeom prst="rect">
            <a:avLst/>
          </a:prstGeom>
          <a:noFill/>
          <a:ln w="9525">
            <a:noFill/>
            <a:miter lim="800000"/>
            <a:headEnd/>
            <a:tailEnd/>
          </a:ln>
        </p:spPr>
        <p:txBody>
          <a:bodyPr>
            <a:spAutoFit/>
          </a:bodyPr>
          <a:lstStyle/>
          <a:p>
            <a:fld id="{D5D4C59C-6997-47D1-AB5C-EDA8BCF745EE}" type="slidenum">
              <a:rPr lang="en-US" sz="800" i="1">
                <a:solidFill>
                  <a:schemeClr val="bg1"/>
                </a:solidFill>
              </a:rPr>
              <a:pPr/>
              <a:t>‹N°›</a:t>
            </a:fld>
            <a:r>
              <a:rPr lang="en-US" sz="800" i="1" dirty="0">
                <a:solidFill>
                  <a:schemeClr val="bg1"/>
                </a:solidFill>
              </a:rPr>
              <a:t>  • </a:t>
            </a:r>
            <a:r>
              <a:rPr lang="en-US" sz="800" i="1" dirty="0" smtClean="0">
                <a:solidFill>
                  <a:schemeClr val="bg1"/>
                </a:solidFill>
              </a:rPr>
              <a:t>2012 PA Cycle</a:t>
            </a:r>
            <a:r>
              <a:rPr lang="en-US" sz="800" i="1" baseline="0" dirty="0" smtClean="0">
                <a:solidFill>
                  <a:schemeClr val="bg1"/>
                </a:solidFill>
              </a:rPr>
              <a:t> </a:t>
            </a:r>
            <a:r>
              <a:rPr lang="en-US" sz="800" i="1" dirty="0" smtClean="0">
                <a:solidFill>
                  <a:schemeClr val="bg1"/>
                </a:solidFill>
              </a:rPr>
              <a:t>• Oct.</a:t>
            </a:r>
            <a:r>
              <a:rPr lang="en-US" sz="800" i="1" baseline="0" dirty="0" smtClean="0">
                <a:solidFill>
                  <a:schemeClr val="bg1"/>
                </a:solidFill>
              </a:rPr>
              <a:t>. </a:t>
            </a:r>
            <a:r>
              <a:rPr lang="en-US" sz="800" i="1" dirty="0" smtClean="0">
                <a:solidFill>
                  <a:schemeClr val="bg1"/>
                </a:solidFill>
              </a:rPr>
              <a:t>2011</a:t>
            </a:r>
            <a:endParaRPr lang="en-US" dirty="0"/>
          </a:p>
        </p:txBody>
      </p:sp>
      <p:sp>
        <p:nvSpPr>
          <p:cNvPr id="5" name="Text Box 8"/>
          <p:cNvSpPr txBox="1">
            <a:spLocks noChangeArrowheads="1"/>
          </p:cNvSpPr>
          <p:nvPr userDrawn="1"/>
        </p:nvSpPr>
        <p:spPr bwMode="auto">
          <a:xfrm>
            <a:off x="7346950" y="6629400"/>
            <a:ext cx="1246188" cy="214313"/>
          </a:xfrm>
          <a:prstGeom prst="rect">
            <a:avLst/>
          </a:prstGeom>
          <a:noFill/>
          <a:ln w="9525">
            <a:noFill/>
            <a:miter lim="800000"/>
            <a:headEnd/>
            <a:tailEnd/>
          </a:ln>
        </p:spPr>
        <p:txBody>
          <a:bodyPr wrap="none">
            <a:spAutoFit/>
          </a:bodyPr>
          <a:lstStyle/>
          <a:p>
            <a:pPr algn="r">
              <a:defRPr/>
            </a:pPr>
            <a:r>
              <a:rPr lang="en-US" sz="800" i="1" dirty="0">
                <a:solidFill>
                  <a:schemeClr val="bg1"/>
                </a:solidFill>
              </a:rPr>
              <a:t>Confidential Proprietary</a:t>
            </a:r>
            <a:endParaRPr lang="en-US" sz="800" dirty="0">
              <a:solidFill>
                <a:schemeClr val="bg1"/>
              </a:solidFill>
            </a:endParaRPr>
          </a:p>
        </p:txBody>
      </p:sp>
      <p:pic>
        <p:nvPicPr>
          <p:cNvPr id="6" name="Picture 9" descr="ONVert-3DShadow-Lg"/>
          <p:cNvPicPr>
            <a:picLocks noChangeAspect="1" noChangeArrowheads="1"/>
          </p:cNvPicPr>
          <p:nvPr userDrawn="1"/>
        </p:nvPicPr>
        <p:blipFill>
          <a:blip r:embed="rId3" cstate="print"/>
          <a:srcRect/>
          <a:stretch>
            <a:fillRect/>
          </a:stretch>
        </p:blipFill>
        <p:spPr bwMode="auto">
          <a:xfrm>
            <a:off x="3200400" y="914400"/>
            <a:ext cx="2901950" cy="2901950"/>
          </a:xfrm>
          <a:prstGeom prst="rect">
            <a:avLst/>
          </a:prstGeom>
          <a:noFill/>
          <a:ln w="9525">
            <a:noFill/>
            <a:miter lim="800000"/>
            <a:headEnd/>
            <a:tailEnd/>
          </a:ln>
        </p:spPr>
      </p:pic>
      <p:sp>
        <p:nvSpPr>
          <p:cNvPr id="4098" name="Rectangle 2"/>
          <p:cNvSpPr>
            <a:spLocks noGrp="1" noChangeArrowheads="1"/>
          </p:cNvSpPr>
          <p:nvPr>
            <p:ph type="ctrTitle"/>
          </p:nvPr>
        </p:nvSpPr>
        <p:spPr>
          <a:xfrm>
            <a:off x="685800" y="3886200"/>
            <a:ext cx="7772400" cy="1143000"/>
          </a:xfrm>
        </p:spPr>
        <p:txBody>
          <a:bodyPr/>
          <a:lstStyle>
            <a:lvl1pPr>
              <a:defRPr sz="3600"/>
            </a:lvl1pPr>
          </a:lstStyle>
          <a:p>
            <a:r>
              <a:rPr lang="en-US"/>
              <a:t>Click to edit Master title style</a:t>
            </a:r>
          </a:p>
        </p:txBody>
      </p:sp>
      <p:sp>
        <p:nvSpPr>
          <p:cNvPr id="4099" name="Rectangle 3"/>
          <p:cNvSpPr>
            <a:spLocks noGrp="1" noChangeArrowheads="1"/>
          </p:cNvSpPr>
          <p:nvPr>
            <p:ph type="subTitle" idx="1"/>
          </p:nvPr>
        </p:nvSpPr>
        <p:spPr>
          <a:xfrm>
            <a:off x="1371600" y="5257800"/>
            <a:ext cx="6400800" cy="1143000"/>
          </a:xfrm>
        </p:spPr>
        <p:txBody>
          <a:bodyPr/>
          <a:lstStyle>
            <a:lvl1pPr marL="0" indent="0" algn="ctr">
              <a:buFontTx/>
              <a:buNone/>
              <a:defRPr sz="18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2479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228600"/>
            <a:ext cx="65913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userDrawn="1"/>
        </p:nvSpPr>
        <p:spPr bwMode="auto">
          <a:xfrm flipV="1">
            <a:off x="0" y="6248400"/>
            <a:ext cx="9144000" cy="609600"/>
          </a:xfrm>
          <a:prstGeom prst="rect">
            <a:avLst/>
          </a:prstGeom>
          <a:gradFill rotWithShape="0">
            <a:gsLst>
              <a:gs pos="0">
                <a:srgbClr val="3D5584"/>
              </a:gs>
              <a:gs pos="50000">
                <a:srgbClr val="5C90CC"/>
              </a:gs>
              <a:gs pos="100000">
                <a:srgbClr val="3D5584"/>
              </a:gs>
            </a:gsLst>
            <a:lin ang="0" scaled="1"/>
          </a:gradFill>
          <a:ln w="9525">
            <a:noFill/>
            <a:miter lim="800000"/>
            <a:headEnd/>
            <a:tailEnd/>
          </a:ln>
        </p:spPr>
        <p:txBody>
          <a:bodyPr wrap="none" anchor="ctr"/>
          <a:lstStyle/>
          <a:p>
            <a:pPr>
              <a:defRPr/>
            </a:pPr>
            <a:endParaRPr lang="en-US" dirty="0"/>
          </a:p>
        </p:txBody>
      </p:sp>
      <p:pic>
        <p:nvPicPr>
          <p:cNvPr id="1027" name="Picture 17" descr="ONHoriz-3DNoShad-White"/>
          <p:cNvPicPr>
            <a:picLocks noChangeAspect="1" noChangeArrowheads="1"/>
          </p:cNvPicPr>
          <p:nvPr userDrawn="1"/>
        </p:nvPicPr>
        <p:blipFill>
          <a:blip r:embed="rId13" cstate="print"/>
          <a:srcRect/>
          <a:stretch>
            <a:fillRect/>
          </a:stretch>
        </p:blipFill>
        <p:spPr bwMode="auto">
          <a:xfrm>
            <a:off x="6858000" y="6270625"/>
            <a:ext cx="1981200" cy="587375"/>
          </a:xfrm>
          <a:prstGeom prst="rect">
            <a:avLst/>
          </a:prstGeom>
          <a:noFill/>
          <a:ln w="9525">
            <a:noFill/>
            <a:miter lim="800000"/>
            <a:headEnd/>
            <a:tailEnd/>
          </a:ln>
        </p:spPr>
      </p:pic>
      <p:sp>
        <p:nvSpPr>
          <p:cNvPr id="1028" name="Rectangle 2"/>
          <p:cNvSpPr>
            <a:spLocks noGrp="1" noChangeArrowheads="1"/>
          </p:cNvSpPr>
          <p:nvPr>
            <p:ph type="title"/>
          </p:nvPr>
        </p:nvSpPr>
        <p:spPr bwMode="auto">
          <a:xfrm>
            <a:off x="76200" y="228600"/>
            <a:ext cx="8991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228600" y="1066800"/>
            <a:ext cx="86868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Text Box 10"/>
          <p:cNvSpPr txBox="1">
            <a:spLocks noChangeArrowheads="1"/>
          </p:cNvSpPr>
          <p:nvPr userDrawn="1"/>
        </p:nvSpPr>
        <p:spPr bwMode="auto">
          <a:xfrm>
            <a:off x="593725" y="6542088"/>
            <a:ext cx="2435225" cy="214312"/>
          </a:xfrm>
          <a:prstGeom prst="rect">
            <a:avLst/>
          </a:prstGeom>
          <a:noFill/>
          <a:ln w="9525">
            <a:noFill/>
            <a:miter lim="800000"/>
            <a:headEnd/>
            <a:tailEnd/>
          </a:ln>
        </p:spPr>
        <p:txBody>
          <a:bodyPr>
            <a:spAutoFit/>
          </a:bodyPr>
          <a:lstStyle/>
          <a:p>
            <a:fld id="{E1ACDF9A-8F59-4B85-9FA4-C8A08B021C4F}" type="slidenum">
              <a:rPr lang="en-US" sz="800" i="1">
                <a:solidFill>
                  <a:schemeClr val="bg1"/>
                </a:solidFill>
              </a:rPr>
              <a:pPr/>
              <a:t>‹N°›</a:t>
            </a:fld>
            <a:r>
              <a:rPr lang="en-US" sz="800" i="1" dirty="0">
                <a:solidFill>
                  <a:schemeClr val="bg1"/>
                </a:solidFill>
              </a:rPr>
              <a:t>  • </a:t>
            </a:r>
            <a:r>
              <a:rPr lang="en-US" sz="800" i="1" dirty="0" smtClean="0">
                <a:solidFill>
                  <a:schemeClr val="bg1"/>
                </a:solidFill>
              </a:rPr>
              <a:t>2012</a:t>
            </a:r>
            <a:r>
              <a:rPr lang="en-US" sz="800" i="1" baseline="0" dirty="0" smtClean="0">
                <a:solidFill>
                  <a:schemeClr val="bg1"/>
                </a:solidFill>
              </a:rPr>
              <a:t> PA Cycle </a:t>
            </a:r>
            <a:r>
              <a:rPr lang="en-US" sz="800" i="1" dirty="0" smtClean="0">
                <a:solidFill>
                  <a:schemeClr val="bg1"/>
                </a:solidFill>
              </a:rPr>
              <a:t>• Oct.</a:t>
            </a:r>
            <a:r>
              <a:rPr lang="en-US" sz="800" i="1" baseline="0" dirty="0" smtClean="0">
                <a:solidFill>
                  <a:schemeClr val="bg1"/>
                </a:solidFill>
              </a:rPr>
              <a:t> </a:t>
            </a:r>
            <a:r>
              <a:rPr lang="en-US" sz="800" i="1" dirty="0" smtClean="0">
                <a:solidFill>
                  <a:schemeClr val="bg1"/>
                </a:solidFill>
              </a:rPr>
              <a:t>2011</a:t>
            </a:r>
            <a:endParaRPr lang="en-US" sz="800" i="1" dirty="0">
              <a:solidFill>
                <a:schemeClr val="bg1"/>
              </a:solidFill>
            </a:endParaRPr>
          </a:p>
        </p:txBody>
      </p:sp>
      <p:sp>
        <p:nvSpPr>
          <p:cNvPr id="1035" name="Text Box 11"/>
          <p:cNvSpPr txBox="1">
            <a:spLocks noChangeArrowheads="1"/>
          </p:cNvSpPr>
          <p:nvPr userDrawn="1"/>
        </p:nvSpPr>
        <p:spPr bwMode="auto">
          <a:xfrm>
            <a:off x="3948113" y="6542088"/>
            <a:ext cx="1246187" cy="214312"/>
          </a:xfrm>
          <a:prstGeom prst="rect">
            <a:avLst/>
          </a:prstGeom>
          <a:noFill/>
          <a:ln w="9525">
            <a:noFill/>
            <a:miter lim="800000"/>
            <a:headEnd/>
            <a:tailEnd/>
          </a:ln>
        </p:spPr>
        <p:txBody>
          <a:bodyPr wrap="none">
            <a:spAutoFit/>
          </a:bodyPr>
          <a:lstStyle/>
          <a:p>
            <a:pPr algn="ctr">
              <a:defRPr/>
            </a:pPr>
            <a:r>
              <a:rPr lang="en-US" sz="800" i="1" dirty="0">
                <a:solidFill>
                  <a:schemeClr val="bg1"/>
                </a:solidFill>
              </a:rPr>
              <a:t>Confidential Proprietary</a:t>
            </a:r>
            <a:endParaRPr lang="en-US" sz="800" dirty="0">
              <a:solidFill>
                <a:schemeClr val="bg1"/>
              </a:solidFill>
            </a:endParaRPr>
          </a:p>
        </p:txBody>
      </p:sp>
      <p:sp>
        <p:nvSpPr>
          <p:cNvPr id="1037" name="Rectangle 13"/>
          <p:cNvSpPr>
            <a:spLocks noChangeArrowheads="1"/>
          </p:cNvSpPr>
          <p:nvPr userDrawn="1"/>
        </p:nvSpPr>
        <p:spPr bwMode="auto">
          <a:xfrm flipV="1">
            <a:off x="0" y="0"/>
            <a:ext cx="9144000" cy="76200"/>
          </a:xfrm>
          <a:prstGeom prst="rect">
            <a:avLst/>
          </a:prstGeom>
          <a:gradFill rotWithShape="0">
            <a:gsLst>
              <a:gs pos="0">
                <a:srgbClr val="3D5584"/>
              </a:gs>
              <a:gs pos="50000">
                <a:srgbClr val="5C90CC"/>
              </a:gs>
              <a:gs pos="100000">
                <a:srgbClr val="3D5584"/>
              </a:gs>
            </a:gsLst>
            <a:lin ang="0" scaled="1"/>
          </a:gradFill>
          <a:ln w="9525">
            <a:noFill/>
            <a:miter lim="800000"/>
            <a:headEnd/>
            <a:tailEnd/>
          </a:ln>
        </p:spPr>
        <p:txBody>
          <a:bodyPr wrap="none"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0" fontAlgn="base" hangingPunct="0">
        <a:spcBef>
          <a:spcPct val="0"/>
        </a:spcBef>
        <a:spcAft>
          <a:spcPct val="0"/>
        </a:spcAft>
        <a:defRPr sz="3200" b="1">
          <a:solidFill>
            <a:srgbClr val="2D8435"/>
          </a:solidFill>
          <a:latin typeface="+mj-lt"/>
          <a:ea typeface="+mj-ea"/>
          <a:cs typeface="+mj-cs"/>
        </a:defRPr>
      </a:lvl1pPr>
      <a:lvl2pPr algn="ctr" rtl="0" eaLnBrk="0" fontAlgn="base" hangingPunct="0">
        <a:spcBef>
          <a:spcPct val="0"/>
        </a:spcBef>
        <a:spcAft>
          <a:spcPct val="0"/>
        </a:spcAft>
        <a:defRPr sz="3200" b="1">
          <a:solidFill>
            <a:srgbClr val="2D8435"/>
          </a:solidFill>
          <a:latin typeface="Arial" charset="0"/>
          <a:ea typeface="Adobe 명조 Std Acro M" charset="-127"/>
        </a:defRPr>
      </a:lvl2pPr>
      <a:lvl3pPr algn="ctr" rtl="0" eaLnBrk="0" fontAlgn="base" hangingPunct="0">
        <a:spcBef>
          <a:spcPct val="0"/>
        </a:spcBef>
        <a:spcAft>
          <a:spcPct val="0"/>
        </a:spcAft>
        <a:defRPr sz="3200" b="1">
          <a:solidFill>
            <a:srgbClr val="2D8435"/>
          </a:solidFill>
          <a:latin typeface="Arial" charset="0"/>
          <a:ea typeface="Adobe 명조 Std Acro M" charset="-127"/>
        </a:defRPr>
      </a:lvl3pPr>
      <a:lvl4pPr algn="ctr" rtl="0" eaLnBrk="0" fontAlgn="base" hangingPunct="0">
        <a:spcBef>
          <a:spcPct val="0"/>
        </a:spcBef>
        <a:spcAft>
          <a:spcPct val="0"/>
        </a:spcAft>
        <a:defRPr sz="3200" b="1">
          <a:solidFill>
            <a:srgbClr val="2D8435"/>
          </a:solidFill>
          <a:latin typeface="Arial" charset="0"/>
          <a:ea typeface="Adobe 명조 Std Acro M" charset="-127"/>
        </a:defRPr>
      </a:lvl4pPr>
      <a:lvl5pPr algn="ctr" rtl="0" eaLnBrk="0" fontAlgn="base" hangingPunct="0">
        <a:spcBef>
          <a:spcPct val="0"/>
        </a:spcBef>
        <a:spcAft>
          <a:spcPct val="0"/>
        </a:spcAft>
        <a:defRPr sz="3200" b="1">
          <a:solidFill>
            <a:srgbClr val="2D8435"/>
          </a:solidFill>
          <a:latin typeface="Arial" charset="0"/>
          <a:ea typeface="Adobe 명조 Std Acro M" charset="-127"/>
        </a:defRPr>
      </a:lvl5pPr>
      <a:lvl6pPr marL="457200" algn="ctr" rtl="0" fontAlgn="base">
        <a:spcBef>
          <a:spcPct val="0"/>
        </a:spcBef>
        <a:spcAft>
          <a:spcPct val="0"/>
        </a:spcAft>
        <a:defRPr sz="3200" b="1">
          <a:solidFill>
            <a:srgbClr val="2D8435"/>
          </a:solidFill>
          <a:latin typeface="Arial" charset="0"/>
          <a:ea typeface="Adobe 명조 Std Acro M" charset="-127"/>
        </a:defRPr>
      </a:lvl6pPr>
      <a:lvl7pPr marL="914400" algn="ctr" rtl="0" fontAlgn="base">
        <a:spcBef>
          <a:spcPct val="0"/>
        </a:spcBef>
        <a:spcAft>
          <a:spcPct val="0"/>
        </a:spcAft>
        <a:defRPr sz="3200" b="1">
          <a:solidFill>
            <a:srgbClr val="2D8435"/>
          </a:solidFill>
          <a:latin typeface="Arial" charset="0"/>
          <a:ea typeface="Adobe 명조 Std Acro M" charset="-127"/>
        </a:defRPr>
      </a:lvl7pPr>
      <a:lvl8pPr marL="1371600" algn="ctr" rtl="0" fontAlgn="base">
        <a:spcBef>
          <a:spcPct val="0"/>
        </a:spcBef>
        <a:spcAft>
          <a:spcPct val="0"/>
        </a:spcAft>
        <a:defRPr sz="3200" b="1">
          <a:solidFill>
            <a:srgbClr val="2D8435"/>
          </a:solidFill>
          <a:latin typeface="Arial" charset="0"/>
          <a:ea typeface="Adobe 명조 Std Acro M" charset="-127"/>
        </a:defRPr>
      </a:lvl8pPr>
      <a:lvl9pPr marL="1828800" algn="ctr" rtl="0" fontAlgn="base">
        <a:spcBef>
          <a:spcPct val="0"/>
        </a:spcBef>
        <a:spcAft>
          <a:spcPct val="0"/>
        </a:spcAft>
        <a:defRPr sz="3200" b="1">
          <a:solidFill>
            <a:srgbClr val="2D8435"/>
          </a:solidFill>
          <a:latin typeface="Arial" charset="0"/>
          <a:ea typeface="Adobe 명조 Std Acro M" charset="-127"/>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143000" indent="-228600" algn="l" rtl="0" eaLnBrk="0" fontAlgn="base" hangingPunct="0">
        <a:spcBef>
          <a:spcPct val="20000"/>
        </a:spcBef>
        <a:spcAft>
          <a:spcPct val="0"/>
        </a:spcAft>
        <a:buChar char="•"/>
        <a:defRPr>
          <a:solidFill>
            <a:schemeClr val="tx1"/>
          </a:solidFill>
          <a:latin typeface="+mn-lt"/>
          <a:ea typeface="+mn-ea"/>
        </a:defRPr>
      </a:lvl3pPr>
      <a:lvl4pPr marL="1600200" indent="-228600" algn="l" rtl="0" eaLnBrk="0" fontAlgn="base" hangingPunct="0">
        <a:spcBef>
          <a:spcPct val="20000"/>
        </a:spcBef>
        <a:spcAft>
          <a:spcPct val="0"/>
        </a:spcAft>
        <a:buChar char="–"/>
        <a:defRPr sz="1600">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Feuille_Microsoft_Excel_97-20032.xls"/><Relationship Id="rId3" Type="http://schemas.openxmlformats.org/officeDocument/2006/relationships/notesSlide" Target="../notesSlides/notesSlide16.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Document_Microsoft_Word_97_-_20031.doc"/><Relationship Id="rId4" Type="http://schemas.openxmlformats.org/officeDocument/2006/relationships/oleObject" Target="../embeddings/oleObject1.bin"/><Relationship Id="rId9" Type="http://schemas.openxmlformats.org/officeDocument/2006/relationships/image" Target="../media/image8.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Document_Microsoft_Word_97_-_20033.doc"/><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ceburl.com/1f48" TargetMode="External"/><Relationship Id="rId2" Type="http://schemas.openxmlformats.org/officeDocument/2006/relationships/hyperlink" Target="http://ceburl.com/1f47" TargetMode="External"/><Relationship Id="rId1" Type="http://schemas.openxmlformats.org/officeDocument/2006/relationships/slideLayout" Target="../slideLayouts/slideLayout2.xml"/><Relationship Id="rId4" Type="http://schemas.openxmlformats.org/officeDocument/2006/relationships/hyperlink" Target="mailto:jerry.crawford@onsemi.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slide" Target="slide7.xml"/><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13.emf"/><Relationship Id="rId5" Type="http://schemas.openxmlformats.org/officeDocument/2006/relationships/oleObject" Target="../embeddings/Feuille_Microsoft_Excel_97-20034.xls"/><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slide" Target="slide26.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533400" y="3886200"/>
            <a:ext cx="8001000" cy="1143000"/>
          </a:xfrm>
        </p:spPr>
        <p:txBody>
          <a:bodyPr>
            <a:normAutofit fontScale="90000"/>
          </a:bodyPr>
          <a:lstStyle/>
          <a:p>
            <a:pPr eaLnBrk="1" hangingPunct="1"/>
            <a:r>
              <a:rPr lang="en-US" dirty="0" smtClean="0"/>
              <a:t>Kick-off of</a:t>
            </a:r>
            <a:br>
              <a:rPr lang="en-US" dirty="0" smtClean="0"/>
            </a:br>
            <a:r>
              <a:rPr lang="en-US" dirty="0" smtClean="0"/>
              <a:t>2012 Performance Appraisal (PA) Cycle </a:t>
            </a:r>
          </a:p>
        </p:txBody>
      </p:sp>
      <p:sp>
        <p:nvSpPr>
          <p:cNvPr id="3075" name="Rectangle 5"/>
          <p:cNvSpPr>
            <a:spLocks noGrp="1" noChangeArrowheads="1"/>
          </p:cNvSpPr>
          <p:nvPr>
            <p:ph type="subTitle" idx="1"/>
          </p:nvPr>
        </p:nvSpPr>
        <p:spPr/>
        <p:txBody>
          <a:bodyPr/>
          <a:lstStyle/>
          <a:p>
            <a:pPr eaLnBrk="1" hangingPunct="1"/>
            <a:r>
              <a:rPr lang="en-US" dirty="0" smtClean="0"/>
              <a:t>October 2011</a:t>
            </a:r>
          </a:p>
          <a:p>
            <a:pPr eaLnBrk="1" hangingPunct="1"/>
            <a:endParaRPr lang="en-US" sz="1400" dirty="0" smtClean="0"/>
          </a:p>
          <a:p>
            <a:pPr eaLnBrk="1" hangingPunct="1"/>
            <a:r>
              <a:rPr lang="en-US" b="1" dirty="0" smtClean="0"/>
              <a:t>Purpose: </a:t>
            </a:r>
            <a:r>
              <a:rPr lang="en-US" dirty="0" smtClean="0"/>
              <a:t>Share what is and is not changing, why we are changing, overall timeline, expectations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 name="Straight Arrow Connector 45"/>
          <p:cNvCxnSpPr/>
          <p:nvPr/>
        </p:nvCxnSpPr>
        <p:spPr bwMode="auto">
          <a:xfrm rot="5400000" flipH="1" flipV="1">
            <a:off x="5068888" y="3084512"/>
            <a:ext cx="3579812" cy="1588"/>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cxnSp>
        <p:nvCxnSpPr>
          <p:cNvPr id="45" name="Straight Arrow Connector 44"/>
          <p:cNvCxnSpPr/>
          <p:nvPr/>
        </p:nvCxnSpPr>
        <p:spPr bwMode="auto">
          <a:xfrm rot="5400000" flipH="1" flipV="1">
            <a:off x="2782888" y="3084512"/>
            <a:ext cx="3579812" cy="1588"/>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cxnSp>
        <p:nvCxnSpPr>
          <p:cNvPr id="42" name="Straight Arrow Connector 41"/>
          <p:cNvCxnSpPr/>
          <p:nvPr/>
        </p:nvCxnSpPr>
        <p:spPr bwMode="auto">
          <a:xfrm rot="5400000" flipH="1" flipV="1">
            <a:off x="723899" y="3086100"/>
            <a:ext cx="3579812" cy="1588"/>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sp>
        <p:nvSpPr>
          <p:cNvPr id="11266" name="Rectangle 2"/>
          <p:cNvSpPr>
            <a:spLocks noGrp="1" noChangeArrowheads="1"/>
          </p:cNvSpPr>
          <p:nvPr>
            <p:ph type="title"/>
          </p:nvPr>
        </p:nvSpPr>
        <p:spPr>
          <a:xfrm>
            <a:off x="76200" y="228601"/>
            <a:ext cx="8991600" cy="381000"/>
          </a:xfrm>
        </p:spPr>
        <p:txBody>
          <a:bodyPr>
            <a:normAutofit fontScale="90000"/>
          </a:bodyPr>
          <a:lstStyle/>
          <a:p>
            <a:pPr eaLnBrk="1" hangingPunct="1"/>
            <a:r>
              <a:rPr lang="en-US" dirty="0" smtClean="0"/>
              <a:t>Nine-box rating tool – potential distributions</a:t>
            </a:r>
            <a:endParaRPr lang="en-US" dirty="0" smtClean="0">
              <a:solidFill>
                <a:srgbClr val="FF0000"/>
              </a:solidFill>
            </a:endParaRPr>
          </a:p>
        </p:txBody>
      </p:sp>
      <p:grpSp>
        <p:nvGrpSpPr>
          <p:cNvPr id="2" name="Group 61"/>
          <p:cNvGrpSpPr>
            <a:grpSpLocks/>
          </p:cNvGrpSpPr>
          <p:nvPr/>
        </p:nvGrpSpPr>
        <p:grpSpPr bwMode="auto">
          <a:xfrm>
            <a:off x="1295400" y="914400"/>
            <a:ext cx="6781800" cy="4191000"/>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50" name="Text Box 58"/>
          <p:cNvSpPr txBox="1">
            <a:spLocks noChangeArrowheads="1"/>
          </p:cNvSpPr>
          <p:nvPr/>
        </p:nvSpPr>
        <p:spPr bwMode="auto">
          <a:xfrm>
            <a:off x="1893836" y="837083"/>
            <a:ext cx="1227901" cy="215444"/>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400" dirty="0" smtClean="0">
                <a:solidFill>
                  <a:srgbClr val="3333FF"/>
                </a:solidFill>
              </a:rPr>
              <a:t>1+4+7= 0-20% </a:t>
            </a:r>
          </a:p>
        </p:txBody>
      </p:sp>
      <p:sp>
        <p:nvSpPr>
          <p:cNvPr id="51" name="Text Box 58"/>
          <p:cNvSpPr txBox="1">
            <a:spLocks noChangeArrowheads="1"/>
          </p:cNvSpPr>
          <p:nvPr/>
        </p:nvSpPr>
        <p:spPr bwMode="auto">
          <a:xfrm>
            <a:off x="3988907" y="837083"/>
            <a:ext cx="1327287" cy="215444"/>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400" dirty="0" smtClean="0">
                <a:solidFill>
                  <a:srgbClr val="3333FF"/>
                </a:solidFill>
              </a:rPr>
              <a:t>2+5+8= 0-100% </a:t>
            </a:r>
          </a:p>
        </p:txBody>
      </p:sp>
      <p:sp>
        <p:nvSpPr>
          <p:cNvPr id="52" name="Text Box 58"/>
          <p:cNvSpPr txBox="1">
            <a:spLocks noChangeArrowheads="1"/>
          </p:cNvSpPr>
          <p:nvPr/>
        </p:nvSpPr>
        <p:spPr bwMode="auto">
          <a:xfrm>
            <a:off x="6298093" y="837083"/>
            <a:ext cx="1227900" cy="215444"/>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400" dirty="0" smtClean="0">
                <a:solidFill>
                  <a:srgbClr val="3333FF"/>
                </a:solidFill>
              </a:rPr>
              <a:t>3+6+9= 0-20% </a:t>
            </a:r>
          </a:p>
        </p:txBody>
      </p:sp>
      <p:sp>
        <p:nvSpPr>
          <p:cNvPr id="48" name="Text Box 52"/>
          <p:cNvSpPr txBox="1">
            <a:spLocks noChangeArrowheads="1"/>
          </p:cNvSpPr>
          <p:nvPr/>
        </p:nvSpPr>
        <p:spPr bwMode="auto">
          <a:xfrm>
            <a:off x="3429000" y="5607050"/>
            <a:ext cx="2524499" cy="584775"/>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b="1" dirty="0" smtClean="0">
                <a:solidFill>
                  <a:srgbClr val="3333FF"/>
                </a:solidFill>
              </a:rPr>
              <a:t>Advancement potential within 2-3 years </a:t>
            </a:r>
            <a:endParaRPr lang="en-US" sz="1600" b="1" dirty="0">
              <a:solidFill>
                <a:srgbClr val="3333FF"/>
              </a:solidFill>
            </a:endParaRPr>
          </a:p>
        </p:txBody>
      </p:sp>
      <p:sp>
        <p:nvSpPr>
          <p:cNvPr id="49" name="Text Box 53"/>
          <p:cNvSpPr txBox="1">
            <a:spLocks noChangeArrowheads="1"/>
          </p:cNvSpPr>
          <p:nvPr/>
        </p:nvSpPr>
        <p:spPr bwMode="auto">
          <a:xfrm>
            <a:off x="990600" y="5162237"/>
            <a:ext cx="709612" cy="276999"/>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high</a:t>
            </a:r>
          </a:p>
        </p:txBody>
      </p:sp>
      <p:sp>
        <p:nvSpPr>
          <p:cNvPr id="53" name="Line 55"/>
          <p:cNvSpPr>
            <a:spLocks noChangeShapeType="1"/>
          </p:cNvSpPr>
          <p:nvPr/>
        </p:nvSpPr>
        <p:spPr bwMode="auto">
          <a:xfrm flipH="1">
            <a:off x="1600198" y="5314637"/>
            <a:ext cx="6400802" cy="0"/>
          </a:xfrm>
          <a:prstGeom prst="line">
            <a:avLst/>
          </a:prstGeom>
          <a:noFill/>
          <a:ln w="25400">
            <a:solidFill>
              <a:srgbClr val="3333FF"/>
            </a:solidFill>
            <a:round/>
            <a:headEnd/>
            <a:tailEnd type="triangle" w="med" len="med"/>
          </a:ln>
        </p:spPr>
        <p:txBody>
          <a:bodyPr wrap="none"/>
          <a:lstStyle/>
          <a:p>
            <a:endParaRPr lang="en-US" dirty="0"/>
          </a:p>
        </p:txBody>
      </p:sp>
      <p:sp>
        <p:nvSpPr>
          <p:cNvPr id="55" name="Text Box 58"/>
          <p:cNvSpPr txBox="1">
            <a:spLocks noChangeArrowheads="1"/>
          </p:cNvSpPr>
          <p:nvPr/>
        </p:nvSpPr>
        <p:spPr bwMode="auto">
          <a:xfrm>
            <a:off x="3962400" y="5181600"/>
            <a:ext cx="1295400" cy="276999"/>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One grade level</a:t>
            </a:r>
          </a:p>
        </p:txBody>
      </p:sp>
      <p:sp>
        <p:nvSpPr>
          <p:cNvPr id="56" name="Text Box 58"/>
          <p:cNvSpPr txBox="1">
            <a:spLocks noChangeArrowheads="1"/>
          </p:cNvSpPr>
          <p:nvPr/>
        </p:nvSpPr>
        <p:spPr bwMode="auto">
          <a:xfrm>
            <a:off x="6324600" y="5150078"/>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Steady at current  grade</a:t>
            </a:r>
          </a:p>
        </p:txBody>
      </p:sp>
      <p:sp>
        <p:nvSpPr>
          <p:cNvPr id="58" name="Text Box 54"/>
          <p:cNvSpPr txBox="1">
            <a:spLocks noChangeArrowheads="1"/>
          </p:cNvSpPr>
          <p:nvPr/>
        </p:nvSpPr>
        <p:spPr bwMode="auto">
          <a:xfrm>
            <a:off x="7782567" y="5162237"/>
            <a:ext cx="599433" cy="276999"/>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low</a:t>
            </a:r>
          </a:p>
        </p:txBody>
      </p:sp>
      <p:sp>
        <p:nvSpPr>
          <p:cNvPr id="59" name="Text Box 58"/>
          <p:cNvSpPr txBox="1">
            <a:spLocks noChangeArrowheads="1"/>
          </p:cNvSpPr>
          <p:nvPr/>
        </p:nvSpPr>
        <p:spPr bwMode="auto">
          <a:xfrm>
            <a:off x="2057400" y="5150078"/>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Two or more grade levels</a:t>
            </a:r>
          </a:p>
        </p:txBody>
      </p:sp>
      <p:sp>
        <p:nvSpPr>
          <p:cNvPr id="61" name="TextBox 60"/>
          <p:cNvSpPr txBox="1"/>
          <p:nvPr/>
        </p:nvSpPr>
        <p:spPr>
          <a:xfrm>
            <a:off x="2209800" y="1600200"/>
            <a:ext cx="579005" cy="307777"/>
          </a:xfrm>
          <a:prstGeom prst="rect">
            <a:avLst/>
          </a:prstGeom>
          <a:solidFill>
            <a:schemeClr val="bg1"/>
          </a:solidFill>
        </p:spPr>
        <p:txBody>
          <a:bodyPr wrap="none" rtlCol="0">
            <a:spAutoFit/>
          </a:bodyPr>
          <a:lstStyle/>
          <a:p>
            <a:r>
              <a:rPr lang="en-US" sz="1400" dirty="0" smtClean="0">
                <a:solidFill>
                  <a:srgbClr val="0000FF"/>
                </a:solidFill>
              </a:rPr>
              <a:t>0-3</a:t>
            </a:r>
            <a:r>
              <a:rPr lang="en-US" sz="1200" dirty="0" smtClean="0">
                <a:solidFill>
                  <a:srgbClr val="0000FF"/>
                </a:solidFill>
              </a:rPr>
              <a:t>%</a:t>
            </a:r>
            <a:endParaRPr lang="en-US" sz="1200" dirty="0">
              <a:solidFill>
                <a:srgbClr val="0000FF"/>
              </a:solidFill>
            </a:endParaRPr>
          </a:p>
        </p:txBody>
      </p:sp>
      <p:sp>
        <p:nvSpPr>
          <p:cNvPr id="62" name="TextBox 61"/>
          <p:cNvSpPr txBox="1"/>
          <p:nvPr/>
        </p:nvSpPr>
        <p:spPr>
          <a:xfrm>
            <a:off x="2209800" y="2819400"/>
            <a:ext cx="678391" cy="307777"/>
          </a:xfrm>
          <a:prstGeom prst="rect">
            <a:avLst/>
          </a:prstGeom>
          <a:solidFill>
            <a:schemeClr val="bg1"/>
          </a:solidFill>
        </p:spPr>
        <p:txBody>
          <a:bodyPr wrap="none" rtlCol="0">
            <a:spAutoFit/>
          </a:bodyPr>
          <a:lstStyle/>
          <a:p>
            <a:r>
              <a:rPr lang="en-US" sz="1400" dirty="0" smtClean="0">
                <a:solidFill>
                  <a:srgbClr val="0000FF"/>
                </a:solidFill>
              </a:rPr>
              <a:t>0-10</a:t>
            </a:r>
            <a:r>
              <a:rPr lang="en-US" sz="1200" dirty="0" smtClean="0">
                <a:solidFill>
                  <a:srgbClr val="0000FF"/>
                </a:solidFill>
              </a:rPr>
              <a:t>%</a:t>
            </a:r>
            <a:endParaRPr lang="en-US" sz="1200" dirty="0">
              <a:solidFill>
                <a:srgbClr val="0000FF"/>
              </a:solidFill>
            </a:endParaRPr>
          </a:p>
        </p:txBody>
      </p:sp>
      <p:sp>
        <p:nvSpPr>
          <p:cNvPr id="63" name="TextBox 62"/>
          <p:cNvSpPr txBox="1"/>
          <p:nvPr/>
        </p:nvSpPr>
        <p:spPr>
          <a:xfrm>
            <a:off x="2209800" y="4191000"/>
            <a:ext cx="678391" cy="307777"/>
          </a:xfrm>
          <a:prstGeom prst="rect">
            <a:avLst/>
          </a:prstGeom>
          <a:solidFill>
            <a:schemeClr val="bg1"/>
          </a:solidFill>
        </p:spPr>
        <p:txBody>
          <a:bodyPr wrap="none" rtlCol="0">
            <a:spAutoFit/>
          </a:bodyPr>
          <a:lstStyle/>
          <a:p>
            <a:r>
              <a:rPr lang="en-US" sz="1400" dirty="0" smtClean="0">
                <a:solidFill>
                  <a:srgbClr val="0000FF"/>
                </a:solidFill>
              </a:rPr>
              <a:t>0-20</a:t>
            </a:r>
            <a:r>
              <a:rPr lang="en-US" sz="1200" dirty="0" smtClean="0">
                <a:solidFill>
                  <a:srgbClr val="0000FF"/>
                </a:solidFill>
              </a:rPr>
              <a:t>%</a:t>
            </a:r>
            <a:endParaRPr lang="en-US" sz="1200" dirty="0">
              <a:solidFill>
                <a:srgbClr val="0000FF"/>
              </a:solidFill>
            </a:endParaRPr>
          </a:p>
        </p:txBody>
      </p:sp>
      <p:sp>
        <p:nvSpPr>
          <p:cNvPr id="64" name="TextBox 63"/>
          <p:cNvSpPr txBox="1"/>
          <p:nvPr/>
        </p:nvSpPr>
        <p:spPr>
          <a:xfrm>
            <a:off x="4274609" y="1600200"/>
            <a:ext cx="678391" cy="307777"/>
          </a:xfrm>
          <a:prstGeom prst="rect">
            <a:avLst/>
          </a:prstGeom>
          <a:solidFill>
            <a:schemeClr val="bg1"/>
          </a:solidFill>
        </p:spPr>
        <p:txBody>
          <a:bodyPr wrap="none" rtlCol="0">
            <a:spAutoFit/>
          </a:bodyPr>
          <a:lstStyle/>
          <a:p>
            <a:r>
              <a:rPr lang="en-US" sz="1400" dirty="0" smtClean="0">
                <a:solidFill>
                  <a:srgbClr val="0000FF"/>
                </a:solidFill>
              </a:rPr>
              <a:t>0-10</a:t>
            </a:r>
            <a:r>
              <a:rPr lang="en-US" sz="1200" dirty="0" smtClean="0">
                <a:solidFill>
                  <a:srgbClr val="0000FF"/>
                </a:solidFill>
              </a:rPr>
              <a:t>%</a:t>
            </a:r>
            <a:endParaRPr lang="en-US" sz="1200" dirty="0">
              <a:solidFill>
                <a:srgbClr val="0000FF"/>
              </a:solidFill>
            </a:endParaRPr>
          </a:p>
        </p:txBody>
      </p:sp>
      <p:sp>
        <p:nvSpPr>
          <p:cNvPr id="65" name="TextBox 64"/>
          <p:cNvSpPr txBox="1"/>
          <p:nvPr/>
        </p:nvSpPr>
        <p:spPr>
          <a:xfrm>
            <a:off x="4274609" y="2892623"/>
            <a:ext cx="777777" cy="307777"/>
          </a:xfrm>
          <a:prstGeom prst="rect">
            <a:avLst/>
          </a:prstGeom>
          <a:solidFill>
            <a:schemeClr val="bg1"/>
          </a:solidFill>
        </p:spPr>
        <p:txBody>
          <a:bodyPr wrap="none" rtlCol="0">
            <a:spAutoFit/>
          </a:bodyPr>
          <a:lstStyle/>
          <a:p>
            <a:r>
              <a:rPr lang="en-US" sz="1400" dirty="0" smtClean="0">
                <a:solidFill>
                  <a:srgbClr val="0000FF"/>
                </a:solidFill>
              </a:rPr>
              <a:t>0-100</a:t>
            </a:r>
            <a:r>
              <a:rPr lang="en-US" sz="1200" dirty="0" smtClean="0">
                <a:solidFill>
                  <a:srgbClr val="0000FF"/>
                </a:solidFill>
              </a:rPr>
              <a:t>%</a:t>
            </a:r>
            <a:endParaRPr lang="en-US" sz="1200" dirty="0">
              <a:solidFill>
                <a:srgbClr val="0000FF"/>
              </a:solidFill>
            </a:endParaRPr>
          </a:p>
        </p:txBody>
      </p:sp>
      <p:sp>
        <p:nvSpPr>
          <p:cNvPr id="66" name="TextBox 65"/>
          <p:cNvSpPr txBox="1"/>
          <p:nvPr/>
        </p:nvSpPr>
        <p:spPr>
          <a:xfrm>
            <a:off x="4274609" y="4188023"/>
            <a:ext cx="678391" cy="307777"/>
          </a:xfrm>
          <a:prstGeom prst="rect">
            <a:avLst/>
          </a:prstGeom>
          <a:solidFill>
            <a:schemeClr val="bg1"/>
          </a:solidFill>
        </p:spPr>
        <p:txBody>
          <a:bodyPr wrap="none" rtlCol="0">
            <a:spAutoFit/>
          </a:bodyPr>
          <a:lstStyle/>
          <a:p>
            <a:r>
              <a:rPr lang="en-US" sz="1400" dirty="0" smtClean="0">
                <a:solidFill>
                  <a:srgbClr val="0000FF"/>
                </a:solidFill>
              </a:rPr>
              <a:t>0-20</a:t>
            </a:r>
            <a:r>
              <a:rPr lang="en-US" sz="1200" dirty="0" smtClean="0">
                <a:solidFill>
                  <a:srgbClr val="0000FF"/>
                </a:solidFill>
              </a:rPr>
              <a:t>%</a:t>
            </a:r>
            <a:endParaRPr lang="en-US" sz="1200" dirty="0">
              <a:solidFill>
                <a:srgbClr val="0000FF"/>
              </a:solidFill>
            </a:endParaRPr>
          </a:p>
        </p:txBody>
      </p:sp>
      <p:sp>
        <p:nvSpPr>
          <p:cNvPr id="67" name="TextBox 66"/>
          <p:cNvSpPr txBox="1"/>
          <p:nvPr/>
        </p:nvSpPr>
        <p:spPr>
          <a:xfrm>
            <a:off x="6553200" y="1600200"/>
            <a:ext cx="678391" cy="307777"/>
          </a:xfrm>
          <a:prstGeom prst="rect">
            <a:avLst/>
          </a:prstGeom>
          <a:solidFill>
            <a:schemeClr val="bg1"/>
          </a:solidFill>
        </p:spPr>
        <p:txBody>
          <a:bodyPr wrap="none" rtlCol="0">
            <a:spAutoFit/>
          </a:bodyPr>
          <a:lstStyle/>
          <a:p>
            <a:r>
              <a:rPr lang="en-US" sz="1400" dirty="0" smtClean="0">
                <a:solidFill>
                  <a:srgbClr val="0000FF"/>
                </a:solidFill>
              </a:rPr>
              <a:t>0-20</a:t>
            </a:r>
            <a:r>
              <a:rPr lang="en-US" sz="1200" dirty="0" smtClean="0">
                <a:solidFill>
                  <a:srgbClr val="0000FF"/>
                </a:solidFill>
              </a:rPr>
              <a:t>%</a:t>
            </a:r>
            <a:endParaRPr lang="en-US" sz="1200" dirty="0">
              <a:solidFill>
                <a:srgbClr val="0000FF"/>
              </a:solidFill>
            </a:endParaRPr>
          </a:p>
        </p:txBody>
      </p:sp>
      <p:sp>
        <p:nvSpPr>
          <p:cNvPr id="68" name="TextBox 67"/>
          <p:cNvSpPr txBox="1"/>
          <p:nvPr/>
        </p:nvSpPr>
        <p:spPr>
          <a:xfrm>
            <a:off x="6553200" y="2892623"/>
            <a:ext cx="678391" cy="307777"/>
          </a:xfrm>
          <a:prstGeom prst="rect">
            <a:avLst/>
          </a:prstGeom>
          <a:solidFill>
            <a:schemeClr val="bg1"/>
          </a:solidFill>
        </p:spPr>
        <p:txBody>
          <a:bodyPr wrap="none" rtlCol="0">
            <a:spAutoFit/>
          </a:bodyPr>
          <a:lstStyle/>
          <a:p>
            <a:r>
              <a:rPr lang="en-US" sz="1400" dirty="0" smtClean="0">
                <a:solidFill>
                  <a:srgbClr val="0000FF"/>
                </a:solidFill>
              </a:rPr>
              <a:t>0-20</a:t>
            </a:r>
            <a:r>
              <a:rPr lang="en-US" sz="1200" dirty="0" smtClean="0">
                <a:solidFill>
                  <a:srgbClr val="0000FF"/>
                </a:solidFill>
              </a:rPr>
              <a:t>%</a:t>
            </a:r>
            <a:endParaRPr lang="en-US" sz="1200" dirty="0">
              <a:solidFill>
                <a:srgbClr val="0000FF"/>
              </a:solidFill>
            </a:endParaRPr>
          </a:p>
        </p:txBody>
      </p:sp>
      <p:sp>
        <p:nvSpPr>
          <p:cNvPr id="69" name="TextBox 68"/>
          <p:cNvSpPr txBox="1"/>
          <p:nvPr/>
        </p:nvSpPr>
        <p:spPr>
          <a:xfrm>
            <a:off x="6553200" y="4188023"/>
            <a:ext cx="579005" cy="307777"/>
          </a:xfrm>
          <a:prstGeom prst="rect">
            <a:avLst/>
          </a:prstGeom>
          <a:solidFill>
            <a:schemeClr val="bg1"/>
          </a:solidFill>
        </p:spPr>
        <p:txBody>
          <a:bodyPr wrap="none" rtlCol="0">
            <a:spAutoFit/>
          </a:bodyPr>
          <a:lstStyle/>
          <a:p>
            <a:r>
              <a:rPr lang="en-US" sz="1400" dirty="0" smtClean="0">
                <a:solidFill>
                  <a:srgbClr val="0000FF"/>
                </a:solidFill>
              </a:rPr>
              <a:t>0-5</a:t>
            </a:r>
            <a:r>
              <a:rPr lang="en-US" sz="1200" dirty="0" smtClean="0">
                <a:solidFill>
                  <a:srgbClr val="0000FF"/>
                </a:solidFill>
              </a:rPr>
              <a:t>%</a:t>
            </a:r>
            <a:endParaRPr lang="en-US" sz="12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51"/>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4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69"/>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68"/>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46"/>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67"/>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2" grpId="0" animBg="1"/>
      <p:bldP spid="55" grpId="0" animBg="1"/>
      <p:bldP spid="56" grpId="0" animBg="1"/>
      <p:bldP spid="59" grpId="0" animBg="1"/>
      <p:bldP spid="61" grpId="0" animBg="1"/>
      <p:bldP spid="62" grpId="0" animBg="1"/>
      <p:bldP spid="63" grpId="0" animBg="1"/>
      <p:bldP spid="64" grpId="0" animBg="1"/>
      <p:bldP spid="65" grpId="0" animBg="1"/>
      <p:bldP spid="66" grpId="0" animBg="1"/>
      <p:bldP spid="67" grpId="0" animBg="1"/>
      <p:bldP spid="68" grpId="0" animBg="1"/>
      <p:bldP spid="6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 y="228601"/>
            <a:ext cx="8991600" cy="381000"/>
          </a:xfrm>
        </p:spPr>
        <p:txBody>
          <a:bodyPr>
            <a:normAutofit fontScale="90000"/>
          </a:bodyPr>
          <a:lstStyle/>
          <a:p>
            <a:pPr eaLnBrk="1" hangingPunct="1"/>
            <a:r>
              <a:rPr lang="en-US" dirty="0" smtClean="0"/>
              <a:t>Nine-box ratings and abbreviations</a:t>
            </a:r>
            <a:endParaRPr lang="en-US" dirty="0" smtClean="0">
              <a:solidFill>
                <a:srgbClr val="FF0000"/>
              </a:solidFill>
            </a:endParaRPr>
          </a:p>
        </p:txBody>
      </p:sp>
      <p:sp>
        <p:nvSpPr>
          <p:cNvPr id="11294" name="Text Box 53"/>
          <p:cNvSpPr txBox="1">
            <a:spLocks noChangeArrowheads="1"/>
          </p:cNvSpPr>
          <p:nvPr/>
        </p:nvSpPr>
        <p:spPr bwMode="auto">
          <a:xfrm>
            <a:off x="990600" y="5452646"/>
            <a:ext cx="709612" cy="338554"/>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dirty="0">
                <a:solidFill>
                  <a:srgbClr val="3333FF"/>
                </a:solidFill>
              </a:rPr>
              <a:t>high</a:t>
            </a:r>
          </a:p>
        </p:txBody>
      </p:sp>
      <p:sp>
        <p:nvSpPr>
          <p:cNvPr id="11296" name="Line 55"/>
          <p:cNvSpPr>
            <a:spLocks noChangeShapeType="1"/>
          </p:cNvSpPr>
          <p:nvPr/>
        </p:nvSpPr>
        <p:spPr bwMode="auto">
          <a:xfrm flipH="1">
            <a:off x="1600198" y="5638800"/>
            <a:ext cx="6400802" cy="0"/>
          </a:xfrm>
          <a:prstGeom prst="line">
            <a:avLst/>
          </a:prstGeom>
          <a:noFill/>
          <a:ln w="25400">
            <a:solidFill>
              <a:srgbClr val="3333FF"/>
            </a:solidFill>
            <a:round/>
            <a:headEnd/>
            <a:tailEnd type="triangle" w="med" len="med"/>
          </a:ln>
        </p:spPr>
        <p:txBody>
          <a:bodyPr wrap="none"/>
          <a:lstStyle/>
          <a:p>
            <a:endParaRPr lang="en-US" dirty="0"/>
          </a:p>
        </p:txBody>
      </p:sp>
      <p:sp>
        <p:nvSpPr>
          <p:cNvPr id="11289" name="Text Box 57"/>
          <p:cNvSpPr txBox="1">
            <a:spLocks noChangeArrowheads="1"/>
          </p:cNvSpPr>
          <p:nvPr/>
        </p:nvSpPr>
        <p:spPr bwMode="auto">
          <a:xfrm rot="16200000">
            <a:off x="-684644" y="2951684"/>
            <a:ext cx="1642338" cy="307777"/>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400" b="1" dirty="0"/>
              <a:t>Performance</a:t>
            </a:r>
          </a:p>
        </p:txBody>
      </p:sp>
      <p:sp>
        <p:nvSpPr>
          <p:cNvPr id="11290" name="Text Box 58"/>
          <p:cNvSpPr txBox="1">
            <a:spLocks noChangeArrowheads="1"/>
          </p:cNvSpPr>
          <p:nvPr/>
        </p:nvSpPr>
        <p:spPr bwMode="auto">
          <a:xfrm>
            <a:off x="457200" y="685800"/>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high</a:t>
            </a:r>
          </a:p>
        </p:txBody>
      </p:sp>
      <p:sp>
        <p:nvSpPr>
          <p:cNvPr id="11291" name="Text Box 59"/>
          <p:cNvSpPr txBox="1">
            <a:spLocks noChangeArrowheads="1"/>
          </p:cNvSpPr>
          <p:nvPr/>
        </p:nvSpPr>
        <p:spPr bwMode="auto">
          <a:xfrm>
            <a:off x="457200" y="5107029"/>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low</a:t>
            </a:r>
          </a:p>
        </p:txBody>
      </p:sp>
      <p:sp>
        <p:nvSpPr>
          <p:cNvPr id="11292" name="Line 60"/>
          <p:cNvSpPr>
            <a:spLocks noChangeShapeType="1"/>
          </p:cNvSpPr>
          <p:nvPr/>
        </p:nvSpPr>
        <p:spPr bwMode="auto">
          <a:xfrm flipH="1" flipV="1">
            <a:off x="762000" y="1037352"/>
            <a:ext cx="0" cy="4114800"/>
          </a:xfrm>
          <a:prstGeom prst="line">
            <a:avLst/>
          </a:prstGeom>
          <a:noFill/>
          <a:ln w="25400">
            <a:solidFill>
              <a:schemeClr val="tx1"/>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1295400" y="914400"/>
            <a:ext cx="6781800" cy="4529136"/>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Good Performer</a:t>
              </a:r>
            </a:p>
            <a:p>
              <a:pPr algn="ctr"/>
              <a:endParaRPr lang="en-US" sz="1600" dirty="0" smtClean="0"/>
            </a:p>
            <a:p>
              <a:pPr algn="ctr"/>
              <a:r>
                <a:rPr lang="en-US" sz="1800" dirty="0" smtClean="0">
                  <a:solidFill>
                    <a:srgbClr val="00B050"/>
                  </a:solidFill>
                </a:rPr>
                <a:t>(GP)</a:t>
              </a:r>
              <a:endParaRPr lang="en-US" sz="1800" dirty="0"/>
            </a:p>
            <a:p>
              <a:pPr algn="ctr" eaLnBrk="0" hangingPunct="0">
                <a:spcBef>
                  <a:spcPct val="0"/>
                </a:spcBef>
                <a:buFontTx/>
                <a:buNone/>
              </a:pPr>
              <a:r>
                <a:rPr lang="en-US" sz="1200" dirty="0" smtClean="0"/>
                <a:t>(0-20%)</a:t>
              </a:r>
              <a:endParaRPr lang="en-US" sz="1400" dirty="0" smtClean="0"/>
            </a:p>
            <a:p>
              <a:pPr algn="ctr" eaLnBrk="0" hangingPunct="0">
                <a:spcBef>
                  <a:spcPct val="0"/>
                </a:spcBef>
                <a:buFontTx/>
                <a:buNone/>
              </a:pPr>
              <a:endParaRPr lang="en-US" sz="1400" dirty="0" smtClean="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Below Expectations</a:t>
              </a:r>
            </a:p>
            <a:p>
              <a:pPr algn="ctr"/>
              <a:endParaRPr lang="en-US" sz="1600" dirty="0" smtClean="0"/>
            </a:p>
            <a:p>
              <a:pPr algn="ctr"/>
              <a:r>
                <a:rPr lang="en-US" sz="1800" dirty="0" smtClean="0">
                  <a:solidFill>
                    <a:srgbClr val="00B050"/>
                  </a:solidFill>
                </a:rPr>
                <a:t>(BE)</a:t>
              </a:r>
              <a:endParaRPr lang="en-US" sz="1050" dirty="0">
                <a:solidFill>
                  <a:srgbClr val="00B050"/>
                </a:solidFill>
              </a:endParaRPr>
            </a:p>
            <a:p>
              <a:pPr algn="ctr" eaLnBrk="0" hangingPunct="0">
                <a:spcBef>
                  <a:spcPct val="0"/>
                </a:spcBef>
                <a:buFontTx/>
                <a:buNone/>
              </a:pPr>
              <a:r>
                <a:rPr lang="en-US" sz="1200" dirty="0" smtClean="0"/>
                <a:t>(0-5%)</a:t>
              </a:r>
              <a:endParaRPr lang="en-US" sz="1400" dirty="0" smtClean="0"/>
            </a:p>
            <a:p>
              <a:pPr algn="ctr" eaLnBrk="0" hangingPunct="0">
                <a:spcBef>
                  <a:spcPct val="0"/>
                </a:spcBef>
                <a:buFontTx/>
                <a:buNone/>
              </a:pPr>
              <a:endParaRPr lang="en-US" sz="1400" dirty="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Below Expectations</a:t>
              </a:r>
              <a:r>
                <a:rPr lang="en-US" sz="1600" dirty="0" smtClean="0">
                  <a:solidFill>
                    <a:srgbClr val="00B050"/>
                  </a:solidFill>
                </a:rPr>
                <a:t>,</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(BE1)</a:t>
              </a:r>
              <a:endParaRPr lang="en-US" sz="1800" dirty="0">
                <a:solidFill>
                  <a:srgbClr val="00B050"/>
                </a:solidFill>
              </a:endParaRPr>
            </a:p>
            <a:p>
              <a:pPr algn="ctr" eaLnBrk="0" hangingPunct="0">
                <a:spcBef>
                  <a:spcPct val="0"/>
                </a:spcBef>
                <a:buFontTx/>
                <a:buNone/>
              </a:pPr>
              <a:r>
                <a:rPr lang="en-US" sz="1200" dirty="0" smtClean="0"/>
                <a:t>(0-20%)</a:t>
              </a:r>
            </a:p>
            <a:p>
              <a:pPr algn="ctr" eaLnBrk="0" hangingPunct="0">
                <a:spcBef>
                  <a:spcPct val="0"/>
                </a:spcBef>
                <a:buFontTx/>
                <a:buNone/>
              </a:pPr>
              <a:endParaRPr lang="en-US" sz="1400" dirty="0" smtClean="0"/>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r>
                <a:rPr lang="en-US" sz="1600" dirty="0" smtClean="0">
                  <a:solidFill>
                    <a:srgbClr val="0000FF"/>
                  </a:solidFill>
                </a:rPr>
                <a:t>Two levels up potential</a:t>
              </a:r>
            </a:p>
            <a:p>
              <a:pPr algn="ctr" eaLnBrk="0" hangingPunct="0">
                <a:spcBef>
                  <a:spcPct val="0"/>
                </a:spcBef>
                <a:buFontTx/>
                <a:buNone/>
              </a:pPr>
              <a:r>
                <a:rPr lang="en-US" sz="1800" dirty="0" smtClean="0">
                  <a:solidFill>
                    <a:srgbClr val="00B050"/>
                  </a:solidFill>
                </a:rPr>
                <a:t>(TP2)</a:t>
              </a:r>
              <a:endParaRPr lang="en-US" sz="1400" dirty="0" smtClean="0">
                <a:solidFill>
                  <a:srgbClr val="00B050"/>
                </a:solidFill>
              </a:endParaRPr>
            </a:p>
            <a:p>
              <a:pPr algn="ctr" eaLnBrk="0" hangingPunct="0">
                <a:spcBef>
                  <a:spcPct val="0"/>
                </a:spcBef>
                <a:buFontTx/>
                <a:buNone/>
              </a:pPr>
              <a:r>
                <a:rPr lang="en-US" sz="1200" dirty="0" smtClean="0"/>
                <a:t>(0-3%)</a:t>
              </a:r>
            </a:p>
            <a:p>
              <a:pPr algn="ctr" eaLnBrk="0" hangingPunct="0">
                <a:spcBef>
                  <a:spcPct val="0"/>
                </a:spcBef>
                <a:buFontTx/>
                <a:buNone/>
              </a:pPr>
              <a:endParaRPr lang="en-US" sz="1400" dirty="0" smtClean="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(TP1)  </a:t>
              </a:r>
              <a:endParaRPr lang="en-US" sz="1400" dirty="0" smtClean="0"/>
            </a:p>
            <a:p>
              <a:pPr algn="ctr" eaLnBrk="0" hangingPunct="0">
                <a:spcBef>
                  <a:spcPct val="0"/>
                </a:spcBef>
                <a:buFontTx/>
                <a:buNone/>
              </a:pPr>
              <a:r>
                <a:rPr lang="en-US" sz="1200" dirty="0" smtClean="0"/>
                <a:t>(0-10%)</a:t>
              </a:r>
            </a:p>
            <a:p>
              <a:pPr algn="ctr" eaLnBrk="0" hangingPunct="0">
                <a:spcBef>
                  <a:spcPct val="0"/>
                </a:spcBef>
                <a:buFontTx/>
                <a:buNone/>
              </a:pPr>
              <a:endParaRPr lang="en-US" sz="1400" dirty="0" smtClean="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endParaRPr lang="en-US" sz="1600" dirty="0" smtClean="0"/>
            </a:p>
            <a:p>
              <a:pPr algn="ctr" eaLnBrk="0" hangingPunct="0">
                <a:spcBef>
                  <a:spcPct val="0"/>
                </a:spcBef>
                <a:buFontTx/>
                <a:buNone/>
              </a:pPr>
              <a:r>
                <a:rPr lang="en-US" sz="1800" dirty="0" smtClean="0">
                  <a:solidFill>
                    <a:srgbClr val="00B050"/>
                  </a:solidFill>
                </a:rPr>
                <a:t>(TP)</a:t>
              </a:r>
              <a:endParaRPr lang="en-US" sz="1400" dirty="0">
                <a:solidFill>
                  <a:srgbClr val="00B050"/>
                </a:solidFill>
              </a:endParaRPr>
            </a:p>
            <a:p>
              <a:pPr algn="ctr" eaLnBrk="0" hangingPunct="0">
                <a:spcBef>
                  <a:spcPct val="0"/>
                </a:spcBef>
                <a:buFontTx/>
                <a:buNone/>
              </a:pPr>
              <a:r>
                <a:rPr lang="en-US" sz="1200" dirty="0" smtClean="0"/>
                <a:t>(0-20%)</a:t>
              </a:r>
              <a:endParaRPr lang="en-US" sz="1400" dirty="0" smtClean="0"/>
            </a:p>
            <a:p>
              <a:pPr algn="ctr" eaLnBrk="0" hangingPunct="0">
                <a:spcBef>
                  <a:spcPct val="0"/>
                </a:spcBef>
                <a:buFontTx/>
                <a:buNone/>
              </a:pPr>
              <a:endParaRPr lang="en-US" sz="1400" dirty="0" smtClean="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Good Performer,</a:t>
              </a:r>
            </a:p>
            <a:p>
              <a:pPr algn="ctr" eaLnBrk="0" hangingPunct="0">
                <a:spcBef>
                  <a:spcPct val="0"/>
                </a:spcBef>
                <a:buFontTx/>
                <a:buNone/>
              </a:pPr>
              <a:r>
                <a:rPr lang="en-US" sz="1600" dirty="0" smtClean="0">
                  <a:solidFill>
                    <a:srgbClr val="0000FF"/>
                  </a:solidFill>
                </a:rPr>
                <a:t>Two levels up potential</a:t>
              </a:r>
            </a:p>
            <a:p>
              <a:pPr algn="ctr" eaLnBrk="0" hangingPunct="0">
                <a:spcBef>
                  <a:spcPct val="0"/>
                </a:spcBef>
                <a:buFontTx/>
                <a:buNone/>
              </a:pPr>
              <a:r>
                <a:rPr lang="en-US" sz="1800" dirty="0" smtClean="0">
                  <a:solidFill>
                    <a:srgbClr val="00B050"/>
                  </a:solidFill>
                </a:rPr>
                <a:t>(GP2)</a:t>
              </a:r>
              <a:endParaRPr lang="en-US" sz="1800" dirty="0">
                <a:solidFill>
                  <a:srgbClr val="00B050"/>
                </a:solidFill>
              </a:endParaRPr>
            </a:p>
            <a:p>
              <a:pPr algn="ctr" eaLnBrk="0" hangingPunct="0">
                <a:spcBef>
                  <a:spcPct val="0"/>
                </a:spcBef>
                <a:buFontTx/>
                <a:buNone/>
              </a:pPr>
              <a:r>
                <a:rPr lang="en-US" sz="1200" dirty="0"/>
                <a:t> </a:t>
              </a:r>
              <a:r>
                <a:rPr lang="en-US" sz="1200" dirty="0" smtClean="0"/>
                <a:t>(0-10%)</a:t>
              </a:r>
            </a:p>
            <a:p>
              <a:pPr algn="ctr" eaLnBrk="0" hangingPunct="0">
                <a:spcBef>
                  <a:spcPct val="0"/>
                </a:spcBef>
                <a:buFontTx/>
                <a:buNone/>
              </a:pPr>
              <a:endParaRPr lang="en-US" sz="1400" dirty="0" smtClean="0"/>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Good Performer,</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(GP1)</a:t>
              </a:r>
              <a:endParaRPr lang="en-US" sz="1800" dirty="0">
                <a:solidFill>
                  <a:srgbClr val="00B050"/>
                </a:solidFill>
              </a:endParaRPr>
            </a:p>
            <a:p>
              <a:pPr algn="ctr" eaLnBrk="0" hangingPunct="0">
                <a:spcBef>
                  <a:spcPct val="0"/>
                </a:spcBef>
                <a:buFontTx/>
                <a:buNone/>
              </a:pPr>
              <a:r>
                <a:rPr lang="en-US" sz="1200" dirty="0" smtClean="0"/>
                <a:t>(0-100%)</a:t>
              </a:r>
            </a:p>
            <a:p>
              <a:pPr algn="ctr" eaLnBrk="0" hangingPunct="0">
                <a:spcBef>
                  <a:spcPct val="0"/>
                </a:spcBef>
                <a:buFontTx/>
                <a:buNone/>
              </a:pPr>
              <a:endParaRPr lang="en-US" sz="1400" dirty="0" smtClean="0"/>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Below Expectations,</a:t>
              </a:r>
            </a:p>
            <a:p>
              <a:pPr algn="ctr" eaLnBrk="0" hangingPunct="0">
                <a:spcBef>
                  <a:spcPct val="0"/>
                </a:spcBef>
                <a:buFontTx/>
                <a:buNone/>
              </a:pPr>
              <a:r>
                <a:rPr lang="en-US" sz="1600" dirty="0" smtClean="0">
                  <a:solidFill>
                    <a:srgbClr val="0000FF"/>
                  </a:solidFill>
                </a:rPr>
                <a:t>Two levels up potential </a:t>
              </a:r>
            </a:p>
            <a:p>
              <a:pPr algn="ctr" eaLnBrk="0" hangingPunct="0">
                <a:spcBef>
                  <a:spcPct val="0"/>
                </a:spcBef>
                <a:buFontTx/>
                <a:buNone/>
              </a:pPr>
              <a:r>
                <a:rPr lang="en-US" sz="1800" dirty="0" smtClean="0">
                  <a:solidFill>
                    <a:srgbClr val="00B050"/>
                  </a:solidFill>
                </a:rPr>
                <a:t>(BE2)</a:t>
              </a:r>
              <a:endParaRPr lang="en-US" sz="1800" dirty="0">
                <a:solidFill>
                  <a:srgbClr val="00B050"/>
                </a:solidFill>
              </a:endParaRPr>
            </a:p>
            <a:p>
              <a:pPr algn="ctr" eaLnBrk="0" hangingPunct="0">
                <a:spcBef>
                  <a:spcPct val="0"/>
                </a:spcBef>
                <a:buFontTx/>
                <a:buNone/>
              </a:pPr>
              <a:r>
                <a:rPr lang="en-US" sz="1200" dirty="0" smtClean="0"/>
                <a:t>(0-20%)</a:t>
              </a:r>
            </a:p>
            <a:p>
              <a:pPr algn="ctr" eaLnBrk="0" hangingPunct="0">
                <a:spcBef>
                  <a:spcPct val="0"/>
                </a:spcBef>
                <a:buFontTx/>
                <a:buNone/>
              </a:pPr>
              <a:endParaRPr lang="en-US" sz="1400" dirty="0" smtClean="0"/>
            </a:p>
          </p:txBody>
        </p:sp>
      </p:grpSp>
      <p:sp>
        <p:nvSpPr>
          <p:cNvPr id="34" name="Text Box 58"/>
          <p:cNvSpPr txBox="1">
            <a:spLocks noChangeArrowheads="1"/>
          </p:cNvSpPr>
          <p:nvPr/>
        </p:nvSpPr>
        <p:spPr bwMode="auto">
          <a:xfrm>
            <a:off x="266700" y="1371600"/>
            <a:ext cx="990600" cy="461665"/>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Top Performer</a:t>
            </a:r>
            <a:endParaRPr lang="en-US" sz="1200" dirty="0"/>
          </a:p>
        </p:txBody>
      </p:sp>
      <p:sp>
        <p:nvSpPr>
          <p:cNvPr id="35" name="Text Box 58"/>
          <p:cNvSpPr txBox="1">
            <a:spLocks noChangeArrowheads="1"/>
          </p:cNvSpPr>
          <p:nvPr/>
        </p:nvSpPr>
        <p:spPr bwMode="auto">
          <a:xfrm>
            <a:off x="228600" y="2743200"/>
            <a:ext cx="1066800" cy="461665"/>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Good Performer</a:t>
            </a:r>
            <a:endParaRPr lang="en-US" sz="1200" dirty="0"/>
          </a:p>
        </p:txBody>
      </p:sp>
      <p:sp>
        <p:nvSpPr>
          <p:cNvPr id="36" name="Text Box 58"/>
          <p:cNvSpPr txBox="1">
            <a:spLocks noChangeArrowheads="1"/>
          </p:cNvSpPr>
          <p:nvPr/>
        </p:nvSpPr>
        <p:spPr bwMode="auto">
          <a:xfrm>
            <a:off x="228600" y="4191000"/>
            <a:ext cx="1066800" cy="553998"/>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Below</a:t>
            </a:r>
          </a:p>
          <a:p>
            <a:pPr algn="ctr" eaLnBrk="0" hangingPunct="0">
              <a:spcBef>
                <a:spcPct val="50000"/>
              </a:spcBef>
              <a:buFontTx/>
              <a:buNone/>
            </a:pPr>
            <a:r>
              <a:rPr lang="en-US" sz="1200" dirty="0" smtClean="0"/>
              <a:t>Expectations</a:t>
            </a:r>
            <a:endParaRPr lang="en-US" sz="1200" dirty="0"/>
          </a:p>
        </p:txBody>
      </p:sp>
      <p:sp>
        <p:nvSpPr>
          <p:cNvPr id="37" name="Text Box 58"/>
          <p:cNvSpPr txBox="1">
            <a:spLocks noChangeArrowheads="1"/>
          </p:cNvSpPr>
          <p:nvPr/>
        </p:nvSpPr>
        <p:spPr bwMode="auto">
          <a:xfrm>
            <a:off x="1849524" y="838200"/>
            <a:ext cx="986425"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0-20% </a:t>
            </a:r>
          </a:p>
        </p:txBody>
      </p:sp>
      <p:sp>
        <p:nvSpPr>
          <p:cNvPr id="51" name="TextBox 50"/>
          <p:cNvSpPr txBox="1"/>
          <p:nvPr/>
        </p:nvSpPr>
        <p:spPr>
          <a:xfrm>
            <a:off x="7857360" y="1828800"/>
            <a:ext cx="1127809" cy="276999"/>
          </a:xfrm>
          <a:prstGeom prst="rect">
            <a:avLst/>
          </a:prstGeom>
          <a:solidFill>
            <a:schemeClr val="bg1"/>
          </a:solidFill>
        </p:spPr>
        <p:txBody>
          <a:bodyPr wrap="none" rtlCol="0">
            <a:spAutoFit/>
          </a:bodyPr>
          <a:lstStyle/>
          <a:p>
            <a:r>
              <a:rPr lang="en-US" sz="1200" dirty="0" smtClean="0"/>
              <a:t>Total = 0-20%</a:t>
            </a:r>
            <a:endParaRPr lang="en-US" sz="1200" dirty="0"/>
          </a:p>
        </p:txBody>
      </p:sp>
      <p:sp>
        <p:nvSpPr>
          <p:cNvPr id="11295" name="Text Box 54"/>
          <p:cNvSpPr txBox="1">
            <a:spLocks noChangeArrowheads="1"/>
          </p:cNvSpPr>
          <p:nvPr/>
        </p:nvSpPr>
        <p:spPr bwMode="auto">
          <a:xfrm>
            <a:off x="7782567" y="5452646"/>
            <a:ext cx="599433" cy="338554"/>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dirty="0">
                <a:solidFill>
                  <a:srgbClr val="3333FF"/>
                </a:solidFill>
              </a:rPr>
              <a:t>low</a:t>
            </a:r>
          </a:p>
        </p:txBody>
      </p:sp>
      <p:sp>
        <p:nvSpPr>
          <p:cNvPr id="54" name="TextBox 53"/>
          <p:cNvSpPr txBox="1"/>
          <p:nvPr/>
        </p:nvSpPr>
        <p:spPr>
          <a:xfrm>
            <a:off x="7929347" y="990600"/>
            <a:ext cx="1138453" cy="461665"/>
          </a:xfrm>
          <a:prstGeom prst="rect">
            <a:avLst/>
          </a:prstGeom>
          <a:solidFill>
            <a:schemeClr val="bg1"/>
          </a:solidFill>
        </p:spPr>
        <p:txBody>
          <a:bodyPr wrap="none" rtlCol="0">
            <a:spAutoFit/>
          </a:bodyPr>
          <a:lstStyle/>
          <a:p>
            <a:r>
              <a:rPr lang="en-US" sz="1200" dirty="0" smtClean="0"/>
              <a:t>Distribution</a:t>
            </a:r>
          </a:p>
          <a:p>
            <a:r>
              <a:rPr lang="en-US" sz="1200" dirty="0" smtClean="0"/>
              <a:t>Requirements</a:t>
            </a:r>
            <a:endParaRPr lang="en-US" sz="1200" dirty="0"/>
          </a:p>
        </p:txBody>
      </p:sp>
      <p:sp>
        <p:nvSpPr>
          <p:cNvPr id="55" name="TextBox 54"/>
          <p:cNvSpPr txBox="1"/>
          <p:nvPr/>
        </p:nvSpPr>
        <p:spPr>
          <a:xfrm>
            <a:off x="7772400" y="3352800"/>
            <a:ext cx="1297728" cy="276999"/>
          </a:xfrm>
          <a:prstGeom prst="rect">
            <a:avLst/>
          </a:prstGeom>
          <a:solidFill>
            <a:schemeClr val="bg1"/>
          </a:solidFill>
        </p:spPr>
        <p:txBody>
          <a:bodyPr wrap="none" rtlCol="0">
            <a:spAutoFit/>
          </a:bodyPr>
          <a:lstStyle/>
          <a:p>
            <a:r>
              <a:rPr lang="en-US" sz="1200" dirty="0" smtClean="0"/>
              <a:t>Total = 60-100%</a:t>
            </a:r>
            <a:endParaRPr lang="en-US" sz="1200" dirty="0"/>
          </a:p>
        </p:txBody>
      </p:sp>
      <p:sp>
        <p:nvSpPr>
          <p:cNvPr id="56" name="TextBox 55"/>
          <p:cNvSpPr txBox="1"/>
          <p:nvPr/>
        </p:nvSpPr>
        <p:spPr>
          <a:xfrm>
            <a:off x="7857360" y="4800600"/>
            <a:ext cx="1127809" cy="276999"/>
          </a:xfrm>
          <a:prstGeom prst="rect">
            <a:avLst/>
          </a:prstGeom>
          <a:solidFill>
            <a:schemeClr val="bg1"/>
          </a:solidFill>
        </p:spPr>
        <p:txBody>
          <a:bodyPr wrap="none" rtlCol="0">
            <a:spAutoFit/>
          </a:bodyPr>
          <a:lstStyle/>
          <a:p>
            <a:r>
              <a:rPr lang="en-US" sz="1200" dirty="0" smtClean="0"/>
              <a:t>Total = 0-20%</a:t>
            </a:r>
            <a:endParaRPr lang="en-US" sz="1200" dirty="0"/>
          </a:p>
        </p:txBody>
      </p:sp>
      <p:sp>
        <p:nvSpPr>
          <p:cNvPr id="45" name="Text Box 58"/>
          <p:cNvSpPr txBox="1">
            <a:spLocks noChangeArrowheads="1"/>
          </p:cNvSpPr>
          <p:nvPr/>
        </p:nvSpPr>
        <p:spPr bwMode="auto">
          <a:xfrm>
            <a:off x="4152695" y="838200"/>
            <a:ext cx="1071384"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0-100% </a:t>
            </a:r>
          </a:p>
        </p:txBody>
      </p:sp>
      <p:sp>
        <p:nvSpPr>
          <p:cNvPr id="46" name="Text Box 58"/>
          <p:cNvSpPr txBox="1">
            <a:spLocks noChangeArrowheads="1"/>
          </p:cNvSpPr>
          <p:nvPr/>
        </p:nvSpPr>
        <p:spPr bwMode="auto">
          <a:xfrm>
            <a:off x="6438696" y="838200"/>
            <a:ext cx="986424"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0-20% </a:t>
            </a:r>
          </a:p>
        </p:txBody>
      </p:sp>
      <p:sp>
        <p:nvSpPr>
          <p:cNvPr id="62" name="Text Box 52"/>
          <p:cNvSpPr txBox="1">
            <a:spLocks noChangeArrowheads="1"/>
          </p:cNvSpPr>
          <p:nvPr/>
        </p:nvSpPr>
        <p:spPr bwMode="auto">
          <a:xfrm>
            <a:off x="3429000" y="5715000"/>
            <a:ext cx="2524499" cy="523220"/>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400" b="1" dirty="0" smtClean="0">
                <a:solidFill>
                  <a:srgbClr val="3333FF"/>
                </a:solidFill>
              </a:rPr>
              <a:t>Advancement Potential within 2-3 years </a:t>
            </a:r>
            <a:endParaRPr lang="en-US" sz="1400" b="1" dirty="0">
              <a:solidFill>
                <a:srgbClr val="3333FF"/>
              </a:solidFill>
            </a:endParaRPr>
          </a:p>
        </p:txBody>
      </p:sp>
      <p:sp>
        <p:nvSpPr>
          <p:cNvPr id="67" name="Text Box 58"/>
          <p:cNvSpPr txBox="1">
            <a:spLocks noChangeArrowheads="1"/>
          </p:cNvSpPr>
          <p:nvPr/>
        </p:nvSpPr>
        <p:spPr bwMode="auto">
          <a:xfrm>
            <a:off x="3962400" y="5514201"/>
            <a:ext cx="1371600" cy="276999"/>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One grade level</a:t>
            </a:r>
          </a:p>
        </p:txBody>
      </p:sp>
      <p:sp>
        <p:nvSpPr>
          <p:cNvPr id="68" name="Text Box 58"/>
          <p:cNvSpPr txBox="1">
            <a:spLocks noChangeArrowheads="1"/>
          </p:cNvSpPr>
          <p:nvPr/>
        </p:nvSpPr>
        <p:spPr bwMode="auto">
          <a:xfrm>
            <a:off x="6324600" y="5481935"/>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Steady at current  grade</a:t>
            </a:r>
          </a:p>
        </p:txBody>
      </p:sp>
      <p:sp>
        <p:nvSpPr>
          <p:cNvPr id="69" name="Text Box 58"/>
          <p:cNvSpPr txBox="1">
            <a:spLocks noChangeArrowheads="1"/>
          </p:cNvSpPr>
          <p:nvPr/>
        </p:nvSpPr>
        <p:spPr bwMode="auto">
          <a:xfrm>
            <a:off x="2057400" y="5481935"/>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Two or more grade levels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352800" y="1143000"/>
            <a:ext cx="26670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 Realistic chance employee could advance one grade level in 2-3 years</a:t>
            </a:r>
          </a:p>
        </p:txBody>
      </p:sp>
      <p:sp>
        <p:nvSpPr>
          <p:cNvPr id="25" name="TextBox 24"/>
          <p:cNvSpPr txBox="1"/>
          <p:nvPr/>
        </p:nvSpPr>
        <p:spPr>
          <a:xfrm>
            <a:off x="533400" y="1143000"/>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2" name="TextBox 31"/>
          <p:cNvSpPr txBox="1"/>
          <p:nvPr/>
        </p:nvSpPr>
        <p:spPr>
          <a:xfrm>
            <a:off x="609600" y="2800291"/>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7" name="TextBox 36"/>
          <p:cNvSpPr txBox="1"/>
          <p:nvPr/>
        </p:nvSpPr>
        <p:spPr>
          <a:xfrm>
            <a:off x="6096000" y="4572000"/>
            <a:ext cx="2743200" cy="1107996"/>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35" name="TextBox 34"/>
          <p:cNvSpPr txBox="1"/>
          <p:nvPr/>
        </p:nvSpPr>
        <p:spPr>
          <a:xfrm>
            <a:off x="533400" y="4513927"/>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New to role (box 7)</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3" name="TextBox 32"/>
          <p:cNvSpPr txBox="1"/>
          <p:nvPr/>
        </p:nvSpPr>
        <p:spPr>
          <a:xfrm>
            <a:off x="3429000" y="2800291"/>
            <a:ext cx="26670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Realistic chance employee could advance one grade level in 2-3 years</a:t>
            </a:r>
          </a:p>
        </p:txBody>
      </p:sp>
      <p:sp>
        <p:nvSpPr>
          <p:cNvPr id="34" name="TextBox 33"/>
          <p:cNvSpPr txBox="1"/>
          <p:nvPr/>
        </p:nvSpPr>
        <p:spPr>
          <a:xfrm>
            <a:off x="6248400" y="2800291"/>
            <a:ext cx="25908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2" name="Title 1"/>
          <p:cNvSpPr>
            <a:spLocks noGrp="1"/>
          </p:cNvSpPr>
          <p:nvPr>
            <p:ph type="title"/>
          </p:nvPr>
        </p:nvSpPr>
        <p:spPr>
          <a:xfrm>
            <a:off x="76200" y="76200"/>
            <a:ext cx="8991600" cy="685800"/>
          </a:xfrm>
        </p:spPr>
        <p:txBody>
          <a:bodyPr/>
          <a:lstStyle/>
          <a:p>
            <a:r>
              <a:rPr lang="en-US" dirty="0" smtClean="0"/>
              <a:t>Nine-box rating descriptions</a:t>
            </a:r>
            <a:endParaRPr lang="en-US" dirty="0"/>
          </a:p>
        </p:txBody>
      </p:sp>
      <p:grpSp>
        <p:nvGrpSpPr>
          <p:cNvPr id="3" name="Group 61"/>
          <p:cNvGrpSpPr>
            <a:grpSpLocks/>
          </p:cNvGrpSpPr>
          <p:nvPr/>
        </p:nvGrpSpPr>
        <p:grpSpPr bwMode="auto">
          <a:xfrm>
            <a:off x="457200" y="838200"/>
            <a:ext cx="8382000" cy="5105400"/>
            <a:chOff x="576" y="624"/>
            <a:chExt cx="3456" cy="3024"/>
          </a:xfrm>
        </p:grpSpPr>
        <p:sp>
          <p:nvSpPr>
            <p:cNvPr id="4"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5"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6"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7" name="Group 65"/>
            <p:cNvGrpSpPr>
              <a:grpSpLocks/>
            </p:cNvGrpSpPr>
            <p:nvPr/>
          </p:nvGrpSpPr>
          <p:grpSpPr bwMode="auto">
            <a:xfrm>
              <a:off x="576" y="624"/>
              <a:ext cx="2496" cy="2208"/>
              <a:chOff x="384" y="576"/>
              <a:chExt cx="2496" cy="2208"/>
            </a:xfrm>
          </p:grpSpPr>
          <p:sp>
            <p:nvSpPr>
              <p:cNvPr id="14"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5"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6"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7"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8"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9"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20"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21"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sp>
            <p:nvSpPr>
              <p:cNvPr id="22"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grpSp>
        <p:sp>
          <p:nvSpPr>
            <p:cNvPr id="8"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9"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0"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2"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3"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23" name="Text Box 57"/>
          <p:cNvSpPr txBox="1">
            <a:spLocks noChangeArrowheads="1"/>
          </p:cNvSpPr>
          <p:nvPr/>
        </p:nvSpPr>
        <p:spPr bwMode="auto">
          <a:xfrm rot="16200000">
            <a:off x="-684644" y="2951684"/>
            <a:ext cx="1642338" cy="307777"/>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400" dirty="0"/>
              <a:t>Performance</a:t>
            </a:r>
          </a:p>
        </p:txBody>
      </p:sp>
      <p:sp>
        <p:nvSpPr>
          <p:cNvPr id="24" name="Line 60"/>
          <p:cNvSpPr>
            <a:spLocks noChangeShapeType="1"/>
          </p:cNvSpPr>
          <p:nvPr/>
        </p:nvSpPr>
        <p:spPr bwMode="auto">
          <a:xfrm flipH="1" flipV="1">
            <a:off x="304800" y="1037352"/>
            <a:ext cx="0" cy="4906248"/>
          </a:xfrm>
          <a:prstGeom prst="line">
            <a:avLst/>
          </a:prstGeom>
          <a:noFill/>
          <a:ln w="25400">
            <a:solidFill>
              <a:schemeClr val="tx1"/>
            </a:solidFill>
            <a:round/>
            <a:headEnd/>
            <a:tailEnd type="triangle" w="med" len="med"/>
          </a:ln>
        </p:spPr>
        <p:txBody>
          <a:bodyPr wrap="none"/>
          <a:lstStyle/>
          <a:p>
            <a:endParaRPr lang="en-US" dirty="0"/>
          </a:p>
        </p:txBody>
      </p:sp>
      <p:sp>
        <p:nvSpPr>
          <p:cNvPr id="28" name="Text Box 52"/>
          <p:cNvSpPr txBox="1">
            <a:spLocks noChangeArrowheads="1"/>
          </p:cNvSpPr>
          <p:nvPr/>
        </p:nvSpPr>
        <p:spPr bwMode="auto">
          <a:xfrm>
            <a:off x="2209800" y="5986046"/>
            <a:ext cx="4648200" cy="307777"/>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400" dirty="0" smtClean="0">
                <a:solidFill>
                  <a:srgbClr val="0000FF"/>
                </a:solidFill>
              </a:rPr>
              <a:t>Advancement Potential within 2-3 years</a:t>
            </a:r>
            <a:endParaRPr lang="en-US" sz="1400" dirty="0">
              <a:solidFill>
                <a:srgbClr val="0000FF"/>
              </a:solidFill>
            </a:endParaRPr>
          </a:p>
        </p:txBody>
      </p:sp>
      <p:sp>
        <p:nvSpPr>
          <p:cNvPr id="30" name="Line 55"/>
          <p:cNvSpPr>
            <a:spLocks noChangeShapeType="1"/>
          </p:cNvSpPr>
          <p:nvPr/>
        </p:nvSpPr>
        <p:spPr bwMode="auto">
          <a:xfrm flipH="1">
            <a:off x="381000" y="6019800"/>
            <a:ext cx="8305800" cy="0"/>
          </a:xfrm>
          <a:prstGeom prst="line">
            <a:avLst/>
          </a:prstGeom>
          <a:noFill/>
          <a:ln w="25400">
            <a:solidFill>
              <a:srgbClr val="0000FF"/>
            </a:solidFill>
            <a:round/>
            <a:headEnd/>
            <a:tailEnd type="triangle" w="med" len="med"/>
          </a:ln>
        </p:spPr>
        <p:txBody>
          <a:bodyPr wrap="none"/>
          <a:lstStyle/>
          <a:p>
            <a:endParaRPr lang="en-US" dirty="0">
              <a:solidFill>
                <a:srgbClr val="2D8435"/>
              </a:solidFill>
            </a:endParaRPr>
          </a:p>
        </p:txBody>
      </p:sp>
      <p:sp>
        <p:nvSpPr>
          <p:cNvPr id="36" name="TextBox 35"/>
          <p:cNvSpPr txBox="1"/>
          <p:nvPr/>
        </p:nvSpPr>
        <p:spPr>
          <a:xfrm>
            <a:off x="3352800" y="4572000"/>
            <a:ext cx="26670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Realistic chance employee could advance one grade level in 2-3 years</a:t>
            </a:r>
          </a:p>
        </p:txBody>
      </p:sp>
      <p:sp>
        <p:nvSpPr>
          <p:cNvPr id="38" name="Rectangle 37"/>
          <p:cNvSpPr/>
          <p:nvPr/>
        </p:nvSpPr>
        <p:spPr>
          <a:xfrm>
            <a:off x="1085659" y="838200"/>
            <a:ext cx="748923" cy="461665"/>
          </a:xfrm>
          <a:prstGeom prst="rect">
            <a:avLst/>
          </a:prstGeom>
        </p:spPr>
        <p:txBody>
          <a:bodyPr wrap="none">
            <a:spAutoFit/>
          </a:bodyPr>
          <a:lstStyle/>
          <a:p>
            <a:r>
              <a:rPr lang="en-US" dirty="0" smtClean="0">
                <a:solidFill>
                  <a:srgbClr val="00B050"/>
                </a:solidFill>
              </a:rPr>
              <a:t>TP2</a:t>
            </a:r>
            <a:endParaRPr lang="en-US" dirty="0"/>
          </a:p>
        </p:txBody>
      </p:sp>
      <p:sp>
        <p:nvSpPr>
          <p:cNvPr id="39" name="Rectangle 38"/>
          <p:cNvSpPr/>
          <p:nvPr/>
        </p:nvSpPr>
        <p:spPr>
          <a:xfrm>
            <a:off x="4091123" y="838200"/>
            <a:ext cx="748923" cy="461665"/>
          </a:xfrm>
          <a:prstGeom prst="rect">
            <a:avLst/>
          </a:prstGeom>
        </p:spPr>
        <p:txBody>
          <a:bodyPr wrap="none">
            <a:spAutoFit/>
          </a:bodyPr>
          <a:lstStyle/>
          <a:p>
            <a:r>
              <a:rPr lang="en-US" dirty="0" smtClean="0">
                <a:solidFill>
                  <a:srgbClr val="00B050"/>
                </a:solidFill>
              </a:rPr>
              <a:t>TP1</a:t>
            </a:r>
            <a:endParaRPr lang="en-US" dirty="0"/>
          </a:p>
        </p:txBody>
      </p:sp>
      <p:sp>
        <p:nvSpPr>
          <p:cNvPr id="40" name="TextBox 39"/>
          <p:cNvSpPr txBox="1"/>
          <p:nvPr/>
        </p:nvSpPr>
        <p:spPr>
          <a:xfrm>
            <a:off x="6172200" y="1143000"/>
            <a:ext cx="25908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41" name="Rectangle 40"/>
          <p:cNvSpPr/>
          <p:nvPr/>
        </p:nvSpPr>
        <p:spPr>
          <a:xfrm>
            <a:off x="6858000" y="838200"/>
            <a:ext cx="577402" cy="461665"/>
          </a:xfrm>
          <a:prstGeom prst="rect">
            <a:avLst/>
          </a:prstGeom>
        </p:spPr>
        <p:txBody>
          <a:bodyPr wrap="none">
            <a:spAutoFit/>
          </a:bodyPr>
          <a:lstStyle/>
          <a:p>
            <a:r>
              <a:rPr lang="en-US" dirty="0" smtClean="0">
                <a:solidFill>
                  <a:srgbClr val="00B050"/>
                </a:solidFill>
              </a:rPr>
              <a:t>TP</a:t>
            </a:r>
            <a:endParaRPr lang="en-US" dirty="0"/>
          </a:p>
        </p:txBody>
      </p:sp>
      <p:sp>
        <p:nvSpPr>
          <p:cNvPr id="42" name="Rectangle 41"/>
          <p:cNvSpPr/>
          <p:nvPr/>
        </p:nvSpPr>
        <p:spPr>
          <a:xfrm>
            <a:off x="1085659" y="2510135"/>
            <a:ext cx="800219" cy="461665"/>
          </a:xfrm>
          <a:prstGeom prst="rect">
            <a:avLst/>
          </a:prstGeom>
        </p:spPr>
        <p:txBody>
          <a:bodyPr wrap="none">
            <a:spAutoFit/>
          </a:bodyPr>
          <a:lstStyle/>
          <a:p>
            <a:r>
              <a:rPr lang="en-US" dirty="0" smtClean="0">
                <a:solidFill>
                  <a:srgbClr val="00B050"/>
                </a:solidFill>
              </a:rPr>
              <a:t>GP2</a:t>
            </a:r>
            <a:endParaRPr lang="en-US" dirty="0"/>
          </a:p>
        </p:txBody>
      </p:sp>
      <p:sp>
        <p:nvSpPr>
          <p:cNvPr id="43" name="Rectangle 42"/>
          <p:cNvSpPr/>
          <p:nvPr/>
        </p:nvSpPr>
        <p:spPr>
          <a:xfrm>
            <a:off x="1085659" y="4186535"/>
            <a:ext cx="766557" cy="461665"/>
          </a:xfrm>
          <a:prstGeom prst="rect">
            <a:avLst/>
          </a:prstGeom>
        </p:spPr>
        <p:txBody>
          <a:bodyPr wrap="none">
            <a:spAutoFit/>
          </a:bodyPr>
          <a:lstStyle/>
          <a:p>
            <a:r>
              <a:rPr lang="en-US" dirty="0" smtClean="0">
                <a:solidFill>
                  <a:srgbClr val="00B050"/>
                </a:solidFill>
              </a:rPr>
              <a:t>BE2</a:t>
            </a:r>
            <a:endParaRPr lang="en-US" dirty="0"/>
          </a:p>
        </p:txBody>
      </p:sp>
      <p:sp>
        <p:nvSpPr>
          <p:cNvPr id="44" name="Rectangle 43"/>
          <p:cNvSpPr/>
          <p:nvPr/>
        </p:nvSpPr>
        <p:spPr>
          <a:xfrm>
            <a:off x="4091123" y="2514600"/>
            <a:ext cx="800219" cy="461665"/>
          </a:xfrm>
          <a:prstGeom prst="rect">
            <a:avLst/>
          </a:prstGeom>
        </p:spPr>
        <p:txBody>
          <a:bodyPr wrap="none">
            <a:spAutoFit/>
          </a:bodyPr>
          <a:lstStyle/>
          <a:p>
            <a:r>
              <a:rPr lang="en-US" dirty="0" smtClean="0">
                <a:solidFill>
                  <a:srgbClr val="00B050"/>
                </a:solidFill>
              </a:rPr>
              <a:t>GP1</a:t>
            </a:r>
            <a:endParaRPr lang="en-US" dirty="0"/>
          </a:p>
        </p:txBody>
      </p:sp>
      <p:sp>
        <p:nvSpPr>
          <p:cNvPr id="45" name="Rectangle 44"/>
          <p:cNvSpPr/>
          <p:nvPr/>
        </p:nvSpPr>
        <p:spPr>
          <a:xfrm>
            <a:off x="4091123" y="4191000"/>
            <a:ext cx="766557" cy="461665"/>
          </a:xfrm>
          <a:prstGeom prst="rect">
            <a:avLst/>
          </a:prstGeom>
        </p:spPr>
        <p:txBody>
          <a:bodyPr wrap="none">
            <a:spAutoFit/>
          </a:bodyPr>
          <a:lstStyle/>
          <a:p>
            <a:r>
              <a:rPr lang="en-US" dirty="0" smtClean="0">
                <a:solidFill>
                  <a:srgbClr val="00B050"/>
                </a:solidFill>
              </a:rPr>
              <a:t>BE1</a:t>
            </a:r>
            <a:endParaRPr lang="en-US" dirty="0"/>
          </a:p>
        </p:txBody>
      </p:sp>
      <p:sp>
        <p:nvSpPr>
          <p:cNvPr id="46" name="Rectangle 45"/>
          <p:cNvSpPr/>
          <p:nvPr/>
        </p:nvSpPr>
        <p:spPr>
          <a:xfrm>
            <a:off x="6858000" y="2514600"/>
            <a:ext cx="628698" cy="461665"/>
          </a:xfrm>
          <a:prstGeom prst="rect">
            <a:avLst/>
          </a:prstGeom>
        </p:spPr>
        <p:txBody>
          <a:bodyPr wrap="none">
            <a:spAutoFit/>
          </a:bodyPr>
          <a:lstStyle/>
          <a:p>
            <a:r>
              <a:rPr lang="en-US" dirty="0" smtClean="0">
                <a:solidFill>
                  <a:srgbClr val="00B050"/>
                </a:solidFill>
              </a:rPr>
              <a:t>GP</a:t>
            </a:r>
            <a:endParaRPr lang="en-US" dirty="0"/>
          </a:p>
        </p:txBody>
      </p:sp>
      <p:sp>
        <p:nvSpPr>
          <p:cNvPr id="47" name="Rectangle 46"/>
          <p:cNvSpPr/>
          <p:nvPr/>
        </p:nvSpPr>
        <p:spPr>
          <a:xfrm>
            <a:off x="6858000" y="4186535"/>
            <a:ext cx="595035" cy="461665"/>
          </a:xfrm>
          <a:prstGeom prst="rect">
            <a:avLst/>
          </a:prstGeom>
        </p:spPr>
        <p:txBody>
          <a:bodyPr wrap="none">
            <a:spAutoFit/>
          </a:bodyPr>
          <a:lstStyle/>
          <a:p>
            <a:r>
              <a:rPr lang="en-US" dirty="0" smtClean="0">
                <a:solidFill>
                  <a:srgbClr val="00B050"/>
                </a:solidFill>
              </a:rPr>
              <a:t>BE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 y="228600"/>
            <a:ext cx="8991600" cy="381000"/>
          </a:xfrm>
        </p:spPr>
        <p:txBody>
          <a:bodyPr>
            <a:normAutofit fontScale="90000"/>
          </a:bodyPr>
          <a:lstStyle/>
          <a:p>
            <a:pPr eaLnBrk="1" hangingPunct="1"/>
            <a:r>
              <a:rPr lang="en-US" dirty="0" smtClean="0"/>
              <a:t>Below Expectations row guidelines </a:t>
            </a:r>
            <a:endParaRPr lang="en-US" dirty="0" smtClean="0">
              <a:solidFill>
                <a:srgbClr val="FF0000"/>
              </a:solidFill>
            </a:endParaRPr>
          </a:p>
        </p:txBody>
      </p:sp>
      <p:sp>
        <p:nvSpPr>
          <p:cNvPr id="42" name="Content Placeholder 41"/>
          <p:cNvSpPr>
            <a:spLocks noGrp="1"/>
          </p:cNvSpPr>
          <p:nvPr>
            <p:ph idx="1"/>
          </p:nvPr>
        </p:nvSpPr>
        <p:spPr>
          <a:xfrm>
            <a:off x="228600" y="3657600"/>
            <a:ext cx="8686800" cy="2667000"/>
          </a:xfrm>
        </p:spPr>
        <p:txBody>
          <a:bodyPr>
            <a:normAutofit fontScale="85000" lnSpcReduction="20000"/>
          </a:bodyPr>
          <a:lstStyle/>
          <a:p>
            <a:r>
              <a:rPr lang="en-US" dirty="0" smtClean="0"/>
              <a:t>Box 7 is for employees new to role; limited to one year or less in box 7</a:t>
            </a:r>
          </a:p>
          <a:p>
            <a:r>
              <a:rPr lang="en-US" dirty="0" smtClean="0"/>
              <a:t>Box 8 employees require a focused effort by manager and employee</a:t>
            </a:r>
          </a:p>
          <a:p>
            <a:pPr lvl="1"/>
            <a:r>
              <a:rPr lang="en-US" dirty="0" smtClean="0"/>
              <a:t>Do not require Performance Improvement Plan (PIP) </a:t>
            </a:r>
          </a:p>
          <a:p>
            <a:pPr lvl="1"/>
            <a:r>
              <a:rPr lang="en-US" dirty="0" smtClean="0"/>
              <a:t>If performance doesn’t improve employee rating goes to box 9</a:t>
            </a:r>
          </a:p>
          <a:p>
            <a:r>
              <a:rPr lang="en-US" dirty="0" smtClean="0"/>
              <a:t>Box 9 employees have two choices</a:t>
            </a:r>
          </a:p>
          <a:p>
            <a:pPr lvl="1"/>
            <a:r>
              <a:rPr lang="en-US" dirty="0" smtClean="0"/>
              <a:t>Go on a (PIP) or</a:t>
            </a:r>
          </a:p>
          <a:p>
            <a:pPr lvl="1"/>
            <a:r>
              <a:rPr lang="en-US" dirty="0" smtClean="0"/>
              <a:t> Discuss separation option with their manager</a:t>
            </a:r>
          </a:p>
          <a:p>
            <a:r>
              <a:rPr lang="en-US" dirty="0" smtClean="0"/>
              <a:t>Overall, employees are limited to two consecutive years in “Below Expectations” row</a:t>
            </a:r>
          </a:p>
        </p:txBody>
      </p:sp>
      <p:sp>
        <p:nvSpPr>
          <p:cNvPr id="11294" name="Text Box 53"/>
          <p:cNvSpPr txBox="1">
            <a:spLocks noChangeArrowheads="1"/>
          </p:cNvSpPr>
          <p:nvPr/>
        </p:nvSpPr>
        <p:spPr bwMode="auto">
          <a:xfrm>
            <a:off x="1066800" y="3223736"/>
            <a:ext cx="709612" cy="276999"/>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high</a:t>
            </a:r>
          </a:p>
        </p:txBody>
      </p:sp>
      <p:sp>
        <p:nvSpPr>
          <p:cNvPr id="11296" name="Line 55"/>
          <p:cNvSpPr>
            <a:spLocks noChangeShapeType="1"/>
          </p:cNvSpPr>
          <p:nvPr/>
        </p:nvSpPr>
        <p:spPr bwMode="auto">
          <a:xfrm flipH="1">
            <a:off x="1676398" y="3376136"/>
            <a:ext cx="6400800" cy="0"/>
          </a:xfrm>
          <a:prstGeom prst="line">
            <a:avLst/>
          </a:prstGeom>
          <a:noFill/>
          <a:ln w="25400">
            <a:solidFill>
              <a:srgbClr val="3333FF"/>
            </a:solidFill>
            <a:round/>
            <a:headEnd/>
            <a:tailEnd type="triangle" w="med" len="med"/>
          </a:ln>
        </p:spPr>
        <p:txBody>
          <a:bodyPr wrap="none"/>
          <a:lstStyle/>
          <a:p>
            <a:endParaRPr lang="en-US" dirty="0"/>
          </a:p>
        </p:txBody>
      </p:sp>
      <p:sp>
        <p:nvSpPr>
          <p:cNvPr id="11289" name="Text Box 57"/>
          <p:cNvSpPr txBox="1">
            <a:spLocks noChangeArrowheads="1"/>
          </p:cNvSpPr>
          <p:nvPr/>
        </p:nvSpPr>
        <p:spPr bwMode="auto">
          <a:xfrm rot="16200000">
            <a:off x="30931" y="2054270"/>
            <a:ext cx="1642338"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Performance</a:t>
            </a:r>
          </a:p>
        </p:txBody>
      </p:sp>
      <p:sp>
        <p:nvSpPr>
          <p:cNvPr id="11290" name="Text Box 58"/>
          <p:cNvSpPr txBox="1">
            <a:spLocks noChangeArrowheads="1"/>
          </p:cNvSpPr>
          <p:nvPr/>
        </p:nvSpPr>
        <p:spPr bwMode="auto">
          <a:xfrm>
            <a:off x="762000" y="713601"/>
            <a:ext cx="609600"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high</a:t>
            </a:r>
          </a:p>
        </p:txBody>
      </p:sp>
      <p:sp>
        <p:nvSpPr>
          <p:cNvPr id="11291" name="Text Box 59"/>
          <p:cNvSpPr txBox="1">
            <a:spLocks noChangeArrowheads="1"/>
          </p:cNvSpPr>
          <p:nvPr/>
        </p:nvSpPr>
        <p:spPr bwMode="auto">
          <a:xfrm>
            <a:off x="762000" y="2923401"/>
            <a:ext cx="609600"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low</a:t>
            </a:r>
          </a:p>
        </p:txBody>
      </p:sp>
      <p:sp>
        <p:nvSpPr>
          <p:cNvPr id="11292" name="Line 60"/>
          <p:cNvSpPr>
            <a:spLocks noChangeShapeType="1"/>
          </p:cNvSpPr>
          <p:nvPr/>
        </p:nvSpPr>
        <p:spPr bwMode="auto">
          <a:xfrm flipH="1" flipV="1">
            <a:off x="1066800" y="990600"/>
            <a:ext cx="0" cy="1981200"/>
          </a:xfrm>
          <a:prstGeom prst="line">
            <a:avLst/>
          </a:prstGeom>
          <a:noFill/>
          <a:ln w="25400">
            <a:solidFill>
              <a:schemeClr val="tx1"/>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1295400" y="914400"/>
            <a:ext cx="6781800" cy="2209800"/>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400" dirty="0" smtClean="0">
                  <a:solidFill>
                    <a:srgbClr val="00B050"/>
                  </a:solidFill>
                </a:rPr>
                <a:t>GP</a:t>
              </a:r>
            </a:p>
            <a:p>
              <a:pPr algn="ctr"/>
              <a:endParaRPr lang="en-US" sz="800" dirty="0" smtClean="0"/>
            </a:p>
            <a:p>
              <a:pPr algn="ctr"/>
              <a:endParaRPr lang="en-US" sz="800" dirty="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a:t>
              </a:r>
              <a:endParaRPr lang="en-US" sz="1400" dirty="0">
                <a:solidFill>
                  <a:srgbClr val="00B050"/>
                </a:solidFill>
              </a:endParaRPr>
            </a:p>
            <a:p>
              <a:pPr algn="ctr" eaLnBrk="0" hangingPunct="0">
                <a:spcBef>
                  <a:spcPct val="0"/>
                </a:spcBef>
                <a:buFontTx/>
                <a:buNone/>
              </a:pPr>
              <a:endParaRPr lang="en-US" sz="800" dirty="0" smtClean="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BE1</a:t>
              </a:r>
            </a:p>
            <a:p>
              <a:pPr algn="ctr" eaLnBrk="0" hangingPunct="0">
                <a:spcBef>
                  <a:spcPct val="0"/>
                </a:spcBef>
                <a:buFontTx/>
                <a:buNone/>
              </a:pPr>
              <a:endParaRPr lang="en-US" sz="800" dirty="0">
                <a:solidFill>
                  <a:srgbClr val="00B050"/>
                </a:solidFill>
              </a:endParaRPr>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TP2</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smtClean="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TP1</a:t>
              </a:r>
            </a:p>
            <a:p>
              <a:pPr algn="ctr" eaLnBrk="0" hangingPunct="0">
                <a:spcBef>
                  <a:spcPct val="0"/>
                </a:spcBef>
                <a:buFontTx/>
                <a:buNone/>
              </a:pPr>
              <a:endParaRPr lang="en-US" sz="800" dirty="0" smtClean="0"/>
            </a:p>
            <a:p>
              <a:pPr algn="ctr" eaLnBrk="0" hangingPunct="0">
                <a:spcBef>
                  <a:spcPct val="0"/>
                </a:spcBef>
                <a:buFontTx/>
                <a:buNone/>
              </a:pPr>
              <a:endParaRPr lang="en-US" sz="800" dirty="0" smtClean="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a:t>
              </a:r>
            </a:p>
            <a:p>
              <a:pPr algn="ctr" eaLnBrk="0" hangingPunct="0">
                <a:spcBef>
                  <a:spcPct val="0"/>
                </a:spcBef>
                <a:buFontTx/>
                <a:buNone/>
              </a:pPr>
              <a:endParaRPr lang="en-US" sz="800" dirty="0">
                <a:solidFill>
                  <a:srgbClr val="00B050"/>
                </a:solidFill>
              </a:endParaRPr>
            </a:p>
            <a:p>
              <a:pPr algn="ctr" eaLnBrk="0" hangingPunct="0">
                <a:spcBef>
                  <a:spcPct val="0"/>
                </a:spcBef>
                <a:buFontTx/>
                <a:buNone/>
              </a:pPr>
              <a:endParaRPr lang="en-US" sz="800" dirty="0" smtClean="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GP2</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a:solidFill>
                  <a:srgbClr val="00B050"/>
                </a:solidFill>
              </a:endParaRPr>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GP1</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a:solidFill>
                  <a:srgbClr val="00B050"/>
                </a:solidFill>
              </a:endParaRPr>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BE2 </a:t>
              </a:r>
            </a:p>
            <a:p>
              <a:pPr algn="ctr" eaLnBrk="0" hangingPunct="0">
                <a:spcBef>
                  <a:spcPct val="0"/>
                </a:spcBef>
                <a:buFontTx/>
                <a:buNone/>
              </a:pPr>
              <a:endParaRPr lang="en-US" sz="800" dirty="0">
                <a:solidFill>
                  <a:srgbClr val="00B050"/>
                </a:solidFill>
              </a:endParaRPr>
            </a:p>
          </p:txBody>
        </p:sp>
      </p:grpSp>
      <p:sp>
        <p:nvSpPr>
          <p:cNvPr id="11295" name="Text Box 54"/>
          <p:cNvSpPr txBox="1">
            <a:spLocks noChangeArrowheads="1"/>
          </p:cNvSpPr>
          <p:nvPr/>
        </p:nvSpPr>
        <p:spPr bwMode="auto">
          <a:xfrm>
            <a:off x="7858767" y="3223736"/>
            <a:ext cx="599433" cy="276999"/>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low</a:t>
            </a:r>
          </a:p>
        </p:txBody>
      </p:sp>
      <p:sp>
        <p:nvSpPr>
          <p:cNvPr id="52" name="TextBox 51"/>
          <p:cNvSpPr txBox="1"/>
          <p:nvPr/>
        </p:nvSpPr>
        <p:spPr>
          <a:xfrm>
            <a:off x="7543800" y="2743200"/>
            <a:ext cx="798617" cy="276999"/>
          </a:xfrm>
          <a:prstGeom prst="rect">
            <a:avLst/>
          </a:prstGeom>
          <a:solidFill>
            <a:schemeClr val="bg1"/>
          </a:solidFill>
        </p:spPr>
        <p:txBody>
          <a:bodyPr wrap="none" rtlCol="0">
            <a:spAutoFit/>
          </a:bodyPr>
          <a:lstStyle/>
          <a:p>
            <a:r>
              <a:rPr lang="en-US" sz="1200" b="1" i="1" dirty="0" smtClean="0"/>
              <a:t>Redirect</a:t>
            </a:r>
            <a:endParaRPr lang="en-US" sz="1200" b="1" i="1" dirty="0"/>
          </a:p>
        </p:txBody>
      </p:sp>
      <p:sp>
        <p:nvSpPr>
          <p:cNvPr id="60" name="Text Box 52"/>
          <p:cNvSpPr txBox="1">
            <a:spLocks noChangeArrowheads="1"/>
          </p:cNvSpPr>
          <p:nvPr/>
        </p:nvSpPr>
        <p:spPr bwMode="auto">
          <a:xfrm>
            <a:off x="3505200" y="3119735"/>
            <a:ext cx="2524499" cy="461665"/>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solidFill>
                  <a:srgbClr val="3333FF"/>
                </a:solidFill>
              </a:rPr>
              <a:t>Advancement potential within 2-3 years </a:t>
            </a:r>
            <a:endParaRPr lang="en-US" sz="1200" dirty="0">
              <a:solidFill>
                <a:srgbClr val="3333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p:cNvSpPr txBox="1"/>
          <p:nvPr/>
        </p:nvSpPr>
        <p:spPr>
          <a:xfrm>
            <a:off x="533400" y="2473404"/>
            <a:ext cx="2667000" cy="1107996"/>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IDP recommended – create and track</a:t>
            </a:r>
          </a:p>
          <a:p>
            <a:pPr marL="228600" indent="-228600">
              <a:buFont typeface="Arial" pitchFamily="34" charset="0"/>
              <a:buChar char="•"/>
            </a:pPr>
            <a:r>
              <a:rPr lang="en-US" sz="1100" dirty="0" smtClean="0"/>
              <a:t>Involve in group or department level hiPO activities</a:t>
            </a:r>
          </a:p>
          <a:p>
            <a:pPr marL="228600" indent="-228600">
              <a:buFont typeface="Arial" pitchFamily="34" charset="0"/>
              <a:buChar char="•"/>
            </a:pPr>
            <a:r>
              <a:rPr lang="en-US" sz="1100" dirty="0" smtClean="0"/>
              <a:t>Leverage capable box 4s to teach/coach others</a:t>
            </a:r>
          </a:p>
        </p:txBody>
      </p:sp>
      <p:sp>
        <p:nvSpPr>
          <p:cNvPr id="40" name="TextBox 39"/>
          <p:cNvSpPr txBox="1"/>
          <p:nvPr/>
        </p:nvSpPr>
        <p:spPr>
          <a:xfrm>
            <a:off x="6172200" y="1040249"/>
            <a:ext cx="2590800" cy="1015663"/>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recommended – create and track</a:t>
            </a:r>
          </a:p>
          <a:p>
            <a:pPr marL="228600" indent="-228600">
              <a:buFont typeface="Arial" pitchFamily="34" charset="0"/>
              <a:buChar char="•"/>
            </a:pPr>
            <a:r>
              <a:rPr lang="en-US" sz="1200" dirty="0" smtClean="0"/>
              <a:t>Find opportunities to have box 3s teach/coach others</a:t>
            </a:r>
          </a:p>
          <a:p>
            <a:pPr marL="228600" indent="-228600">
              <a:buFont typeface="Arial" pitchFamily="34" charset="0"/>
              <a:buChar char="•"/>
            </a:pPr>
            <a:endParaRPr lang="en-US" sz="1200" dirty="0" smtClean="0"/>
          </a:p>
        </p:txBody>
      </p:sp>
      <p:sp>
        <p:nvSpPr>
          <p:cNvPr id="26" name="TextBox 25"/>
          <p:cNvSpPr txBox="1"/>
          <p:nvPr/>
        </p:nvSpPr>
        <p:spPr>
          <a:xfrm>
            <a:off x="3352800" y="1040249"/>
            <a:ext cx="2667000" cy="1200329"/>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recommended – create and track</a:t>
            </a:r>
          </a:p>
          <a:p>
            <a:pPr marL="228600" indent="-228600">
              <a:buFont typeface="Arial" pitchFamily="34" charset="0"/>
              <a:buChar char="•"/>
            </a:pPr>
            <a:r>
              <a:rPr lang="en-US" sz="1200" dirty="0" smtClean="0"/>
              <a:t>Involve in group or department level hiPO activities</a:t>
            </a:r>
          </a:p>
          <a:p>
            <a:pPr marL="228600" indent="-228600">
              <a:buFont typeface="Arial" pitchFamily="34" charset="0"/>
              <a:buChar char="•"/>
            </a:pPr>
            <a:r>
              <a:rPr lang="en-US" sz="1200" dirty="0" smtClean="0"/>
              <a:t>Find opportunities to have box 2s teach/coach others</a:t>
            </a:r>
          </a:p>
        </p:txBody>
      </p:sp>
      <p:sp>
        <p:nvSpPr>
          <p:cNvPr id="25" name="TextBox 24"/>
          <p:cNvSpPr txBox="1"/>
          <p:nvPr/>
        </p:nvSpPr>
        <p:spPr>
          <a:xfrm>
            <a:off x="685800" y="1040249"/>
            <a:ext cx="2590800" cy="1015663"/>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required – create and track</a:t>
            </a:r>
          </a:p>
          <a:p>
            <a:pPr marL="228600" indent="-228600">
              <a:buFont typeface="Arial" pitchFamily="34" charset="0"/>
              <a:buChar char="•"/>
            </a:pPr>
            <a:r>
              <a:rPr lang="en-US" sz="1200" dirty="0" smtClean="0"/>
              <a:t>Involve in corporate hiPO activities</a:t>
            </a:r>
          </a:p>
          <a:p>
            <a:pPr marL="228600" indent="-228600">
              <a:buFont typeface="Arial" pitchFamily="34" charset="0"/>
              <a:buChar char="•"/>
            </a:pPr>
            <a:r>
              <a:rPr lang="en-US" sz="1200" dirty="0" smtClean="0"/>
              <a:t>Find opportunities to have box 1s teach/coach others</a:t>
            </a:r>
          </a:p>
        </p:txBody>
      </p:sp>
      <p:sp>
        <p:nvSpPr>
          <p:cNvPr id="37" name="TextBox 36"/>
          <p:cNvSpPr txBox="1"/>
          <p:nvPr/>
        </p:nvSpPr>
        <p:spPr>
          <a:xfrm>
            <a:off x="6096000" y="3962400"/>
            <a:ext cx="2590800" cy="646331"/>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Performance Improvement Plan (PIP) required or </a:t>
            </a:r>
          </a:p>
          <a:p>
            <a:pPr marL="228600" indent="-228600">
              <a:buFont typeface="Arial" pitchFamily="34" charset="0"/>
              <a:buChar char="•"/>
            </a:pPr>
            <a:r>
              <a:rPr lang="en-US" sz="1200" dirty="0" smtClean="0"/>
              <a:t> Discuss separation option </a:t>
            </a:r>
          </a:p>
        </p:txBody>
      </p:sp>
      <p:sp>
        <p:nvSpPr>
          <p:cNvPr id="35" name="TextBox 34"/>
          <p:cNvSpPr txBox="1"/>
          <p:nvPr/>
        </p:nvSpPr>
        <p:spPr>
          <a:xfrm>
            <a:off x="533400" y="3962400"/>
            <a:ext cx="2743200" cy="646331"/>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recommended – create and track</a:t>
            </a:r>
          </a:p>
          <a:p>
            <a:pPr marL="228600" indent="-228600">
              <a:buFont typeface="Arial" pitchFamily="34" charset="0"/>
              <a:buChar char="•"/>
            </a:pPr>
            <a:r>
              <a:rPr lang="en-US" sz="1200" dirty="0" smtClean="0"/>
              <a:t>Disposition within one year</a:t>
            </a:r>
          </a:p>
        </p:txBody>
      </p:sp>
      <p:sp>
        <p:nvSpPr>
          <p:cNvPr id="33" name="TextBox 32"/>
          <p:cNvSpPr txBox="1"/>
          <p:nvPr/>
        </p:nvSpPr>
        <p:spPr>
          <a:xfrm>
            <a:off x="3429000" y="2514600"/>
            <a:ext cx="2514600" cy="1015663"/>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recommended – create and track</a:t>
            </a:r>
          </a:p>
          <a:p>
            <a:pPr marL="228600" indent="-228600">
              <a:buFont typeface="Arial" pitchFamily="34" charset="0"/>
              <a:buChar char="•"/>
            </a:pPr>
            <a:r>
              <a:rPr lang="en-US" sz="1200" dirty="0" smtClean="0"/>
              <a:t>Leverage capable box 5s to teach/coach others</a:t>
            </a:r>
          </a:p>
          <a:p>
            <a:pPr marL="228600" indent="-228600"/>
            <a:endParaRPr lang="en-US" sz="1200" dirty="0" smtClean="0"/>
          </a:p>
        </p:txBody>
      </p:sp>
      <p:sp>
        <p:nvSpPr>
          <p:cNvPr id="34" name="TextBox 33"/>
          <p:cNvSpPr txBox="1"/>
          <p:nvPr/>
        </p:nvSpPr>
        <p:spPr>
          <a:xfrm>
            <a:off x="6248400" y="2514600"/>
            <a:ext cx="2590800" cy="830997"/>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recommended – create and track</a:t>
            </a:r>
          </a:p>
          <a:p>
            <a:pPr marL="228600" indent="-228600">
              <a:buFont typeface="Arial" pitchFamily="34" charset="0"/>
              <a:buChar char="•"/>
            </a:pPr>
            <a:r>
              <a:rPr lang="en-US" sz="1200" dirty="0" smtClean="0"/>
              <a:t>Leverage capable box 6s to teach/coach others</a:t>
            </a:r>
          </a:p>
        </p:txBody>
      </p:sp>
      <p:sp>
        <p:nvSpPr>
          <p:cNvPr id="2" name="Title 1"/>
          <p:cNvSpPr>
            <a:spLocks noGrp="1"/>
          </p:cNvSpPr>
          <p:nvPr>
            <p:ph type="title"/>
          </p:nvPr>
        </p:nvSpPr>
        <p:spPr/>
        <p:txBody>
          <a:bodyPr/>
          <a:lstStyle/>
          <a:p>
            <a:r>
              <a:rPr lang="en-US" dirty="0" smtClean="0"/>
              <a:t>Nine-box rating action guide</a:t>
            </a:r>
            <a:endParaRPr lang="en-US" dirty="0"/>
          </a:p>
        </p:txBody>
      </p:sp>
      <p:sp>
        <p:nvSpPr>
          <p:cNvPr id="52" name="Content Placeholder 51"/>
          <p:cNvSpPr>
            <a:spLocks noGrp="1"/>
          </p:cNvSpPr>
          <p:nvPr>
            <p:ph idx="1"/>
          </p:nvPr>
        </p:nvSpPr>
        <p:spPr>
          <a:xfrm>
            <a:off x="228600" y="5410200"/>
            <a:ext cx="8686800" cy="838200"/>
          </a:xfrm>
        </p:spPr>
        <p:txBody>
          <a:bodyPr>
            <a:normAutofit fontScale="85000" lnSpcReduction="20000"/>
          </a:bodyPr>
          <a:lstStyle/>
          <a:p>
            <a:r>
              <a:rPr lang="en-US" b="1" dirty="0" smtClean="0"/>
              <a:t>Common to all: </a:t>
            </a:r>
            <a:r>
              <a:rPr lang="en-US" dirty="0" smtClean="0"/>
              <a:t>regular performance management that includes </a:t>
            </a:r>
            <a:br>
              <a:rPr lang="en-US" dirty="0" smtClean="0"/>
            </a:br>
            <a:r>
              <a:rPr lang="en-US" dirty="0" smtClean="0"/>
              <a:t>goal-setting, monitoring, evaluating, and providing feedback (coaching, recognition, correction)</a:t>
            </a:r>
            <a:endParaRPr lang="en-US" dirty="0"/>
          </a:p>
        </p:txBody>
      </p:sp>
      <p:grpSp>
        <p:nvGrpSpPr>
          <p:cNvPr id="3" name="Group 61"/>
          <p:cNvGrpSpPr>
            <a:grpSpLocks/>
          </p:cNvGrpSpPr>
          <p:nvPr/>
        </p:nvGrpSpPr>
        <p:grpSpPr bwMode="auto">
          <a:xfrm>
            <a:off x="457200" y="838200"/>
            <a:ext cx="8382000" cy="4191000"/>
            <a:chOff x="576" y="624"/>
            <a:chExt cx="3456" cy="3024"/>
          </a:xfrm>
        </p:grpSpPr>
        <p:sp>
          <p:nvSpPr>
            <p:cNvPr id="4"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5"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6"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7" name="Group 65"/>
            <p:cNvGrpSpPr>
              <a:grpSpLocks/>
            </p:cNvGrpSpPr>
            <p:nvPr/>
          </p:nvGrpSpPr>
          <p:grpSpPr bwMode="auto">
            <a:xfrm>
              <a:off x="576" y="624"/>
              <a:ext cx="2496" cy="2208"/>
              <a:chOff x="384" y="576"/>
              <a:chExt cx="2496" cy="2208"/>
            </a:xfrm>
          </p:grpSpPr>
          <p:sp>
            <p:nvSpPr>
              <p:cNvPr id="14"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5"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6"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7"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8"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9"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20"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21"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sp>
            <p:nvSpPr>
              <p:cNvPr id="22"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grpSp>
        <p:sp>
          <p:nvSpPr>
            <p:cNvPr id="8"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9"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0"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2"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3"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23" name="Text Box 57"/>
          <p:cNvSpPr txBox="1">
            <a:spLocks noChangeArrowheads="1"/>
          </p:cNvSpPr>
          <p:nvPr/>
        </p:nvSpPr>
        <p:spPr bwMode="auto">
          <a:xfrm rot="16200000">
            <a:off x="-684644" y="2951684"/>
            <a:ext cx="1642338" cy="307777"/>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400" dirty="0"/>
              <a:t>Performance</a:t>
            </a:r>
          </a:p>
        </p:txBody>
      </p:sp>
      <p:sp>
        <p:nvSpPr>
          <p:cNvPr id="24" name="Line 60"/>
          <p:cNvSpPr>
            <a:spLocks noChangeShapeType="1"/>
          </p:cNvSpPr>
          <p:nvPr/>
        </p:nvSpPr>
        <p:spPr bwMode="auto">
          <a:xfrm flipH="1" flipV="1">
            <a:off x="304800" y="1037352"/>
            <a:ext cx="0" cy="3839448"/>
          </a:xfrm>
          <a:prstGeom prst="line">
            <a:avLst/>
          </a:prstGeom>
          <a:noFill/>
          <a:ln w="25400">
            <a:solidFill>
              <a:schemeClr val="tx1"/>
            </a:solidFill>
            <a:round/>
            <a:headEnd/>
            <a:tailEnd type="triangle" w="med" len="med"/>
          </a:ln>
        </p:spPr>
        <p:txBody>
          <a:bodyPr wrap="none"/>
          <a:lstStyle/>
          <a:p>
            <a:endParaRPr lang="en-US" dirty="0"/>
          </a:p>
        </p:txBody>
      </p:sp>
      <p:sp>
        <p:nvSpPr>
          <p:cNvPr id="28" name="Text Box 52"/>
          <p:cNvSpPr txBox="1">
            <a:spLocks noChangeArrowheads="1"/>
          </p:cNvSpPr>
          <p:nvPr/>
        </p:nvSpPr>
        <p:spPr bwMode="auto">
          <a:xfrm>
            <a:off x="2209800" y="5105400"/>
            <a:ext cx="4648200" cy="307777"/>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400" dirty="0" smtClean="0">
                <a:solidFill>
                  <a:srgbClr val="0000FF"/>
                </a:solidFill>
              </a:rPr>
              <a:t>Advancement potential within 2-3 years</a:t>
            </a:r>
            <a:endParaRPr lang="en-US" sz="1400" dirty="0">
              <a:solidFill>
                <a:srgbClr val="0000FF"/>
              </a:solidFill>
            </a:endParaRPr>
          </a:p>
        </p:txBody>
      </p:sp>
      <p:sp>
        <p:nvSpPr>
          <p:cNvPr id="30" name="Line 55"/>
          <p:cNvSpPr>
            <a:spLocks noChangeShapeType="1"/>
          </p:cNvSpPr>
          <p:nvPr/>
        </p:nvSpPr>
        <p:spPr bwMode="auto">
          <a:xfrm flipH="1">
            <a:off x="457200" y="5105400"/>
            <a:ext cx="8305800" cy="0"/>
          </a:xfrm>
          <a:prstGeom prst="line">
            <a:avLst/>
          </a:prstGeom>
          <a:noFill/>
          <a:ln w="25400">
            <a:solidFill>
              <a:srgbClr val="0000FF"/>
            </a:solidFill>
            <a:round/>
            <a:headEnd/>
            <a:tailEnd type="triangle" w="med" len="med"/>
          </a:ln>
        </p:spPr>
        <p:txBody>
          <a:bodyPr wrap="none"/>
          <a:lstStyle/>
          <a:p>
            <a:endParaRPr lang="en-US" dirty="0">
              <a:solidFill>
                <a:srgbClr val="2D8435"/>
              </a:solidFill>
            </a:endParaRPr>
          </a:p>
        </p:txBody>
      </p:sp>
      <p:sp>
        <p:nvSpPr>
          <p:cNvPr id="36" name="TextBox 35"/>
          <p:cNvSpPr txBox="1"/>
          <p:nvPr/>
        </p:nvSpPr>
        <p:spPr>
          <a:xfrm>
            <a:off x="3276600" y="3962400"/>
            <a:ext cx="2667000" cy="646331"/>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IDP required – create and track</a:t>
            </a:r>
          </a:p>
          <a:p>
            <a:pPr marL="228600" indent="-228600">
              <a:buFont typeface="Arial" pitchFamily="34" charset="0"/>
              <a:buChar char="•"/>
            </a:pPr>
            <a:r>
              <a:rPr lang="en-US" sz="1200" dirty="0" smtClean="0"/>
              <a:t>Disposition within one year</a:t>
            </a:r>
          </a:p>
          <a:p>
            <a:pPr marL="228600" indent="-228600"/>
            <a:r>
              <a:rPr lang="en-US" sz="1200" dirty="0" smtClean="0">
                <a:solidFill>
                  <a:srgbClr val="0000FF"/>
                </a:solidFill>
              </a:rPr>
              <a:t> </a:t>
            </a:r>
          </a:p>
        </p:txBody>
      </p:sp>
      <p:sp>
        <p:nvSpPr>
          <p:cNvPr id="38" name="Rectangle 37"/>
          <p:cNvSpPr/>
          <p:nvPr/>
        </p:nvSpPr>
        <p:spPr>
          <a:xfrm>
            <a:off x="1085659" y="757535"/>
            <a:ext cx="748923" cy="461665"/>
          </a:xfrm>
          <a:prstGeom prst="rect">
            <a:avLst/>
          </a:prstGeom>
        </p:spPr>
        <p:txBody>
          <a:bodyPr wrap="none">
            <a:spAutoFit/>
          </a:bodyPr>
          <a:lstStyle/>
          <a:p>
            <a:r>
              <a:rPr lang="en-US" dirty="0" smtClean="0">
                <a:solidFill>
                  <a:srgbClr val="00B050"/>
                </a:solidFill>
              </a:rPr>
              <a:t>TP2</a:t>
            </a:r>
            <a:endParaRPr lang="en-US" dirty="0"/>
          </a:p>
        </p:txBody>
      </p:sp>
      <p:sp>
        <p:nvSpPr>
          <p:cNvPr id="39" name="Rectangle 38"/>
          <p:cNvSpPr/>
          <p:nvPr/>
        </p:nvSpPr>
        <p:spPr>
          <a:xfrm>
            <a:off x="4091123" y="757535"/>
            <a:ext cx="748923" cy="461665"/>
          </a:xfrm>
          <a:prstGeom prst="rect">
            <a:avLst/>
          </a:prstGeom>
        </p:spPr>
        <p:txBody>
          <a:bodyPr wrap="none">
            <a:spAutoFit/>
          </a:bodyPr>
          <a:lstStyle/>
          <a:p>
            <a:r>
              <a:rPr lang="en-US" dirty="0" smtClean="0">
                <a:solidFill>
                  <a:srgbClr val="00B050"/>
                </a:solidFill>
              </a:rPr>
              <a:t>TP1</a:t>
            </a:r>
            <a:endParaRPr lang="en-US" dirty="0"/>
          </a:p>
        </p:txBody>
      </p:sp>
      <p:sp>
        <p:nvSpPr>
          <p:cNvPr id="41" name="Rectangle 40"/>
          <p:cNvSpPr/>
          <p:nvPr/>
        </p:nvSpPr>
        <p:spPr>
          <a:xfrm>
            <a:off x="6858000" y="757535"/>
            <a:ext cx="577402" cy="461665"/>
          </a:xfrm>
          <a:prstGeom prst="rect">
            <a:avLst/>
          </a:prstGeom>
        </p:spPr>
        <p:txBody>
          <a:bodyPr wrap="none">
            <a:spAutoFit/>
          </a:bodyPr>
          <a:lstStyle/>
          <a:p>
            <a:r>
              <a:rPr lang="en-US" dirty="0" smtClean="0">
                <a:solidFill>
                  <a:srgbClr val="00B050"/>
                </a:solidFill>
              </a:rPr>
              <a:t>TP</a:t>
            </a:r>
            <a:endParaRPr lang="en-US" dirty="0"/>
          </a:p>
        </p:txBody>
      </p:sp>
      <p:sp>
        <p:nvSpPr>
          <p:cNvPr id="43" name="Rectangle 42"/>
          <p:cNvSpPr/>
          <p:nvPr/>
        </p:nvSpPr>
        <p:spPr>
          <a:xfrm>
            <a:off x="1009459" y="3598277"/>
            <a:ext cx="766557" cy="461665"/>
          </a:xfrm>
          <a:prstGeom prst="rect">
            <a:avLst/>
          </a:prstGeom>
        </p:spPr>
        <p:txBody>
          <a:bodyPr wrap="none">
            <a:spAutoFit/>
          </a:bodyPr>
          <a:lstStyle/>
          <a:p>
            <a:r>
              <a:rPr lang="en-US" dirty="0" smtClean="0">
                <a:solidFill>
                  <a:srgbClr val="00B050"/>
                </a:solidFill>
              </a:rPr>
              <a:t>BE2</a:t>
            </a:r>
            <a:endParaRPr lang="en-US" dirty="0"/>
          </a:p>
        </p:txBody>
      </p:sp>
      <p:sp>
        <p:nvSpPr>
          <p:cNvPr id="44" name="Rectangle 43"/>
          <p:cNvSpPr/>
          <p:nvPr/>
        </p:nvSpPr>
        <p:spPr>
          <a:xfrm>
            <a:off x="4091123" y="2205335"/>
            <a:ext cx="800219" cy="461665"/>
          </a:xfrm>
          <a:prstGeom prst="rect">
            <a:avLst/>
          </a:prstGeom>
        </p:spPr>
        <p:txBody>
          <a:bodyPr wrap="none">
            <a:spAutoFit/>
          </a:bodyPr>
          <a:lstStyle/>
          <a:p>
            <a:r>
              <a:rPr lang="en-US" dirty="0" smtClean="0">
                <a:solidFill>
                  <a:srgbClr val="00B050"/>
                </a:solidFill>
              </a:rPr>
              <a:t>GP1</a:t>
            </a:r>
            <a:endParaRPr lang="en-US" dirty="0"/>
          </a:p>
        </p:txBody>
      </p:sp>
      <p:sp>
        <p:nvSpPr>
          <p:cNvPr id="45" name="Rectangle 44"/>
          <p:cNvSpPr/>
          <p:nvPr/>
        </p:nvSpPr>
        <p:spPr>
          <a:xfrm>
            <a:off x="4014923" y="3602742"/>
            <a:ext cx="766557" cy="461665"/>
          </a:xfrm>
          <a:prstGeom prst="rect">
            <a:avLst/>
          </a:prstGeom>
        </p:spPr>
        <p:txBody>
          <a:bodyPr wrap="none">
            <a:spAutoFit/>
          </a:bodyPr>
          <a:lstStyle/>
          <a:p>
            <a:r>
              <a:rPr lang="en-US" dirty="0" smtClean="0">
                <a:solidFill>
                  <a:srgbClr val="00B050"/>
                </a:solidFill>
              </a:rPr>
              <a:t>BE1</a:t>
            </a:r>
            <a:endParaRPr lang="en-US" dirty="0"/>
          </a:p>
        </p:txBody>
      </p:sp>
      <p:sp>
        <p:nvSpPr>
          <p:cNvPr id="46" name="Rectangle 45"/>
          <p:cNvSpPr/>
          <p:nvPr/>
        </p:nvSpPr>
        <p:spPr>
          <a:xfrm>
            <a:off x="6858000" y="2205335"/>
            <a:ext cx="628698" cy="461665"/>
          </a:xfrm>
          <a:prstGeom prst="rect">
            <a:avLst/>
          </a:prstGeom>
        </p:spPr>
        <p:txBody>
          <a:bodyPr wrap="none">
            <a:spAutoFit/>
          </a:bodyPr>
          <a:lstStyle/>
          <a:p>
            <a:r>
              <a:rPr lang="en-US" dirty="0" smtClean="0">
                <a:solidFill>
                  <a:srgbClr val="00B050"/>
                </a:solidFill>
              </a:rPr>
              <a:t>GP</a:t>
            </a:r>
            <a:endParaRPr lang="en-US" dirty="0"/>
          </a:p>
        </p:txBody>
      </p:sp>
      <p:sp>
        <p:nvSpPr>
          <p:cNvPr id="47" name="Rectangle 46"/>
          <p:cNvSpPr/>
          <p:nvPr/>
        </p:nvSpPr>
        <p:spPr>
          <a:xfrm>
            <a:off x="6781800" y="3598277"/>
            <a:ext cx="595035" cy="461665"/>
          </a:xfrm>
          <a:prstGeom prst="rect">
            <a:avLst/>
          </a:prstGeom>
        </p:spPr>
        <p:txBody>
          <a:bodyPr wrap="none">
            <a:spAutoFit/>
          </a:bodyPr>
          <a:lstStyle/>
          <a:p>
            <a:r>
              <a:rPr lang="en-US" dirty="0" smtClean="0">
                <a:solidFill>
                  <a:srgbClr val="00B050"/>
                </a:solidFill>
              </a:rPr>
              <a:t>BE</a:t>
            </a:r>
            <a:endParaRPr lang="en-US" dirty="0"/>
          </a:p>
        </p:txBody>
      </p:sp>
      <p:sp>
        <p:nvSpPr>
          <p:cNvPr id="42" name="Rectangle 41"/>
          <p:cNvSpPr/>
          <p:nvPr/>
        </p:nvSpPr>
        <p:spPr>
          <a:xfrm>
            <a:off x="1085659" y="2200870"/>
            <a:ext cx="800219" cy="461665"/>
          </a:xfrm>
          <a:prstGeom prst="rect">
            <a:avLst/>
          </a:prstGeom>
        </p:spPr>
        <p:txBody>
          <a:bodyPr wrap="none">
            <a:spAutoFit/>
          </a:bodyPr>
          <a:lstStyle/>
          <a:p>
            <a:r>
              <a:rPr lang="en-US" dirty="0" smtClean="0">
                <a:solidFill>
                  <a:srgbClr val="00B050"/>
                </a:solidFill>
              </a:rPr>
              <a:t>GP2</a:t>
            </a:r>
            <a:endParaRPr lang="en-US" dirty="0"/>
          </a:p>
        </p:txBody>
      </p:sp>
      <p:sp>
        <p:nvSpPr>
          <p:cNvPr id="49" name="TextBox 48"/>
          <p:cNvSpPr txBox="1"/>
          <p:nvPr/>
        </p:nvSpPr>
        <p:spPr>
          <a:xfrm>
            <a:off x="8192983" y="4572000"/>
            <a:ext cx="798617" cy="276999"/>
          </a:xfrm>
          <a:prstGeom prst="rect">
            <a:avLst/>
          </a:prstGeom>
          <a:solidFill>
            <a:schemeClr val="bg1"/>
          </a:solidFill>
        </p:spPr>
        <p:txBody>
          <a:bodyPr wrap="none" rtlCol="0">
            <a:spAutoFit/>
          </a:bodyPr>
          <a:lstStyle/>
          <a:p>
            <a:r>
              <a:rPr lang="en-US" sz="1200" b="1" i="1" dirty="0" smtClean="0"/>
              <a:t>Redirect</a:t>
            </a:r>
            <a:endParaRPr lang="en-US" sz="1200" b="1"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228600" y="5410200"/>
            <a:ext cx="8382000" cy="838200"/>
          </a:xfrm>
          <a:prstGeom prst="rect">
            <a:avLst/>
          </a:prstGeom>
          <a:solidFill>
            <a:srgbClr val="FFFF99">
              <a:alpha val="47843"/>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5" name="Rectangle 4"/>
          <p:cNvSpPr/>
          <p:nvPr/>
        </p:nvSpPr>
        <p:spPr bwMode="auto">
          <a:xfrm>
            <a:off x="228600" y="3733800"/>
            <a:ext cx="8382000" cy="1600200"/>
          </a:xfrm>
          <a:prstGeom prst="rect">
            <a:avLst/>
          </a:prstGeom>
          <a:solidFill>
            <a:schemeClr val="accent6">
              <a:lumMod val="20000"/>
              <a:lumOff val="80000"/>
              <a:alpha val="51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4" name="Rectangle 3"/>
          <p:cNvSpPr/>
          <p:nvPr/>
        </p:nvSpPr>
        <p:spPr bwMode="auto">
          <a:xfrm>
            <a:off x="228600" y="914400"/>
            <a:ext cx="8382000" cy="2743200"/>
          </a:xfrm>
          <a:prstGeom prst="rect">
            <a:avLst/>
          </a:prstGeom>
          <a:solidFill>
            <a:schemeClr val="accent1">
              <a:alpha val="53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2" name="Title 1"/>
          <p:cNvSpPr>
            <a:spLocks noGrp="1"/>
          </p:cNvSpPr>
          <p:nvPr>
            <p:ph type="title"/>
          </p:nvPr>
        </p:nvSpPr>
        <p:spPr/>
        <p:txBody>
          <a:bodyPr/>
          <a:lstStyle/>
          <a:p>
            <a:r>
              <a:rPr lang="en-US" dirty="0" smtClean="0"/>
              <a:t>PA Process Steps – Training will be available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solidFill>
                  <a:srgbClr val="0000FF"/>
                </a:solidFill>
              </a:rPr>
              <a:t>Appraiser collects performance data</a:t>
            </a:r>
          </a:p>
          <a:p>
            <a:pPr marL="457200" indent="-457200">
              <a:buFont typeface="+mj-lt"/>
              <a:buAutoNum type="arabicPeriod"/>
            </a:pPr>
            <a:r>
              <a:rPr lang="en-US" dirty="0" smtClean="0">
                <a:solidFill>
                  <a:srgbClr val="0000FF"/>
                </a:solidFill>
              </a:rPr>
              <a:t>Appraiser summarizes results</a:t>
            </a:r>
          </a:p>
          <a:p>
            <a:pPr marL="457200" indent="-457200">
              <a:buFont typeface="+mj-lt"/>
              <a:buAutoNum type="arabicPeriod"/>
            </a:pPr>
            <a:r>
              <a:rPr lang="en-US" dirty="0" smtClean="0">
                <a:solidFill>
                  <a:srgbClr val="0000FF"/>
                </a:solidFill>
              </a:rPr>
              <a:t>Appraiser writes preliminary appraisal(s)</a:t>
            </a:r>
          </a:p>
          <a:p>
            <a:pPr marL="457200" indent="-457200">
              <a:buFont typeface="+mj-lt"/>
              <a:buAutoNum type="arabicPeriod"/>
            </a:pPr>
            <a:r>
              <a:rPr lang="en-US" dirty="0" smtClean="0">
                <a:solidFill>
                  <a:srgbClr val="0000FF"/>
                </a:solidFill>
              </a:rPr>
              <a:t>Appraiser calibrates performance message(s)</a:t>
            </a:r>
          </a:p>
          <a:p>
            <a:pPr marL="457200" indent="-457200">
              <a:buFont typeface="+mj-lt"/>
              <a:buAutoNum type="arabicPeriod"/>
            </a:pPr>
            <a:r>
              <a:rPr lang="en-US" dirty="0" smtClean="0">
                <a:solidFill>
                  <a:srgbClr val="0000FF"/>
                </a:solidFill>
              </a:rPr>
              <a:t>Appraiser submits final appraisal(s) in Oracle PM</a:t>
            </a:r>
          </a:p>
          <a:p>
            <a:pPr marL="457200" indent="-457200">
              <a:buFont typeface="+mj-lt"/>
              <a:buAutoNum type="arabicPeriod"/>
            </a:pPr>
            <a:r>
              <a:rPr lang="en-US" dirty="0" smtClean="0">
                <a:solidFill>
                  <a:srgbClr val="0000FF"/>
                </a:solidFill>
              </a:rPr>
              <a:t>Approver dispositions final appraisal(s) in Oracle PM</a:t>
            </a:r>
          </a:p>
          <a:p>
            <a:pPr marL="457200" indent="-457200">
              <a:buFont typeface="+mj-lt"/>
              <a:buAutoNum type="arabicPeriod"/>
            </a:pPr>
            <a:r>
              <a:rPr lang="en-US" dirty="0" smtClean="0">
                <a:solidFill>
                  <a:schemeClr val="accent6">
                    <a:lumMod val="75000"/>
                  </a:schemeClr>
                </a:solidFill>
              </a:rPr>
              <a:t>Appraiser allocates merit, lump sum and equity in Oracle CWB</a:t>
            </a:r>
          </a:p>
          <a:p>
            <a:pPr marL="457200" indent="-457200">
              <a:buFont typeface="+mj-lt"/>
              <a:buAutoNum type="arabicPeriod"/>
            </a:pPr>
            <a:r>
              <a:rPr lang="en-US" dirty="0" smtClean="0">
                <a:solidFill>
                  <a:schemeClr val="accent6">
                    <a:lumMod val="75000"/>
                  </a:schemeClr>
                </a:solidFill>
              </a:rPr>
              <a:t>Appraiser calibrates and submits in Oracle CWB</a:t>
            </a:r>
          </a:p>
          <a:p>
            <a:pPr marL="457200" indent="-457200">
              <a:buFont typeface="+mj-lt"/>
              <a:buAutoNum type="arabicPeriod"/>
            </a:pPr>
            <a:r>
              <a:rPr lang="en-US" dirty="0" smtClean="0">
                <a:solidFill>
                  <a:schemeClr val="accent6">
                    <a:lumMod val="75000"/>
                  </a:schemeClr>
                </a:solidFill>
              </a:rPr>
              <a:t>Approver dispositions final allocation(s) in Oracle CWB</a:t>
            </a:r>
          </a:p>
          <a:p>
            <a:pPr marL="457200" indent="-457200">
              <a:buFont typeface="+mj-lt"/>
              <a:buAutoNum type="arabicPeriod"/>
            </a:pPr>
            <a:r>
              <a:rPr lang="en-US" dirty="0" smtClean="0">
                <a:solidFill>
                  <a:srgbClr val="A88000"/>
                </a:solidFill>
              </a:rPr>
              <a:t>Appraiser delivers performance and reward message(s) 1:1</a:t>
            </a:r>
          </a:p>
          <a:p>
            <a:pPr marL="457200" indent="-457200">
              <a:buFont typeface="+mj-lt"/>
              <a:buAutoNum type="arabicPeriod"/>
            </a:pPr>
            <a:r>
              <a:rPr lang="en-US" dirty="0" smtClean="0">
                <a:solidFill>
                  <a:srgbClr val="A88000"/>
                </a:solidFill>
              </a:rPr>
              <a:t>Appraisee(s) provide(s) feedback on appraisal(s)</a:t>
            </a:r>
            <a:endParaRPr lang="en-US" dirty="0">
              <a:solidFill>
                <a:srgbClr val="A88000"/>
              </a:solidFill>
            </a:endParaRPr>
          </a:p>
        </p:txBody>
      </p:sp>
      <p:sp>
        <p:nvSpPr>
          <p:cNvPr id="7" name="Rounded Rectangular Callout 6"/>
          <p:cNvSpPr/>
          <p:nvPr/>
        </p:nvSpPr>
        <p:spPr bwMode="auto">
          <a:xfrm>
            <a:off x="7467600" y="762000"/>
            <a:ext cx="990600" cy="381000"/>
          </a:xfrm>
          <a:prstGeom prst="wedgeRoundRectCallout">
            <a:avLst>
              <a:gd name="adj1" fmla="val -62737"/>
              <a:gd name="adj2" fmla="val 129168"/>
              <a:gd name="adj3" fmla="val 16667"/>
            </a:avLst>
          </a:prstGeom>
          <a:solidFill>
            <a:schemeClr val="accent1"/>
          </a:solidFill>
          <a:ln w="9525"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400" dirty="0" smtClean="0">
                <a:solidFill>
                  <a:srgbClr val="3333FF"/>
                </a:solidFill>
              </a:rPr>
              <a:t>Appraise</a:t>
            </a:r>
            <a:endParaRPr kumimoji="0" lang="en-US" sz="1400" b="0" i="0" u="none" strike="noStrike" cap="none" normalizeH="0" baseline="0" dirty="0" smtClean="0">
              <a:ln>
                <a:noFill/>
              </a:ln>
              <a:solidFill>
                <a:srgbClr val="3333FF"/>
              </a:solidFill>
              <a:effectLst/>
              <a:latin typeface="Arial" charset="0"/>
              <a:ea typeface="Adobe 명조 Std Acro M" charset="-127"/>
            </a:endParaRPr>
          </a:p>
        </p:txBody>
      </p:sp>
      <p:sp>
        <p:nvSpPr>
          <p:cNvPr id="8" name="Rounded Rectangular Callout 7"/>
          <p:cNvSpPr/>
          <p:nvPr/>
        </p:nvSpPr>
        <p:spPr bwMode="auto">
          <a:xfrm>
            <a:off x="8077200" y="3200400"/>
            <a:ext cx="914400" cy="381000"/>
          </a:xfrm>
          <a:prstGeom prst="wedgeRoundRectCallout">
            <a:avLst>
              <a:gd name="adj1" fmla="val -64880"/>
              <a:gd name="adj2" fmla="val 100596"/>
              <a:gd name="adj3" fmla="val 16667"/>
            </a:avLst>
          </a:prstGeom>
          <a:solidFill>
            <a:schemeClr val="accent6">
              <a:lumMod val="20000"/>
              <a:lumOff val="80000"/>
            </a:schemeClr>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accent6">
                    <a:lumMod val="75000"/>
                  </a:schemeClr>
                </a:solidFill>
                <a:effectLst/>
                <a:latin typeface="Arial" charset="0"/>
                <a:ea typeface="Adobe 명조 Std Acro M" charset="-127"/>
              </a:rPr>
              <a:t>Allocate</a:t>
            </a:r>
          </a:p>
        </p:txBody>
      </p:sp>
      <p:sp>
        <p:nvSpPr>
          <p:cNvPr id="9" name="Rounded Rectangular Callout 8"/>
          <p:cNvSpPr/>
          <p:nvPr/>
        </p:nvSpPr>
        <p:spPr bwMode="auto">
          <a:xfrm>
            <a:off x="7620000" y="5029200"/>
            <a:ext cx="1371600" cy="304800"/>
          </a:xfrm>
          <a:prstGeom prst="wedgeRoundRectCallout">
            <a:avLst>
              <a:gd name="adj1" fmla="val -64880"/>
              <a:gd name="adj2" fmla="val 100596"/>
              <a:gd name="adj3" fmla="val 16667"/>
            </a:avLst>
          </a:prstGeom>
          <a:solidFill>
            <a:srgbClr val="FFFF99"/>
          </a:solidFill>
          <a:ln w="9525" cap="flat" cmpd="sng" algn="ctr">
            <a:solidFill>
              <a:srgbClr val="CC99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A88000"/>
                </a:solidFill>
                <a:effectLst/>
                <a:latin typeface="Arial" charset="0"/>
                <a:ea typeface="Adobe 명조 Std Acro M" charset="-127"/>
              </a:rPr>
              <a:t>Communicate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Criteria for Assigning DL and IDL Templates</a:t>
            </a:r>
            <a:endParaRPr lang="en-US" dirty="0"/>
          </a:p>
        </p:txBody>
      </p:sp>
      <p:sp>
        <p:nvSpPr>
          <p:cNvPr id="3" name="Content Placeholder 2"/>
          <p:cNvSpPr>
            <a:spLocks noGrp="1"/>
          </p:cNvSpPr>
          <p:nvPr>
            <p:ph sz="half" idx="1"/>
          </p:nvPr>
        </p:nvSpPr>
        <p:spPr/>
        <p:txBody>
          <a:bodyPr>
            <a:normAutofit fontScale="92500" lnSpcReduction="20000"/>
          </a:bodyPr>
          <a:lstStyle/>
          <a:p>
            <a:pPr>
              <a:buNone/>
            </a:pPr>
            <a:r>
              <a:rPr lang="en-US" b="1" dirty="0" smtClean="0"/>
              <a:t>2011 PA Cycle:</a:t>
            </a:r>
          </a:p>
          <a:p>
            <a:r>
              <a:rPr lang="en-US" dirty="0" smtClean="0"/>
              <a:t>Verbal directions given</a:t>
            </a:r>
          </a:p>
          <a:p>
            <a:pPr lvl="1"/>
            <a:r>
              <a:rPr lang="en-US" dirty="0" smtClean="0"/>
              <a:t>“DL” = “operators” </a:t>
            </a:r>
          </a:p>
          <a:p>
            <a:pPr lvl="1"/>
            <a:r>
              <a:rPr lang="en-US" dirty="0" smtClean="0"/>
              <a:t>“IDL” = “everyone else”</a:t>
            </a:r>
          </a:p>
          <a:p>
            <a:r>
              <a:rPr lang="en-US" dirty="0" smtClean="0"/>
              <a:t>Ultimately template chosen by appraiser</a:t>
            </a:r>
          </a:p>
          <a:p>
            <a:r>
              <a:rPr lang="en-US" dirty="0" smtClean="0"/>
              <a:t>Ratings scale same for both</a:t>
            </a:r>
          </a:p>
          <a:p>
            <a:r>
              <a:rPr lang="en-US" dirty="0" smtClean="0"/>
              <a:t>But in Oracle DL and IDL had financial meanings</a:t>
            </a:r>
            <a:endParaRPr lang="en-US" dirty="0"/>
          </a:p>
          <a:p>
            <a:pPr lvl="1"/>
            <a:r>
              <a:rPr lang="en-US" dirty="0" smtClean="0"/>
              <a:t>“DL” = salaries tied to COGS*</a:t>
            </a:r>
          </a:p>
          <a:p>
            <a:pPr lvl="1"/>
            <a:r>
              <a:rPr lang="en-US" dirty="0" smtClean="0"/>
              <a:t>“IDL” = everyone else</a:t>
            </a:r>
          </a:p>
        </p:txBody>
      </p:sp>
      <p:sp>
        <p:nvSpPr>
          <p:cNvPr id="4" name="Content Placeholder 3"/>
          <p:cNvSpPr>
            <a:spLocks noGrp="1"/>
          </p:cNvSpPr>
          <p:nvPr>
            <p:ph sz="half" idx="2"/>
          </p:nvPr>
        </p:nvSpPr>
        <p:spPr>
          <a:xfrm>
            <a:off x="4572000" y="1066800"/>
            <a:ext cx="4495800" cy="5181600"/>
          </a:xfrm>
        </p:spPr>
        <p:txBody>
          <a:bodyPr>
            <a:normAutofit fontScale="92500" lnSpcReduction="20000"/>
          </a:bodyPr>
          <a:lstStyle/>
          <a:p>
            <a:pPr>
              <a:buNone/>
            </a:pPr>
            <a:r>
              <a:rPr lang="en-US" b="1" dirty="0" smtClean="0"/>
              <a:t>2012 PA Cycle:</a:t>
            </a:r>
          </a:p>
          <a:p>
            <a:r>
              <a:rPr lang="en-US" dirty="0" smtClean="0"/>
              <a:t>Designation now drives rating scale</a:t>
            </a:r>
          </a:p>
          <a:p>
            <a:pPr lvl="1"/>
            <a:r>
              <a:rPr lang="en-US" dirty="0" smtClean="0"/>
              <a:t>“DL” = rating 1-5  </a:t>
            </a:r>
          </a:p>
          <a:p>
            <a:pPr lvl="1"/>
            <a:r>
              <a:rPr lang="en-US" dirty="0" smtClean="0"/>
              <a:t>“IDL” = rating 9-1 </a:t>
            </a:r>
          </a:p>
          <a:p>
            <a:r>
              <a:rPr lang="en-US" dirty="0" smtClean="0"/>
              <a:t>Need repeatable decision criteria; propose following </a:t>
            </a:r>
          </a:p>
          <a:p>
            <a:pPr lvl="1"/>
            <a:r>
              <a:rPr lang="en-US" dirty="0" smtClean="0"/>
              <a:t>Criteria 1 = Job classification</a:t>
            </a:r>
          </a:p>
          <a:p>
            <a:pPr lvl="1"/>
            <a:r>
              <a:rPr lang="en-US" dirty="0" smtClean="0"/>
              <a:t>Criteria 2 = location (for DL)</a:t>
            </a:r>
          </a:p>
          <a:p>
            <a:r>
              <a:rPr lang="en-US" dirty="0" smtClean="0"/>
              <a:t>Will use criteria to auto-assign templates  </a:t>
            </a:r>
          </a:p>
          <a:p>
            <a:pPr lvl="1"/>
            <a:r>
              <a:rPr lang="en-US" dirty="0" smtClean="0"/>
              <a:t>“DL” = front-end or back-end DL template</a:t>
            </a:r>
          </a:p>
          <a:p>
            <a:pPr lvl="1"/>
            <a:r>
              <a:rPr lang="en-US" dirty="0" smtClean="0"/>
              <a:t>“IDL” = IDL template</a:t>
            </a:r>
          </a:p>
        </p:txBody>
      </p:sp>
      <p:sp>
        <p:nvSpPr>
          <p:cNvPr id="5" name="TextBox 4"/>
          <p:cNvSpPr txBox="1"/>
          <p:nvPr/>
        </p:nvSpPr>
        <p:spPr>
          <a:xfrm>
            <a:off x="465527" y="6002179"/>
            <a:ext cx="1733167" cy="230832"/>
          </a:xfrm>
          <a:prstGeom prst="rect">
            <a:avLst/>
          </a:prstGeom>
          <a:noFill/>
        </p:spPr>
        <p:txBody>
          <a:bodyPr wrap="none" rtlCol="0">
            <a:spAutoFit/>
          </a:bodyPr>
          <a:lstStyle/>
          <a:p>
            <a:r>
              <a:rPr lang="en-US" sz="900" i="1" dirty="0" smtClean="0"/>
              <a:t>* COGS = Cost of Goods Sold</a:t>
            </a:r>
            <a:endParaRPr lang="en-US" sz="9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DL employees, rated 1-5 using DL templates</a:t>
            </a:r>
            <a:endParaRPr lang="en-US" dirty="0"/>
          </a:p>
        </p:txBody>
      </p:sp>
      <p:graphicFrame>
        <p:nvGraphicFramePr>
          <p:cNvPr id="4" name="Table 3"/>
          <p:cNvGraphicFramePr>
            <a:graphicFrameLocks noGrp="1"/>
          </p:cNvGraphicFramePr>
          <p:nvPr/>
        </p:nvGraphicFramePr>
        <p:xfrm>
          <a:off x="228600" y="838200"/>
          <a:ext cx="8686800" cy="5324307"/>
        </p:xfrm>
        <a:graphic>
          <a:graphicData uri="http://schemas.openxmlformats.org/drawingml/2006/table">
            <a:tbl>
              <a:tblPr firstRow="1" bandRow="1">
                <a:tableStyleId>{5C22544A-7EE6-4342-B048-85BDC9FD1C3A}</a:tableStyleId>
              </a:tblPr>
              <a:tblGrid>
                <a:gridCol w="1408670"/>
                <a:gridCol w="2558010"/>
                <a:gridCol w="2450595"/>
                <a:gridCol w="1431325"/>
                <a:gridCol w="838200"/>
              </a:tblGrid>
              <a:tr h="582352">
                <a:tc>
                  <a:txBody>
                    <a:bodyPr/>
                    <a:lstStyle/>
                    <a:p>
                      <a:r>
                        <a:rPr lang="en-US" sz="1400" dirty="0" smtClean="0"/>
                        <a:t>Job Classification</a:t>
                      </a:r>
                      <a:endParaRPr lang="en-US" sz="1400" dirty="0"/>
                    </a:p>
                  </a:txBody>
                  <a:tcPr>
                    <a:solidFill>
                      <a:schemeClr val="accent1">
                        <a:lumMod val="90000"/>
                      </a:schemeClr>
                    </a:solidFill>
                  </a:tcPr>
                </a:tc>
                <a:tc>
                  <a:txBody>
                    <a:bodyPr/>
                    <a:lstStyle/>
                    <a:p>
                      <a:r>
                        <a:rPr lang="en-US" sz="1400" dirty="0" smtClean="0"/>
                        <a:t>Job Titles  </a:t>
                      </a:r>
                      <a:r>
                        <a:rPr lang="en-US" sz="1400" b="0" dirty="0" smtClean="0"/>
                        <a:t>(examples)</a:t>
                      </a:r>
                      <a:endParaRPr lang="en-US" sz="1400" b="0" dirty="0"/>
                    </a:p>
                  </a:txBody>
                  <a:tcPr>
                    <a:solidFill>
                      <a:schemeClr val="accent1">
                        <a:lumMod val="90000"/>
                      </a:schemeClr>
                    </a:solidFill>
                  </a:tcPr>
                </a:tc>
                <a:tc>
                  <a:txBody>
                    <a:bodyPr/>
                    <a:lstStyle/>
                    <a:p>
                      <a:r>
                        <a:rPr lang="en-US" sz="1400" dirty="0" smtClean="0"/>
                        <a:t>Locations</a:t>
                      </a:r>
                      <a:endParaRPr lang="en-US" sz="1400" dirty="0"/>
                    </a:p>
                  </a:txBody>
                  <a:tcPr>
                    <a:solidFill>
                      <a:schemeClr val="accent1">
                        <a:lumMod val="90000"/>
                      </a:schemeClr>
                    </a:solidFill>
                  </a:tcPr>
                </a:tc>
                <a:tc>
                  <a:txBody>
                    <a:bodyPr/>
                    <a:lstStyle/>
                    <a:p>
                      <a:r>
                        <a:rPr lang="en-US" sz="1400" dirty="0" smtClean="0"/>
                        <a:t>Appraisal  Template</a:t>
                      </a:r>
                      <a:endParaRPr lang="en-US" sz="1400" dirty="0"/>
                    </a:p>
                  </a:txBody>
                  <a:tcPr>
                    <a:solidFill>
                      <a:schemeClr val="accent1">
                        <a:lumMod val="90000"/>
                      </a:schemeClr>
                    </a:solidFill>
                  </a:tcPr>
                </a:tc>
                <a:tc>
                  <a:txBody>
                    <a:bodyPr/>
                    <a:lstStyle/>
                    <a:p>
                      <a:r>
                        <a:rPr lang="en-US" sz="1400" dirty="0" smtClean="0"/>
                        <a:t>Forms</a:t>
                      </a:r>
                      <a:endParaRPr lang="en-US" sz="1400" dirty="0"/>
                    </a:p>
                  </a:txBody>
                  <a:tcPr>
                    <a:solidFill>
                      <a:schemeClr val="accent1">
                        <a:lumMod val="90000"/>
                      </a:schemeClr>
                    </a:solidFill>
                  </a:tcPr>
                </a:tc>
              </a:tr>
              <a:tr h="1747054">
                <a:tc rowSpan="2">
                  <a:txBody>
                    <a:bodyPr/>
                    <a:lstStyle/>
                    <a:p>
                      <a:pPr>
                        <a:buFont typeface="Arial" pitchFamily="34" charset="0"/>
                        <a:buChar char="•"/>
                      </a:pPr>
                      <a:r>
                        <a:rPr lang="en-US" sz="1100" kern="1200" dirty="0" smtClean="0">
                          <a:solidFill>
                            <a:schemeClr val="dk1"/>
                          </a:solidFill>
                          <a:latin typeface="+mn-lt"/>
                          <a:ea typeface="+mn-ea"/>
                          <a:cs typeface="+mn-cs"/>
                        </a:rPr>
                        <a:t> Administrative Support Workers</a:t>
                      </a:r>
                    </a:p>
                    <a:p>
                      <a:pPr>
                        <a:buFont typeface="Arial" pitchFamily="34" charset="0"/>
                        <a:buChar char="•"/>
                      </a:pPr>
                      <a:r>
                        <a:rPr lang="en-US" sz="1100" kern="1200" dirty="0" smtClean="0">
                          <a:solidFill>
                            <a:schemeClr val="dk1"/>
                          </a:solidFill>
                          <a:latin typeface="+mn-lt"/>
                          <a:ea typeface="+mn-ea"/>
                          <a:cs typeface="+mn-cs"/>
                        </a:rPr>
                        <a:t> Laborers and Helpers </a:t>
                      </a:r>
                    </a:p>
                    <a:p>
                      <a:pPr>
                        <a:buFont typeface="Arial" pitchFamily="34" charset="0"/>
                        <a:buChar char="•"/>
                      </a:pPr>
                      <a:r>
                        <a:rPr lang="en-US" sz="1100" kern="1200" dirty="0" smtClean="0">
                          <a:solidFill>
                            <a:schemeClr val="dk1"/>
                          </a:solidFill>
                          <a:latin typeface="+mn-lt"/>
                          <a:ea typeface="+mn-ea"/>
                          <a:cs typeface="+mn-cs"/>
                        </a:rPr>
                        <a:t> Operatives</a:t>
                      </a:r>
                    </a:p>
                    <a:p>
                      <a:pPr>
                        <a:buFont typeface="Arial" pitchFamily="34" charset="0"/>
                        <a:buChar char="•"/>
                      </a:pPr>
                      <a:r>
                        <a:rPr lang="en-US" sz="1100" kern="1200" dirty="0" smtClean="0">
                          <a:solidFill>
                            <a:schemeClr val="dk1"/>
                          </a:solidFill>
                          <a:latin typeface="+mn-lt"/>
                          <a:ea typeface="+mn-ea"/>
                          <a:cs typeface="+mn-cs"/>
                        </a:rPr>
                        <a:t> Service Workers</a:t>
                      </a:r>
                      <a:endParaRPr lang="en-US" sz="1100" dirty="0"/>
                    </a:p>
                  </a:txBody>
                  <a:tcPr/>
                </a:tc>
                <a:tc rowSpan="2">
                  <a:txBody>
                    <a:bodyPr/>
                    <a:lstStyle/>
                    <a:p>
                      <a:r>
                        <a:rPr lang="en-US" sz="1100" dirty="0" smtClean="0"/>
                        <a:t>ACCOUNTING CLERKS</a:t>
                      </a:r>
                    </a:p>
                    <a:p>
                      <a:r>
                        <a:rPr lang="en-US" sz="1100" baseline="0" dirty="0" smtClean="0"/>
                        <a:t>ADMINISTRATIVE ASSISTANTS</a:t>
                      </a:r>
                      <a:endParaRPr lang="en-US" sz="1100" dirty="0" smtClean="0"/>
                    </a:p>
                    <a:p>
                      <a:r>
                        <a:rPr lang="en-US" sz="1100" dirty="0" smtClean="0"/>
                        <a:t>CASHIER/FOOD SERVICE WORKERS</a:t>
                      </a:r>
                    </a:p>
                    <a:p>
                      <a:r>
                        <a:rPr lang="en-US" sz="1100" dirty="0" smtClean="0"/>
                        <a:t>CHEFS</a:t>
                      </a:r>
                    </a:p>
                    <a:p>
                      <a:r>
                        <a:rPr lang="en-US" sz="1100" dirty="0" smtClean="0"/>
                        <a:t>DOCUMENT CONTROL SUPPORTS</a:t>
                      </a:r>
                    </a:p>
                    <a:p>
                      <a:r>
                        <a:rPr lang="en-US" sz="1100" dirty="0" smtClean="0"/>
                        <a:t>DRIVER/CHAFFEURS</a:t>
                      </a:r>
                    </a:p>
                    <a:p>
                      <a:r>
                        <a:rPr lang="en-US" sz="1100" dirty="0" smtClean="0"/>
                        <a:t>EXPEDITERS</a:t>
                      </a:r>
                    </a:p>
                    <a:p>
                      <a:r>
                        <a:rPr lang="en-US" sz="1100" dirty="0" smtClean="0"/>
                        <a:t>INSPECTORS</a:t>
                      </a:r>
                    </a:p>
                    <a:p>
                      <a:r>
                        <a:rPr lang="en-US" sz="1100" dirty="0" smtClean="0"/>
                        <a:t>INTERPRETERS</a:t>
                      </a:r>
                    </a:p>
                    <a:p>
                      <a:r>
                        <a:rPr lang="en-US" sz="1100" dirty="0" smtClean="0"/>
                        <a:t>JANITOR/CUSTODIANS</a:t>
                      </a:r>
                    </a:p>
                    <a:p>
                      <a:r>
                        <a:rPr lang="en-US" sz="1100" dirty="0" smtClean="0"/>
                        <a:t>LABOR LIASONS</a:t>
                      </a:r>
                    </a:p>
                    <a:p>
                      <a:r>
                        <a:rPr lang="en-US" sz="1100" dirty="0" smtClean="0"/>
                        <a:t>MATERIAL HANDLERS</a:t>
                      </a:r>
                    </a:p>
                    <a:p>
                      <a:r>
                        <a:rPr lang="en-US" sz="1100" dirty="0" smtClean="0"/>
                        <a:t>OPERATORS</a:t>
                      </a:r>
                    </a:p>
                    <a:p>
                      <a:r>
                        <a:rPr lang="en-US" sz="1100" dirty="0" smtClean="0">
                          <a:solidFill>
                            <a:schemeClr val="tx2"/>
                          </a:solidFill>
                        </a:rPr>
                        <a:t>PAYROLL CLERKS</a:t>
                      </a:r>
                    </a:p>
                    <a:p>
                      <a:r>
                        <a:rPr lang="en-US" sz="1100" dirty="0" smtClean="0"/>
                        <a:t>PLANNING ASSISTANTS  </a:t>
                      </a:r>
                    </a:p>
                    <a:p>
                      <a:r>
                        <a:rPr lang="en-US" sz="1100" dirty="0" smtClean="0"/>
                        <a:t>RECEPTIONISTS</a:t>
                      </a:r>
                    </a:p>
                    <a:p>
                      <a:r>
                        <a:rPr lang="en-US" sz="1100" dirty="0" smtClean="0"/>
                        <a:t>SECURITY OFFICERS</a:t>
                      </a:r>
                    </a:p>
                    <a:p>
                      <a:r>
                        <a:rPr lang="en-US" sz="1100" dirty="0" smtClean="0"/>
                        <a:t>SHIPPING &amp; RECEIVING CLERKS  </a:t>
                      </a:r>
                    </a:p>
                    <a:p>
                      <a:r>
                        <a:rPr lang="en-US" sz="1100" dirty="0" smtClean="0"/>
                        <a:t>PROJECT SPECIALISTS</a:t>
                      </a:r>
                    </a:p>
                    <a:p>
                      <a:r>
                        <a:rPr lang="en-US" sz="1100" dirty="0" smtClean="0"/>
                        <a:t>MANUFACTURING SPECIALISTS </a:t>
                      </a:r>
                    </a:p>
                    <a:p>
                      <a:r>
                        <a:rPr lang="en-US" sz="1100" dirty="0" smtClean="0"/>
                        <a:t>MANUFACTURING TRAINERS</a:t>
                      </a:r>
                    </a:p>
                  </a:txBody>
                  <a:tcPr/>
                </a:tc>
                <a:tc>
                  <a:txBody>
                    <a:bodyPr/>
                    <a:lstStyle/>
                    <a:p>
                      <a:r>
                        <a:rPr lang="en-US" sz="1100" dirty="0" smtClean="0"/>
                        <a:t>MYSE01 SBN MFG MY4</a:t>
                      </a:r>
                    </a:p>
                    <a:p>
                      <a:r>
                        <a:rPr lang="en-US" sz="1100" dirty="0" smtClean="0"/>
                        <a:t>MYSE03 SCG MALAYSIA HLDGS</a:t>
                      </a:r>
                    </a:p>
                    <a:p>
                      <a:r>
                        <a:rPr lang="en-US" sz="1100" dirty="0" smtClean="0"/>
                        <a:t>MYSE04 PENANG SALES MY4</a:t>
                      </a:r>
                    </a:p>
                    <a:p>
                      <a:r>
                        <a:rPr lang="en-US" sz="1100" dirty="0" smtClean="0"/>
                        <a:t>MYSE05 SBN TECH</a:t>
                      </a:r>
                    </a:p>
                    <a:p>
                      <a:r>
                        <a:rPr lang="en-US" sz="1100" dirty="0" smtClean="0"/>
                        <a:t>PHCA01 CARMONA MFG PH2</a:t>
                      </a:r>
                    </a:p>
                    <a:p>
                      <a:r>
                        <a:rPr lang="en-US" sz="1100" dirty="0" smtClean="0"/>
                        <a:t>PHCA02 CARMONA D/C</a:t>
                      </a:r>
                    </a:p>
                    <a:p>
                      <a:r>
                        <a:rPr lang="en-US" sz="1100" dirty="0" smtClean="0"/>
                        <a:t>PHCL01 CALAMBA PHE</a:t>
                      </a:r>
                    </a:p>
                    <a:p>
                      <a:r>
                        <a:rPr lang="en-US" sz="1100" dirty="0" smtClean="0"/>
                        <a:t>THBA01 THAILAND MAIN THZ</a:t>
                      </a:r>
                    </a:p>
                    <a:p>
                      <a:endParaRPr lang="en-US" sz="1100" dirty="0"/>
                    </a:p>
                  </a:txBody>
                  <a:tcPr/>
                </a:tc>
                <a:tc>
                  <a:txBody>
                    <a:bodyPr/>
                    <a:lstStyle/>
                    <a:p>
                      <a:r>
                        <a:rPr lang="en-US" sz="1100" dirty="0" smtClean="0"/>
                        <a:t>DL</a:t>
                      </a:r>
                      <a:r>
                        <a:rPr lang="en-US" sz="1100" baseline="0" dirty="0" smtClean="0"/>
                        <a:t> </a:t>
                      </a:r>
                      <a:r>
                        <a:rPr lang="en-US" sz="1100" dirty="0" smtClean="0"/>
                        <a:t>Backend</a:t>
                      </a:r>
                      <a:r>
                        <a:rPr lang="en-US" sz="1100" baseline="0" dirty="0" smtClean="0"/>
                        <a:t> Template –</a:t>
                      </a:r>
                    </a:p>
                    <a:p>
                      <a:pPr>
                        <a:buFont typeface="Arial" pitchFamily="34" charset="0"/>
                        <a:buChar char="•"/>
                      </a:pPr>
                      <a:r>
                        <a:rPr lang="en-US" sz="1000" dirty="0" smtClean="0"/>
                        <a:t> Business Results</a:t>
                      </a:r>
                    </a:p>
                    <a:p>
                      <a:pPr>
                        <a:buFont typeface="Arial" pitchFamily="34" charset="0"/>
                        <a:buChar char="•"/>
                      </a:pPr>
                      <a:r>
                        <a:rPr lang="en-US" sz="1000" dirty="0" smtClean="0"/>
                        <a:t> Integrity</a:t>
                      </a:r>
                    </a:p>
                    <a:p>
                      <a:pPr>
                        <a:buFont typeface="Arial" pitchFamily="34" charset="0"/>
                        <a:buChar char="•"/>
                      </a:pPr>
                      <a:r>
                        <a:rPr lang="en-US" sz="1000" dirty="0" smtClean="0"/>
                        <a:t> Respect</a:t>
                      </a:r>
                    </a:p>
                    <a:p>
                      <a:pPr>
                        <a:buFont typeface="Arial" pitchFamily="34" charset="0"/>
                        <a:buChar char="•"/>
                      </a:pPr>
                      <a:r>
                        <a:rPr lang="en-US" sz="1000" dirty="0" smtClean="0"/>
                        <a:t> Initiative</a:t>
                      </a:r>
                    </a:p>
                    <a:p>
                      <a:pPr>
                        <a:buFont typeface="Arial" pitchFamily="34" charset="0"/>
                        <a:buChar char="•"/>
                      </a:pPr>
                      <a:r>
                        <a:rPr lang="en-US" sz="1000" dirty="0" smtClean="0"/>
                        <a:t> Quality</a:t>
                      </a:r>
                    </a:p>
                    <a:p>
                      <a:pPr>
                        <a:buFont typeface="Arial" pitchFamily="34" charset="0"/>
                        <a:buChar char="•"/>
                      </a:pPr>
                      <a:r>
                        <a:rPr lang="en-US" sz="1000" dirty="0" smtClean="0"/>
                        <a:t> Performance</a:t>
                      </a:r>
                      <a:r>
                        <a:rPr lang="en-US" sz="1000" baseline="0" dirty="0" smtClean="0"/>
                        <a:t> Driven</a:t>
                      </a:r>
                    </a:p>
                    <a:p>
                      <a:pPr>
                        <a:buFont typeface="Arial" pitchFamily="34" charset="0"/>
                        <a:buChar char="•"/>
                      </a:pPr>
                      <a:r>
                        <a:rPr lang="en-US" sz="1000" baseline="0" dirty="0" smtClean="0"/>
                        <a:t> Overall comments, direction</a:t>
                      </a:r>
                    </a:p>
                    <a:p>
                      <a:pPr>
                        <a:buFont typeface="Arial" pitchFamily="34" charset="0"/>
                        <a:buChar char="•"/>
                      </a:pPr>
                      <a:endParaRPr lang="en-US" sz="1100" dirty="0"/>
                    </a:p>
                  </a:txBody>
                  <a:tcPr/>
                </a:tc>
                <a:tc>
                  <a:txBody>
                    <a:bodyPr/>
                    <a:lstStyle/>
                    <a:p>
                      <a:r>
                        <a:rPr lang="en-US" sz="1100" dirty="0" smtClean="0"/>
                        <a:t> </a:t>
                      </a:r>
                      <a:endParaRPr lang="en-US" sz="1100" dirty="0"/>
                    </a:p>
                  </a:txBody>
                  <a:tcPr/>
                </a:tc>
              </a:tr>
              <a:tr h="2928395">
                <a:tc vMerge="1">
                  <a:txBody>
                    <a:bodyPr/>
                    <a:lstStyle/>
                    <a:p>
                      <a:endParaRPr lang="en-US" sz="1100" dirty="0"/>
                    </a:p>
                  </a:txBody>
                  <a:tcPr/>
                </a:tc>
                <a:tc vMerge="1">
                  <a:txBody>
                    <a:bodyPr/>
                    <a:lstStyle/>
                    <a:p>
                      <a:endParaRPr lang="en-US" sz="1100" dirty="0" smtClean="0"/>
                    </a:p>
                  </a:txBody>
                  <a:tcPr/>
                </a:tc>
                <a:tc>
                  <a:txBody>
                    <a:bodyPr/>
                    <a:lstStyle/>
                    <a:p>
                      <a:r>
                        <a:rPr lang="en-US" sz="1100" dirty="0" smtClean="0"/>
                        <a:t>All other locations</a:t>
                      </a:r>
                      <a:endParaRPr lang="en-US" sz="1100" dirty="0"/>
                    </a:p>
                  </a:txBody>
                  <a:tcPr/>
                </a:tc>
                <a:tc>
                  <a:txBody>
                    <a:bodyPr/>
                    <a:lstStyle/>
                    <a:p>
                      <a:r>
                        <a:rPr lang="en-US" sz="1100" dirty="0" smtClean="0"/>
                        <a:t>DL Front End Template – </a:t>
                      </a:r>
                    </a:p>
                    <a:p>
                      <a:pPr>
                        <a:buFont typeface="Arial" pitchFamily="34" charset="0"/>
                        <a:buChar char="•"/>
                      </a:pPr>
                      <a:r>
                        <a:rPr lang="en-US" sz="1000" dirty="0" smtClean="0"/>
                        <a:t> Knowledge</a:t>
                      </a:r>
                    </a:p>
                    <a:p>
                      <a:pPr>
                        <a:buFont typeface="Arial" pitchFamily="34" charset="0"/>
                        <a:buChar char="•"/>
                      </a:pPr>
                      <a:r>
                        <a:rPr lang="en-US" sz="1000" dirty="0" smtClean="0"/>
                        <a:t> Quality</a:t>
                      </a:r>
                    </a:p>
                    <a:p>
                      <a:pPr>
                        <a:buFont typeface="Arial" pitchFamily="34" charset="0"/>
                        <a:buChar char="•"/>
                      </a:pPr>
                      <a:r>
                        <a:rPr lang="en-US" sz="1000" dirty="0" smtClean="0"/>
                        <a:t> Productivity</a:t>
                      </a:r>
                    </a:p>
                    <a:p>
                      <a:pPr>
                        <a:buFont typeface="Arial" pitchFamily="34" charset="0"/>
                        <a:buChar char="•"/>
                      </a:pPr>
                      <a:r>
                        <a:rPr lang="en-US" sz="1000" dirty="0" smtClean="0"/>
                        <a:t> Attendance</a:t>
                      </a:r>
                    </a:p>
                    <a:p>
                      <a:pPr>
                        <a:buFont typeface="Arial" pitchFamily="34" charset="0"/>
                        <a:buChar char="•"/>
                      </a:pPr>
                      <a:r>
                        <a:rPr lang="en-US" sz="1000" dirty="0" smtClean="0"/>
                        <a:t> Initiative</a:t>
                      </a:r>
                      <a:r>
                        <a:rPr lang="en-US" sz="1000" baseline="0" dirty="0" smtClean="0"/>
                        <a:t> &amp; Flexibility</a:t>
                      </a:r>
                    </a:p>
                    <a:p>
                      <a:pPr>
                        <a:buFont typeface="Arial" pitchFamily="34" charset="0"/>
                        <a:buChar char="•"/>
                      </a:pPr>
                      <a:r>
                        <a:rPr lang="en-US" sz="1000" baseline="0" dirty="0" smtClean="0"/>
                        <a:t> Working with others</a:t>
                      </a:r>
                    </a:p>
                    <a:p>
                      <a:pPr>
                        <a:buFont typeface="Arial" pitchFamily="34" charset="0"/>
                        <a:buChar char="•"/>
                      </a:pPr>
                      <a:r>
                        <a:rPr lang="en-US" sz="1000" baseline="0" dirty="0" smtClean="0"/>
                        <a:t> Summary and Development</a:t>
                      </a:r>
                      <a:endParaRPr lang="en-US" sz="1000" dirty="0"/>
                    </a:p>
                  </a:txBody>
                  <a:tcPr/>
                </a:tc>
                <a:tc>
                  <a:txBody>
                    <a:bodyPr/>
                    <a:lstStyle/>
                    <a:p>
                      <a:r>
                        <a:rPr lang="en-US" sz="1100" dirty="0" smtClean="0"/>
                        <a:t> </a:t>
                      </a:r>
                      <a:endParaRPr lang="en-US" sz="1100" dirty="0"/>
                    </a:p>
                  </a:txBody>
                  <a:tcPr/>
                </a:tc>
              </a:tr>
            </a:tbl>
          </a:graphicData>
        </a:graphic>
      </p:graphicFrame>
      <p:graphicFrame>
        <p:nvGraphicFramePr>
          <p:cNvPr id="5" name="Content Placeholder 4"/>
          <p:cNvGraphicFramePr>
            <a:graphicFrameLocks noGrp="1" noChangeAspect="1"/>
          </p:cNvGraphicFramePr>
          <p:nvPr>
            <p:ph idx="1"/>
          </p:nvPr>
        </p:nvGraphicFramePr>
        <p:xfrm>
          <a:off x="8077200" y="3276600"/>
          <a:ext cx="877824" cy="685800"/>
        </p:xfrm>
        <a:graphic>
          <a:graphicData uri="http://schemas.openxmlformats.org/presentationml/2006/ole">
            <mc:AlternateContent xmlns:mc="http://schemas.openxmlformats.org/markup-compatibility/2006">
              <mc:Choice xmlns:v="urn:schemas-microsoft-com:vml" Requires="v">
                <p:oleObj spid="_x0000_s68612" name="Document" showAsIcon="1" r:id="rId5" imgW="914400" imgH="714240" progId="Word.Document.8">
                  <p:embed/>
                </p:oleObj>
              </mc:Choice>
              <mc:Fallback>
                <p:oleObj name="Document" showAsIcon="1" r:id="rId5" imgW="914400" imgH="714240" progId="Word.Document.8">
                  <p:embed/>
                  <p:pic>
                    <p:nvPicPr>
                      <p:cNvPr id="0" name="Content Placeholder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77200" y="3276600"/>
                        <a:ext cx="877824"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8077200" y="1447800"/>
          <a:ext cx="914400" cy="714375"/>
        </p:xfrm>
        <a:graphic>
          <a:graphicData uri="http://schemas.openxmlformats.org/presentationml/2006/ole">
            <mc:AlternateContent xmlns:mc="http://schemas.openxmlformats.org/markup-compatibility/2006">
              <mc:Choice xmlns:v="urn:schemas-microsoft-com:vml" Requires="v">
                <p:oleObj spid="_x0000_s68613" name="Worksheet" showAsIcon="1" r:id="rId8" imgW="914400" imgH="714240" progId="Excel.Sheet.8">
                  <p:embed/>
                </p:oleObj>
              </mc:Choice>
              <mc:Fallback>
                <p:oleObj name="Worksheet" showAsIcon="1" r:id="rId8" imgW="914400" imgH="714240" progId="Excel.Sheet.8">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77200" y="1447800"/>
                        <a:ext cx="914400"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IDL employees, rated 9-1 using IDL template</a:t>
            </a:r>
            <a:endParaRPr lang="en-US" dirty="0"/>
          </a:p>
        </p:txBody>
      </p:sp>
      <p:graphicFrame>
        <p:nvGraphicFramePr>
          <p:cNvPr id="4" name="Table 3"/>
          <p:cNvGraphicFramePr>
            <a:graphicFrameLocks noGrp="1"/>
          </p:cNvGraphicFramePr>
          <p:nvPr/>
        </p:nvGraphicFramePr>
        <p:xfrm>
          <a:off x="304800" y="914400"/>
          <a:ext cx="8382000" cy="5105400"/>
        </p:xfrm>
        <a:graphic>
          <a:graphicData uri="http://schemas.openxmlformats.org/drawingml/2006/table">
            <a:tbl>
              <a:tblPr firstRow="1" bandRow="1">
                <a:tableStyleId>{5C22544A-7EE6-4342-B048-85BDC9FD1C3A}</a:tableStyleId>
              </a:tblPr>
              <a:tblGrid>
                <a:gridCol w="1828800"/>
                <a:gridCol w="2590800"/>
                <a:gridCol w="1066800"/>
                <a:gridCol w="1981200"/>
                <a:gridCol w="914400"/>
              </a:tblGrid>
              <a:tr h="565472">
                <a:tc>
                  <a:txBody>
                    <a:bodyPr/>
                    <a:lstStyle/>
                    <a:p>
                      <a:r>
                        <a:rPr lang="en-US" sz="1400" dirty="0" smtClean="0"/>
                        <a:t>Job</a:t>
                      </a:r>
                      <a:r>
                        <a:rPr lang="en-US" sz="1400" baseline="0" dirty="0" smtClean="0"/>
                        <a:t> Classification</a:t>
                      </a:r>
                      <a:endParaRPr lang="en-US" sz="1400" dirty="0"/>
                    </a:p>
                  </a:txBody>
                  <a:tcPr>
                    <a:solidFill>
                      <a:schemeClr val="accent1">
                        <a:lumMod val="90000"/>
                      </a:schemeClr>
                    </a:solidFill>
                  </a:tcPr>
                </a:tc>
                <a:tc>
                  <a:txBody>
                    <a:bodyPr/>
                    <a:lstStyle/>
                    <a:p>
                      <a:r>
                        <a:rPr lang="en-US" sz="1400" dirty="0" smtClean="0"/>
                        <a:t>Job Titles  </a:t>
                      </a:r>
                      <a:r>
                        <a:rPr lang="en-US" sz="1400" b="0" dirty="0" smtClean="0"/>
                        <a:t>(examples)</a:t>
                      </a:r>
                      <a:endParaRPr lang="en-US" sz="1400" b="0" dirty="0"/>
                    </a:p>
                  </a:txBody>
                  <a:tcPr>
                    <a:solidFill>
                      <a:schemeClr val="accent1">
                        <a:lumMod val="90000"/>
                      </a:schemeClr>
                    </a:solidFill>
                  </a:tcPr>
                </a:tc>
                <a:tc>
                  <a:txBody>
                    <a:bodyPr/>
                    <a:lstStyle/>
                    <a:p>
                      <a:r>
                        <a:rPr lang="en-US" sz="1400" dirty="0" smtClean="0"/>
                        <a:t>Locations</a:t>
                      </a:r>
                      <a:endParaRPr lang="en-US" sz="1400" dirty="0"/>
                    </a:p>
                  </a:txBody>
                  <a:tcPr>
                    <a:solidFill>
                      <a:schemeClr val="accent1">
                        <a:lumMod val="90000"/>
                      </a:schemeClr>
                    </a:solidFill>
                  </a:tcPr>
                </a:tc>
                <a:tc>
                  <a:txBody>
                    <a:bodyPr/>
                    <a:lstStyle/>
                    <a:p>
                      <a:r>
                        <a:rPr lang="en-US" sz="1400" dirty="0" smtClean="0"/>
                        <a:t>Appraisal  Template</a:t>
                      </a:r>
                      <a:endParaRPr lang="en-US" sz="1400" dirty="0"/>
                    </a:p>
                  </a:txBody>
                  <a:tcPr>
                    <a:solidFill>
                      <a:schemeClr val="accent1">
                        <a:lumMod val="90000"/>
                      </a:schemeClr>
                    </a:solidFill>
                  </a:tcPr>
                </a:tc>
                <a:tc>
                  <a:txBody>
                    <a:bodyPr/>
                    <a:lstStyle/>
                    <a:p>
                      <a:r>
                        <a:rPr lang="en-US" sz="1400" dirty="0" smtClean="0"/>
                        <a:t>Form</a:t>
                      </a:r>
                      <a:endParaRPr lang="en-US" sz="1400" dirty="0"/>
                    </a:p>
                  </a:txBody>
                  <a:tcPr>
                    <a:solidFill>
                      <a:schemeClr val="accent1">
                        <a:lumMod val="90000"/>
                      </a:schemeClr>
                    </a:solidFill>
                  </a:tcPr>
                </a:tc>
              </a:tr>
              <a:tr h="4539928">
                <a:tc>
                  <a:txBody>
                    <a:bodyPr/>
                    <a:lstStyle/>
                    <a:p>
                      <a:pPr>
                        <a:buFont typeface="Arial" pitchFamily="34" charset="0"/>
                        <a:buChar char="•"/>
                      </a:pPr>
                      <a:r>
                        <a:rPr lang="en-US" sz="1100" kern="1200" dirty="0" smtClean="0">
                          <a:solidFill>
                            <a:schemeClr val="dk1"/>
                          </a:solidFill>
                          <a:latin typeface="+mn-lt"/>
                          <a:ea typeface="+mn-ea"/>
                          <a:cs typeface="+mn-cs"/>
                        </a:rPr>
                        <a:t> Professionals</a:t>
                      </a:r>
                    </a:p>
                    <a:p>
                      <a:pPr>
                        <a:buFont typeface="Arial" pitchFamily="34" charset="0"/>
                        <a:buChar char="•"/>
                      </a:pPr>
                      <a:r>
                        <a:rPr lang="en-US" sz="1100" kern="1200" dirty="0" smtClean="0">
                          <a:solidFill>
                            <a:schemeClr val="dk1"/>
                          </a:solidFill>
                          <a:latin typeface="+mn-lt"/>
                          <a:ea typeface="+mn-ea"/>
                          <a:cs typeface="+mn-cs"/>
                        </a:rPr>
                        <a:t> Executive/Senior Level Officials and Managers</a:t>
                      </a:r>
                    </a:p>
                    <a:p>
                      <a:pPr>
                        <a:buFont typeface="Arial" pitchFamily="34" charset="0"/>
                        <a:buChar char="•"/>
                      </a:pPr>
                      <a:r>
                        <a:rPr lang="en-US" sz="1100" kern="1200" dirty="0" smtClean="0">
                          <a:solidFill>
                            <a:schemeClr val="dk1"/>
                          </a:solidFill>
                          <a:latin typeface="+mn-lt"/>
                          <a:ea typeface="+mn-ea"/>
                          <a:cs typeface="+mn-cs"/>
                        </a:rPr>
                        <a:t> First/Mid Level Officials and Managers </a:t>
                      </a:r>
                    </a:p>
                    <a:p>
                      <a:pPr>
                        <a:buFont typeface="Arial" pitchFamily="34" charset="0"/>
                        <a:buChar char="•"/>
                      </a:pPr>
                      <a:r>
                        <a:rPr lang="en-US" sz="1100" kern="1200" dirty="0" smtClean="0">
                          <a:solidFill>
                            <a:schemeClr val="dk1"/>
                          </a:solidFill>
                          <a:latin typeface="+mn-lt"/>
                          <a:ea typeface="+mn-ea"/>
                          <a:cs typeface="+mn-cs"/>
                        </a:rPr>
                        <a:t> Sales Workers</a:t>
                      </a:r>
                    </a:p>
                    <a:p>
                      <a:pPr>
                        <a:buFont typeface="Arial" pitchFamily="34" charset="0"/>
                        <a:buChar char="•"/>
                      </a:pPr>
                      <a:r>
                        <a:rPr lang="en-US" sz="1100" kern="1200" dirty="0" smtClean="0">
                          <a:solidFill>
                            <a:schemeClr val="dk1"/>
                          </a:solidFill>
                          <a:latin typeface="+mn-lt"/>
                          <a:ea typeface="+mn-ea"/>
                          <a:cs typeface="+mn-cs"/>
                        </a:rPr>
                        <a:t> Technicians</a:t>
                      </a:r>
                    </a:p>
                    <a:p>
                      <a:pPr>
                        <a:buFont typeface="Arial" pitchFamily="34" charset="0"/>
                        <a:buChar char="•"/>
                      </a:pPr>
                      <a:r>
                        <a:rPr lang="en-US" sz="1100" kern="1200" dirty="0" smtClean="0">
                          <a:solidFill>
                            <a:schemeClr val="dk1"/>
                          </a:solidFill>
                          <a:latin typeface="+mn-lt"/>
                          <a:ea typeface="+mn-ea"/>
                          <a:cs typeface="+mn-cs"/>
                        </a:rPr>
                        <a:t> Administrative</a:t>
                      </a:r>
                      <a:r>
                        <a:rPr lang="en-US" sz="1100" kern="1200" baseline="0" dirty="0" smtClean="0">
                          <a:solidFill>
                            <a:schemeClr val="dk1"/>
                          </a:solidFill>
                          <a:latin typeface="+mn-lt"/>
                          <a:ea typeface="+mn-ea"/>
                          <a:cs typeface="+mn-cs"/>
                        </a:rPr>
                        <a:t> Worker*</a:t>
                      </a:r>
                      <a:r>
                        <a:rPr lang="en-US" sz="1100" kern="1200" dirty="0" smtClean="0">
                          <a:solidFill>
                            <a:schemeClr val="dk1"/>
                          </a:solidFill>
                          <a:latin typeface="+mn-lt"/>
                          <a:ea typeface="+mn-ea"/>
                          <a:cs typeface="+mn-cs"/>
                        </a:rPr>
                        <a:t> </a:t>
                      </a:r>
                      <a:endParaRPr lang="en-US" sz="1100" dirty="0"/>
                    </a:p>
                  </a:txBody>
                  <a:tcPr/>
                </a:tc>
                <a:tc>
                  <a:txBody>
                    <a:bodyPr/>
                    <a:lstStyle/>
                    <a:p>
                      <a:r>
                        <a:rPr lang="en-US" sz="1100" dirty="0" smtClean="0"/>
                        <a:t>Accountants</a:t>
                      </a:r>
                      <a:endParaRPr lang="en-US" sz="1100" dirty="0" smtClean="0">
                        <a:solidFill>
                          <a:schemeClr val="tx2"/>
                        </a:solidFill>
                      </a:endParaRPr>
                    </a:p>
                    <a:p>
                      <a:r>
                        <a:rPr lang="en-US" sz="1100" dirty="0" smtClean="0"/>
                        <a:t>Administrators,</a:t>
                      </a:r>
                      <a:r>
                        <a:rPr lang="en-US" sz="1100" baseline="0" dirty="0" smtClean="0"/>
                        <a:t> Contract and Systems</a:t>
                      </a:r>
                    </a:p>
                    <a:p>
                      <a:r>
                        <a:rPr lang="en-US" sz="1100" dirty="0" smtClean="0"/>
                        <a:t>Analysts</a:t>
                      </a:r>
                    </a:p>
                    <a:p>
                      <a:r>
                        <a:rPr lang="en-US" sz="1100" dirty="0" smtClean="0"/>
                        <a:t>Attorneys</a:t>
                      </a:r>
                    </a:p>
                    <a:p>
                      <a:r>
                        <a:rPr lang="en-US" sz="1100" dirty="0" smtClean="0"/>
                        <a:t>Buyers</a:t>
                      </a:r>
                      <a:endParaRPr lang="en-US" sz="1100" baseline="0" dirty="0" smtClean="0"/>
                    </a:p>
                    <a:p>
                      <a:r>
                        <a:rPr lang="en-US" sz="1100" baseline="0" dirty="0" smtClean="0"/>
                        <a:t>Controllers </a:t>
                      </a:r>
                    </a:p>
                    <a:p>
                      <a:r>
                        <a:rPr lang="en-US" sz="1100" baseline="0" dirty="0" smtClean="0"/>
                        <a:t>Designers </a:t>
                      </a:r>
                    </a:p>
                    <a:p>
                      <a:r>
                        <a:rPr lang="en-US" sz="1100" baseline="0" dirty="0" smtClean="0"/>
                        <a:t>Directors</a:t>
                      </a:r>
                    </a:p>
                    <a:p>
                      <a:r>
                        <a:rPr lang="en-US" sz="1100" baseline="0" dirty="0" smtClean="0"/>
                        <a:t>Engineers  </a:t>
                      </a:r>
                    </a:p>
                    <a:p>
                      <a:r>
                        <a:rPr lang="en-US" sz="1100" baseline="0" dirty="0" smtClean="0"/>
                        <a:t>Executives </a:t>
                      </a:r>
                    </a:p>
                    <a:p>
                      <a:r>
                        <a:rPr lang="en-US" sz="1100" baseline="0" dirty="0" smtClean="0"/>
                        <a:t>Executive Assistants</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solidFill>
                        </a:rPr>
                        <a:t>LEGAL SECRETARIES*</a:t>
                      </a:r>
                    </a:p>
                    <a:p>
                      <a:r>
                        <a:rPr lang="en-US" sz="1100" baseline="0" dirty="0" smtClean="0">
                          <a:solidFill>
                            <a:schemeClr val="tx2"/>
                          </a:solidFill>
                        </a:rPr>
                        <a:t>Managers</a:t>
                      </a:r>
                    </a:p>
                    <a:p>
                      <a:r>
                        <a:rPr lang="en-US" sz="1100" baseline="0" dirty="0" smtClean="0">
                          <a:solidFill>
                            <a:schemeClr val="tx2"/>
                          </a:solidFill>
                        </a:rPr>
                        <a:t>Nurses</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2"/>
                          </a:solidFill>
                        </a:rPr>
                        <a:t>PARALEGALS*</a:t>
                      </a:r>
                      <a:endParaRPr lang="en-US" sz="1100" baseline="0" dirty="0" smtClean="0">
                        <a:solidFill>
                          <a:schemeClr val="tx2"/>
                        </a:solidFill>
                      </a:endParaRPr>
                    </a:p>
                    <a:p>
                      <a:r>
                        <a:rPr lang="en-US" sz="1100" baseline="0" dirty="0" smtClean="0"/>
                        <a:t>Planners </a:t>
                      </a:r>
                    </a:p>
                    <a:p>
                      <a:r>
                        <a:rPr lang="en-US" sz="1100" baseline="0" dirty="0" smtClean="0"/>
                        <a:t>Recruiters </a:t>
                      </a:r>
                    </a:p>
                    <a:p>
                      <a:r>
                        <a:rPr lang="en-US" sz="1100" baseline="0" dirty="0" smtClean="0"/>
                        <a:t>Representatives </a:t>
                      </a:r>
                    </a:p>
                    <a:p>
                      <a:r>
                        <a:rPr lang="en-US" sz="1100" baseline="0" dirty="0" smtClean="0"/>
                        <a:t>Scientists</a:t>
                      </a:r>
                    </a:p>
                    <a:p>
                      <a:r>
                        <a:rPr lang="en-US" sz="1100" baseline="0" dirty="0" smtClean="0"/>
                        <a:t>Section Heads</a:t>
                      </a:r>
                    </a:p>
                    <a:p>
                      <a:r>
                        <a:rPr lang="en-US" sz="1100" baseline="0" dirty="0" smtClean="0"/>
                        <a:t>Specialists</a:t>
                      </a:r>
                    </a:p>
                    <a:p>
                      <a:r>
                        <a:rPr lang="en-US" sz="1100" baseline="0" dirty="0" smtClean="0"/>
                        <a:t>Supervisors  </a:t>
                      </a:r>
                    </a:p>
                    <a:p>
                      <a:r>
                        <a:rPr lang="en-US" sz="1100" baseline="0" dirty="0" smtClean="0"/>
                        <a:t>Technical Fellows </a:t>
                      </a:r>
                    </a:p>
                    <a:p>
                      <a:r>
                        <a:rPr lang="en-US" sz="1100" baseline="0" dirty="0" smtClean="0">
                          <a:solidFill>
                            <a:schemeClr val="tx1"/>
                          </a:solidFill>
                        </a:rPr>
                        <a:t>Technical Writers </a:t>
                      </a:r>
                    </a:p>
                    <a:p>
                      <a:r>
                        <a:rPr lang="en-US" sz="1100" baseline="0" dirty="0" smtClean="0">
                          <a:solidFill>
                            <a:schemeClr val="tx2"/>
                          </a:solidFill>
                        </a:rPr>
                        <a:t>Technicians**</a:t>
                      </a:r>
                    </a:p>
                    <a:p>
                      <a:r>
                        <a:rPr lang="en-US" sz="1100" baseline="0" dirty="0" smtClean="0"/>
                        <a:t>Trainers</a:t>
                      </a:r>
                      <a:endParaRPr lang="en-US" sz="1100" dirty="0" smtClean="0"/>
                    </a:p>
                  </a:txBody>
                  <a:tcPr/>
                </a:tc>
                <a:tc>
                  <a:txBody>
                    <a:bodyPr/>
                    <a:lstStyle/>
                    <a:p>
                      <a:r>
                        <a:rPr lang="en-US" sz="1100" dirty="0" smtClean="0"/>
                        <a:t>All </a:t>
                      </a:r>
                    </a:p>
                    <a:p>
                      <a:endParaRPr lang="en-US" sz="1100" dirty="0"/>
                    </a:p>
                    <a:p>
                      <a:r>
                        <a:rPr lang="en-US" sz="1100" dirty="0" smtClean="0"/>
                        <a:t> </a:t>
                      </a:r>
                      <a:endParaRPr lang="en-US" sz="1100" dirty="0"/>
                    </a:p>
                  </a:txBody>
                  <a:tcPr/>
                </a:tc>
                <a:tc>
                  <a:txBody>
                    <a:bodyPr/>
                    <a:lstStyle/>
                    <a:p>
                      <a:r>
                        <a:rPr lang="en-US" sz="1100" dirty="0" smtClean="0"/>
                        <a:t>Indirect Labor  template</a:t>
                      </a:r>
                      <a:r>
                        <a:rPr lang="en-US" sz="1100" baseline="0" dirty="0" smtClean="0"/>
                        <a:t> </a:t>
                      </a:r>
                    </a:p>
                    <a:p>
                      <a:pPr>
                        <a:buFont typeface="Arial" pitchFamily="34" charset="0"/>
                        <a:buChar char="•"/>
                      </a:pPr>
                      <a:r>
                        <a:rPr lang="en-US" sz="1000" baseline="0" dirty="0" smtClean="0"/>
                        <a:t> Accomplishments</a:t>
                      </a:r>
                    </a:p>
                    <a:p>
                      <a:pPr>
                        <a:buFont typeface="Arial" pitchFamily="34" charset="0"/>
                        <a:buChar char="•"/>
                      </a:pPr>
                      <a:r>
                        <a:rPr lang="en-US" sz="1000" baseline="0" dirty="0" smtClean="0"/>
                        <a:t> Strengths</a:t>
                      </a:r>
                    </a:p>
                    <a:p>
                      <a:pPr>
                        <a:buFont typeface="Arial" pitchFamily="34" charset="0"/>
                        <a:buChar char="•"/>
                      </a:pPr>
                      <a:r>
                        <a:rPr lang="en-US" sz="1000" baseline="0" dirty="0" smtClean="0"/>
                        <a:t> Areas for Development </a:t>
                      </a:r>
                    </a:p>
                    <a:p>
                      <a:pPr>
                        <a:buFont typeface="Arial" pitchFamily="34" charset="0"/>
                        <a:buChar char="•"/>
                      </a:pPr>
                      <a:r>
                        <a:rPr lang="en-US" sz="1000" baseline="0" dirty="0" smtClean="0"/>
                        <a:t> Overall Comments, Summary</a:t>
                      </a:r>
                      <a:endParaRPr lang="en-US" sz="1000" dirty="0"/>
                    </a:p>
                    <a:p>
                      <a:pPr>
                        <a:buFont typeface="Arial" pitchFamily="34" charset="0"/>
                        <a:buNone/>
                      </a:pPr>
                      <a:endParaRPr lang="en-US" sz="1100" dirty="0"/>
                    </a:p>
                  </a:txBody>
                  <a:tcPr/>
                </a:tc>
                <a:tc>
                  <a:txBody>
                    <a:bodyPr/>
                    <a:lstStyle/>
                    <a:p>
                      <a:r>
                        <a:rPr lang="en-US" sz="1100" dirty="0" smtClean="0"/>
                        <a:t>  </a:t>
                      </a:r>
                      <a:endParaRPr lang="en-US" sz="1100" dirty="0"/>
                    </a:p>
                    <a:p>
                      <a:r>
                        <a:rPr lang="en-US" sz="1100" dirty="0" smtClean="0"/>
                        <a:t> </a:t>
                      </a:r>
                      <a:endParaRPr lang="en-US" sz="1100" dirty="0"/>
                    </a:p>
                  </a:txBody>
                  <a:tcPr/>
                </a:tc>
              </a:tr>
            </a:tbl>
          </a:graphicData>
        </a:graphic>
      </p:graphicFrame>
      <p:sp>
        <p:nvSpPr>
          <p:cNvPr id="5" name="TextBox 4"/>
          <p:cNvSpPr txBox="1"/>
          <p:nvPr/>
        </p:nvSpPr>
        <p:spPr>
          <a:xfrm>
            <a:off x="304800" y="6002179"/>
            <a:ext cx="2285999" cy="246221"/>
          </a:xfrm>
          <a:prstGeom prst="rect">
            <a:avLst/>
          </a:prstGeom>
          <a:noFill/>
        </p:spPr>
        <p:txBody>
          <a:bodyPr wrap="square" rtlCol="0">
            <a:spAutoFit/>
          </a:bodyPr>
          <a:lstStyle/>
          <a:p>
            <a:r>
              <a:rPr lang="en-US" sz="1000" i="1" dirty="0" smtClean="0"/>
              <a:t>* Admin Support Worker exceptions </a:t>
            </a:r>
            <a:endParaRPr lang="en-US" sz="1000" i="1" dirty="0"/>
          </a:p>
        </p:txBody>
      </p:sp>
      <p:sp>
        <p:nvSpPr>
          <p:cNvPr id="7" name="TextBox 6"/>
          <p:cNvSpPr txBox="1"/>
          <p:nvPr/>
        </p:nvSpPr>
        <p:spPr>
          <a:xfrm>
            <a:off x="3430859" y="6002179"/>
            <a:ext cx="3906839" cy="246221"/>
          </a:xfrm>
          <a:prstGeom prst="rect">
            <a:avLst/>
          </a:prstGeom>
          <a:noFill/>
        </p:spPr>
        <p:txBody>
          <a:bodyPr wrap="none" rtlCol="0">
            <a:spAutoFit/>
          </a:bodyPr>
          <a:lstStyle/>
          <a:p>
            <a:r>
              <a:rPr lang="en-US" sz="1000" i="1" dirty="0" smtClean="0"/>
              <a:t>**  Excludes small group that are classified as DL due to local laws</a:t>
            </a:r>
            <a:endParaRPr lang="en-US" sz="1000" i="1" dirty="0"/>
          </a:p>
        </p:txBody>
      </p:sp>
      <p:graphicFrame>
        <p:nvGraphicFramePr>
          <p:cNvPr id="6" name="Object 5"/>
          <p:cNvGraphicFramePr>
            <a:graphicFrameLocks noChangeAspect="1"/>
          </p:cNvGraphicFramePr>
          <p:nvPr/>
        </p:nvGraphicFramePr>
        <p:xfrm>
          <a:off x="7772400" y="1524000"/>
          <a:ext cx="914400" cy="714375"/>
        </p:xfrm>
        <a:graphic>
          <a:graphicData uri="http://schemas.openxmlformats.org/presentationml/2006/ole">
            <mc:AlternateContent xmlns:mc="http://schemas.openxmlformats.org/markup-compatibility/2006">
              <mc:Choice xmlns:v="urn:schemas-microsoft-com:vml" Requires="v">
                <p:oleObj spid="_x0000_s69635" name="Document" showAsIcon="1" r:id="rId5" imgW="914400" imgH="714240" progId="Word.Document.8">
                  <p:embed/>
                </p:oleObj>
              </mc:Choice>
              <mc:Fallback>
                <p:oleObj name="Document" showAsIcon="1" r:id="rId5" imgW="914400" imgH="714240" progId="Word.Documen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2400" y="1524000"/>
                        <a:ext cx="914400"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Oracle EBS PM differences</a:t>
            </a:r>
            <a:endParaRPr lang="en-US" dirty="0"/>
          </a:p>
        </p:txBody>
      </p:sp>
      <p:sp>
        <p:nvSpPr>
          <p:cNvPr id="3" name="Content Placeholder 2"/>
          <p:cNvSpPr>
            <a:spLocks noGrp="1"/>
          </p:cNvSpPr>
          <p:nvPr>
            <p:ph idx="1"/>
          </p:nvPr>
        </p:nvSpPr>
        <p:spPr/>
        <p:txBody>
          <a:bodyPr/>
          <a:lstStyle/>
          <a:p>
            <a:r>
              <a:rPr lang="en-US" dirty="0" smtClean="0"/>
              <a:t>All appraisees will have PA templates automatically assigned</a:t>
            </a:r>
          </a:p>
          <a:p>
            <a:r>
              <a:rPr lang="en-US" dirty="0" smtClean="0"/>
              <a:t>Appraiser will just need to open up Oracle PM, complete and submit for approval</a:t>
            </a:r>
          </a:p>
          <a:p>
            <a:endParaRPr lang="en-US" dirty="0" smtClean="0"/>
          </a:p>
          <a:p>
            <a:endParaRPr lang="en-US" dirty="0" smtClean="0"/>
          </a:p>
          <a:p>
            <a:endParaRPr lang="en-US" dirty="0" smtClean="0"/>
          </a:p>
        </p:txBody>
      </p:sp>
      <p:pic>
        <p:nvPicPr>
          <p:cNvPr id="1026" name="Picture 2"/>
          <p:cNvPicPr>
            <a:picLocks noChangeAspect="1" noChangeArrowheads="1"/>
          </p:cNvPicPr>
          <p:nvPr/>
        </p:nvPicPr>
        <p:blipFill>
          <a:blip r:embed="rId3" cstate="print"/>
          <a:srcRect/>
          <a:stretch>
            <a:fillRect/>
          </a:stretch>
        </p:blipFill>
        <p:spPr bwMode="auto">
          <a:xfrm>
            <a:off x="838200" y="2758886"/>
            <a:ext cx="7655278" cy="33371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lstStyle/>
          <a:p>
            <a:r>
              <a:rPr lang="en-US" dirty="0" smtClean="0"/>
              <a:t>What is not changing for 2012 Performance Appraisal (PA) Cycle</a:t>
            </a:r>
          </a:p>
          <a:p>
            <a:r>
              <a:rPr lang="en-US" dirty="0" smtClean="0"/>
              <a:t>What is changing for 2012 PA Cycle </a:t>
            </a:r>
          </a:p>
          <a:p>
            <a:r>
              <a:rPr lang="en-US" dirty="0" smtClean="0"/>
              <a:t>Why we are changing</a:t>
            </a:r>
          </a:p>
          <a:p>
            <a:r>
              <a:rPr lang="en-US" dirty="0" smtClean="0"/>
              <a:t>Overall 2012 PA Cycle timeline</a:t>
            </a:r>
          </a:p>
          <a:p>
            <a:r>
              <a:rPr lang="en-US" dirty="0" smtClean="0"/>
              <a:t>Key Messages</a:t>
            </a:r>
          </a:p>
          <a:p>
            <a:r>
              <a:rPr lang="en-US" dirty="0" smtClean="0"/>
              <a:t>Expectations</a:t>
            </a:r>
          </a:p>
          <a:p>
            <a:r>
              <a:rPr lang="en-US" dirty="0" smtClean="0"/>
              <a:t>Q &amp; A</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Oracle EBS PM differences</a:t>
            </a:r>
            <a:endParaRPr lang="en-US" dirty="0"/>
          </a:p>
        </p:txBody>
      </p:sp>
      <p:sp>
        <p:nvSpPr>
          <p:cNvPr id="3" name="Content Placeholder 2"/>
          <p:cNvSpPr>
            <a:spLocks noGrp="1"/>
          </p:cNvSpPr>
          <p:nvPr>
            <p:ph idx="1"/>
          </p:nvPr>
        </p:nvSpPr>
        <p:spPr/>
        <p:txBody>
          <a:bodyPr/>
          <a:lstStyle/>
          <a:p>
            <a:r>
              <a:rPr lang="en-US" dirty="0" smtClean="0"/>
              <a:t>Oracle PM now has appraisal rating summary capability</a:t>
            </a:r>
          </a:p>
          <a:p>
            <a:pPr lvl="1"/>
            <a:r>
              <a:rPr lang="en-US" dirty="0" smtClean="0"/>
              <a:t>Example IDL summary shown below</a:t>
            </a:r>
          </a:p>
          <a:p>
            <a:pPr lvl="1"/>
            <a:endParaRPr lang="en-US" dirty="0" smtClean="0"/>
          </a:p>
          <a:p>
            <a:pPr lvl="1">
              <a:buNone/>
            </a:pPr>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Rating distribution data provided graphically</a:t>
            </a:r>
          </a:p>
          <a:p>
            <a:r>
              <a:rPr lang="en-US" dirty="0" smtClean="0"/>
              <a:t>Summary and graphics  will be updated daily</a:t>
            </a:r>
          </a:p>
          <a:p>
            <a:r>
              <a:rPr lang="en-US" dirty="0" smtClean="0"/>
              <a:t>Managers can download all employee data into Excel </a:t>
            </a:r>
          </a:p>
          <a:p>
            <a:pPr lvl="1">
              <a:buNone/>
            </a:pPr>
            <a:endParaRPr lang="en-US" dirty="0" smtClean="0"/>
          </a:p>
          <a:p>
            <a:endParaRPr lang="en-US" dirty="0"/>
          </a:p>
        </p:txBody>
      </p:sp>
      <p:pic>
        <p:nvPicPr>
          <p:cNvPr id="15363" name="Picture 3"/>
          <p:cNvPicPr>
            <a:picLocks noChangeAspect="1" noChangeArrowheads="1"/>
          </p:cNvPicPr>
          <p:nvPr/>
        </p:nvPicPr>
        <p:blipFill>
          <a:blip r:embed="rId3" cstate="print"/>
          <a:srcRect/>
          <a:stretch>
            <a:fillRect/>
          </a:stretch>
        </p:blipFill>
        <p:spPr bwMode="auto">
          <a:xfrm>
            <a:off x="1066800" y="1981200"/>
            <a:ext cx="6595373" cy="27014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991600" cy="381000"/>
          </a:xfrm>
        </p:spPr>
        <p:txBody>
          <a:bodyPr/>
          <a:lstStyle/>
          <a:p>
            <a:r>
              <a:rPr lang="en-US" dirty="0" smtClean="0"/>
              <a:t>2012 Performance Appraisal Cycle timeline</a:t>
            </a:r>
            <a:endParaRPr lang="en-US" dirty="0"/>
          </a:p>
        </p:txBody>
      </p:sp>
      <p:sp>
        <p:nvSpPr>
          <p:cNvPr id="3" name="Content Placeholder 2"/>
          <p:cNvSpPr>
            <a:spLocks noGrp="1"/>
          </p:cNvSpPr>
          <p:nvPr>
            <p:ph idx="1"/>
          </p:nvPr>
        </p:nvSpPr>
        <p:spPr>
          <a:xfrm>
            <a:off x="457200" y="4495800"/>
            <a:ext cx="8305800" cy="1600200"/>
          </a:xfrm>
        </p:spPr>
        <p:txBody>
          <a:bodyPr>
            <a:normAutofit fontScale="70000" lnSpcReduction="20000"/>
          </a:bodyPr>
          <a:lstStyle/>
          <a:p>
            <a:pPr>
              <a:buNone/>
            </a:pPr>
            <a:r>
              <a:rPr lang="en-US" b="1" dirty="0" smtClean="0"/>
              <a:t>Key Changes </a:t>
            </a:r>
          </a:p>
          <a:p>
            <a:r>
              <a:rPr lang="en-US" dirty="0" smtClean="0"/>
              <a:t>Earlier kick-off, plan to </a:t>
            </a:r>
            <a:r>
              <a:rPr lang="en-US" b="1" dirty="0" smtClean="0"/>
              <a:t>open Oracle PM Oct. 24</a:t>
            </a:r>
            <a:r>
              <a:rPr lang="en-US" dirty="0" smtClean="0"/>
              <a:t> to give appraisers head start</a:t>
            </a:r>
          </a:p>
          <a:p>
            <a:r>
              <a:rPr lang="en-US" dirty="0" smtClean="0"/>
              <a:t>Appraisals must be </a:t>
            </a:r>
            <a:r>
              <a:rPr lang="en-US" b="1" dirty="0" smtClean="0"/>
              <a:t>completed, submitted and approved in Oracle by Jan. 16</a:t>
            </a:r>
          </a:p>
          <a:p>
            <a:r>
              <a:rPr lang="en-US" b="1" dirty="0" smtClean="0"/>
              <a:t>Employees whose appraisals are not approved will not be eligible </a:t>
            </a:r>
            <a:r>
              <a:rPr lang="en-US" dirty="0" smtClean="0"/>
              <a:t>for merit, lump sum, or equity</a:t>
            </a:r>
          </a:p>
        </p:txBody>
      </p:sp>
      <p:pic>
        <p:nvPicPr>
          <p:cNvPr id="13315" name="Picture 3"/>
          <p:cNvPicPr>
            <a:picLocks noChangeAspect="1" noChangeArrowheads="1"/>
          </p:cNvPicPr>
          <p:nvPr/>
        </p:nvPicPr>
        <p:blipFill>
          <a:blip r:embed="rId3" cstate="print"/>
          <a:srcRect/>
          <a:stretch>
            <a:fillRect/>
          </a:stretch>
        </p:blipFill>
        <p:spPr bwMode="auto">
          <a:xfrm>
            <a:off x="152400" y="990600"/>
            <a:ext cx="8839200" cy="3343275"/>
          </a:xfrm>
          <a:prstGeom prst="rect">
            <a:avLst/>
          </a:prstGeom>
          <a:noFill/>
          <a:ln w="9525">
            <a:solidFill>
              <a:schemeClr val="accent1"/>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dirty="0" smtClean="0"/>
              <a:t>Key Messages</a:t>
            </a:r>
            <a:endParaRPr lang="en-US" dirty="0"/>
          </a:p>
        </p:txBody>
      </p:sp>
      <p:sp>
        <p:nvSpPr>
          <p:cNvPr id="92163" name="Rectangle 3"/>
          <p:cNvSpPr>
            <a:spLocks noGrp="1" noChangeArrowheads="1"/>
          </p:cNvSpPr>
          <p:nvPr>
            <p:ph type="body" idx="1"/>
          </p:nvPr>
        </p:nvSpPr>
        <p:spPr/>
        <p:txBody>
          <a:bodyPr>
            <a:normAutofit/>
          </a:bodyPr>
          <a:lstStyle/>
          <a:p>
            <a:r>
              <a:rPr lang="en-US" dirty="0" smtClean="0"/>
              <a:t>There are some significant changes to our PA process </a:t>
            </a:r>
          </a:p>
          <a:p>
            <a:pPr lvl="1"/>
            <a:r>
              <a:rPr lang="en-US" dirty="0" smtClean="0"/>
              <a:t>Adopting nine-box rating scale for Indirect labor (IDL) </a:t>
            </a:r>
          </a:p>
          <a:p>
            <a:pPr lvl="1"/>
            <a:r>
              <a:rPr lang="en-US" dirty="0" smtClean="0"/>
              <a:t>Structured criteria for choosing DL and IDL appraisal templates </a:t>
            </a:r>
          </a:p>
          <a:p>
            <a:pPr lvl="1"/>
            <a:r>
              <a:rPr lang="en-US" dirty="0" smtClean="0"/>
              <a:t>Moving PA entry, merit and equity processes to Oracle EBS</a:t>
            </a:r>
          </a:p>
          <a:p>
            <a:pPr lvl="1"/>
            <a:r>
              <a:rPr lang="en-US" u="sng" dirty="0" smtClean="0"/>
              <a:t>ALL</a:t>
            </a:r>
            <a:r>
              <a:rPr lang="en-US" dirty="0" smtClean="0"/>
              <a:t> written appraisals must be submitted </a:t>
            </a:r>
            <a:r>
              <a:rPr lang="en-US" u="sng" dirty="0" smtClean="0"/>
              <a:t>and</a:t>
            </a:r>
            <a:r>
              <a:rPr lang="en-US" dirty="0" smtClean="0"/>
              <a:t> approved by Jan. 16</a:t>
            </a:r>
          </a:p>
          <a:p>
            <a:pPr lvl="1"/>
            <a:r>
              <a:rPr lang="en-US" dirty="0" smtClean="0"/>
              <a:t>No rating changes made after Jan. 16</a:t>
            </a:r>
          </a:p>
          <a:p>
            <a:r>
              <a:rPr lang="en-US" dirty="0" smtClean="0"/>
              <a:t>Check for local variations in process and deadlines with your HR representative or manager</a:t>
            </a:r>
          </a:p>
          <a:p>
            <a:r>
              <a:rPr lang="en-US" dirty="0" smtClean="0"/>
              <a:t>Corporate communications and training sessions will be available at start of each phase </a:t>
            </a:r>
          </a:p>
          <a:p>
            <a:pPr lvl="1">
              <a:buNone/>
            </a:pPr>
            <a:endParaRPr lang="en-US" dirty="0" smtClean="0"/>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991600" cy="609600"/>
          </a:xfrm>
        </p:spPr>
        <p:txBody>
          <a:bodyPr/>
          <a:lstStyle/>
          <a:p>
            <a:r>
              <a:rPr lang="en-US" dirty="0" smtClean="0"/>
              <a:t>Expectations</a:t>
            </a:r>
            <a:endParaRPr lang="en-US" dirty="0"/>
          </a:p>
        </p:txBody>
      </p:sp>
      <p:sp>
        <p:nvSpPr>
          <p:cNvPr id="3" name="Content Placeholder 2"/>
          <p:cNvSpPr>
            <a:spLocks noGrp="1"/>
          </p:cNvSpPr>
          <p:nvPr>
            <p:ph idx="1"/>
          </p:nvPr>
        </p:nvSpPr>
        <p:spPr>
          <a:xfrm>
            <a:off x="228600" y="762000"/>
            <a:ext cx="8686800" cy="5638800"/>
          </a:xfrm>
        </p:spPr>
        <p:txBody>
          <a:bodyPr>
            <a:normAutofit fontScale="85000" lnSpcReduction="20000"/>
          </a:bodyPr>
          <a:lstStyle/>
          <a:p>
            <a:pPr>
              <a:buNone/>
            </a:pPr>
            <a:r>
              <a:rPr lang="en-US" sz="2900" dirty="0" smtClean="0"/>
              <a:t>Appraisers…</a:t>
            </a:r>
            <a:endParaRPr lang="en-US" dirty="0" smtClean="0"/>
          </a:p>
          <a:p>
            <a:r>
              <a:rPr lang="en-US" dirty="0" smtClean="0"/>
              <a:t>Suggest view two e-learning modules this week (only 10 minutes each)</a:t>
            </a:r>
          </a:p>
          <a:p>
            <a:pPr lvl="1"/>
            <a:r>
              <a:rPr lang="en-US" dirty="0" smtClean="0"/>
              <a:t>Preparing for Performance Reviews - </a:t>
            </a:r>
            <a:r>
              <a:rPr lang="en-US" u="sng" dirty="0" smtClean="0">
                <a:hlinkClick r:id="rId2"/>
              </a:rPr>
              <a:t>http://ceburl.com/1f47</a:t>
            </a:r>
            <a:r>
              <a:rPr lang="en-US" dirty="0" smtClean="0"/>
              <a:t> </a:t>
            </a:r>
            <a:endParaRPr lang="en-US" sz="2800" dirty="0" smtClean="0"/>
          </a:p>
          <a:p>
            <a:pPr lvl="1"/>
            <a:r>
              <a:rPr lang="en-US" dirty="0" smtClean="0"/>
              <a:t>Delivering Performance Reviews - </a:t>
            </a:r>
            <a:r>
              <a:rPr lang="en-US" u="sng" dirty="0" smtClean="0">
                <a:hlinkClick r:id="rId3"/>
              </a:rPr>
              <a:t>http://ceburl.com/1f48</a:t>
            </a:r>
            <a:r>
              <a:rPr lang="en-US" dirty="0" smtClean="0"/>
              <a:t> </a:t>
            </a:r>
          </a:p>
          <a:p>
            <a:r>
              <a:rPr lang="en-US" dirty="0" smtClean="0"/>
              <a:t>Watch for global appraisal training sessions, attend as available</a:t>
            </a:r>
          </a:p>
          <a:p>
            <a:r>
              <a:rPr lang="en-US" dirty="0" smtClean="0"/>
              <a:t>Request appraisees complete self-appraisals </a:t>
            </a:r>
          </a:p>
          <a:p>
            <a:r>
              <a:rPr lang="en-US" dirty="0" smtClean="0"/>
              <a:t>Collect 360 feedback, as appropriate</a:t>
            </a:r>
          </a:p>
          <a:p>
            <a:r>
              <a:rPr lang="en-US" dirty="0" smtClean="0"/>
              <a:t>Plan ahead to ensure your appraisals are approved in Oracle EBS by end of day Jan. 16</a:t>
            </a:r>
          </a:p>
          <a:p>
            <a:pPr>
              <a:buNone/>
            </a:pPr>
            <a:r>
              <a:rPr lang="en-US" sz="2900" dirty="0" smtClean="0"/>
              <a:t>Approvers (managers of appraisers )…</a:t>
            </a:r>
          </a:p>
          <a:p>
            <a:r>
              <a:rPr lang="en-US" dirty="0" smtClean="0"/>
              <a:t>Plan for calibration meetings to be done in December</a:t>
            </a:r>
          </a:p>
          <a:p>
            <a:r>
              <a:rPr lang="en-US" dirty="0" smtClean="0"/>
              <a:t>Work with appraisers to ensure final appraisals are approved by end of day Jan. 16</a:t>
            </a:r>
          </a:p>
          <a:p>
            <a:pPr>
              <a:buNone/>
            </a:pPr>
            <a:r>
              <a:rPr lang="en-US" sz="2900" dirty="0" smtClean="0"/>
              <a:t>For all managers of people …</a:t>
            </a:r>
          </a:p>
          <a:p>
            <a:r>
              <a:rPr lang="en-US" dirty="0" smtClean="0"/>
              <a:t>Be aware of any local variations in process and deadlines</a:t>
            </a:r>
          </a:p>
          <a:p>
            <a:r>
              <a:rPr lang="en-US" dirty="0" smtClean="0"/>
              <a:t>Watch for Outlook invitations to tutorials, future communication meetings </a:t>
            </a:r>
          </a:p>
          <a:p>
            <a:r>
              <a:rPr lang="en-US" dirty="0" smtClean="0"/>
              <a:t>Questions? Contact your local HR representative or </a:t>
            </a:r>
            <a:r>
              <a:rPr lang="en-US" dirty="0" smtClean="0">
                <a:hlinkClick r:id="rId4"/>
              </a:rPr>
              <a:t>Jerry Crawford</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and As</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2800" dirty="0"/>
              <a:t>Performance </a:t>
            </a:r>
            <a:r>
              <a:rPr lang="en-US" sz="2800" dirty="0" smtClean="0"/>
              <a:t>rating 1-5 definitions    </a:t>
            </a:r>
            <a:endParaRPr lang="en-US" sz="2800" dirty="0">
              <a:solidFill>
                <a:srgbClr val="0000FF"/>
              </a:solidFill>
            </a:endParaRPr>
          </a:p>
        </p:txBody>
      </p:sp>
      <p:graphicFrame>
        <p:nvGraphicFramePr>
          <p:cNvPr id="31747" name="Object 3"/>
          <p:cNvGraphicFramePr>
            <a:graphicFrameLocks noChangeAspect="1"/>
          </p:cNvGraphicFramePr>
          <p:nvPr/>
        </p:nvGraphicFramePr>
        <p:xfrm>
          <a:off x="76200" y="1219200"/>
          <a:ext cx="9067800" cy="4808538"/>
        </p:xfrm>
        <a:graphic>
          <a:graphicData uri="http://schemas.openxmlformats.org/presentationml/2006/ole">
            <mc:AlternateContent xmlns:mc="http://schemas.openxmlformats.org/markup-compatibility/2006">
              <mc:Choice xmlns:v="urn:schemas-microsoft-com:vml" Requires="v">
                <p:oleObj spid="_x0000_s5123" name="Worksheet" r:id="rId5" imgW="7563002" imgH="4000500" progId="Excel.Sheet.8">
                  <p:embed/>
                </p:oleObj>
              </mc:Choice>
              <mc:Fallback>
                <p:oleObj name="Worksheet" r:id="rId5" imgW="7563002" imgH="4000500" progId="Excel.Shee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219200"/>
                        <a:ext cx="9067800" cy="4808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5" name="Text Box 4"/>
          <p:cNvSpPr txBox="1">
            <a:spLocks noChangeArrowheads="1"/>
          </p:cNvSpPr>
          <p:nvPr/>
        </p:nvSpPr>
        <p:spPr bwMode="auto">
          <a:xfrm>
            <a:off x="8229600" y="5911850"/>
            <a:ext cx="793750" cy="336550"/>
          </a:xfrm>
          <a:prstGeom prst="rect">
            <a:avLst/>
          </a:prstGeom>
          <a:noFill/>
          <a:ln w="9525">
            <a:noFill/>
            <a:miter lim="800000"/>
            <a:headEnd/>
            <a:tailEnd/>
          </a:ln>
          <a:effectLst/>
        </p:spPr>
        <p:txBody>
          <a:bodyPr wrap="none">
            <a:spAutoFit/>
          </a:bodyPr>
          <a:lstStyle/>
          <a:p>
            <a:r>
              <a:rPr lang="en-US" sz="1600" dirty="0">
                <a:solidFill>
                  <a:srgbClr val="0000FF"/>
                </a:solidFill>
                <a:hlinkClick r:id="rId7" action="ppaction://hlinksldjump"/>
              </a:rPr>
              <a:t>Return</a:t>
            </a:r>
            <a:endParaRPr lang="en-US" sz="1600" dirty="0">
              <a:solidFill>
                <a:srgbClr val="0000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not changing for 2012 PA Cycle</a:t>
            </a:r>
            <a:endParaRPr lang="en-US" dirty="0"/>
          </a:p>
        </p:txBody>
      </p:sp>
      <p:sp>
        <p:nvSpPr>
          <p:cNvPr id="3" name="Content Placeholder 2"/>
          <p:cNvSpPr>
            <a:spLocks noGrp="1"/>
          </p:cNvSpPr>
          <p:nvPr>
            <p:ph idx="1"/>
          </p:nvPr>
        </p:nvSpPr>
        <p:spPr>
          <a:xfrm>
            <a:off x="228600" y="914400"/>
            <a:ext cx="8686800" cy="5334000"/>
          </a:xfrm>
        </p:spPr>
        <p:txBody>
          <a:bodyPr>
            <a:normAutofit fontScale="92500"/>
          </a:bodyPr>
          <a:lstStyle/>
          <a:p>
            <a:r>
              <a:rPr lang="en-US" dirty="0" smtClean="0"/>
              <a:t>Appraisal period is still Jan. 1 to Dec. 31</a:t>
            </a:r>
          </a:p>
          <a:p>
            <a:r>
              <a:rPr lang="en-US" dirty="0" smtClean="0"/>
              <a:t>Eligibility - full-time or part-time employees hired on or before Sept. 30, 2011  </a:t>
            </a:r>
          </a:p>
          <a:p>
            <a:r>
              <a:rPr lang="en-US" dirty="0" smtClean="0"/>
              <a:t>Direct Labor (DL) rating scale of 1-to-5; same DL templates</a:t>
            </a:r>
          </a:p>
          <a:p>
            <a:r>
              <a:rPr lang="en-US" dirty="0" smtClean="0"/>
              <a:t>Appraisee’s performance will be assessed relative to</a:t>
            </a:r>
          </a:p>
          <a:p>
            <a:pPr lvl="1"/>
            <a:r>
              <a:rPr lang="en-US" dirty="0" smtClean="0"/>
              <a:t>Appraiser’s expectations </a:t>
            </a:r>
          </a:p>
          <a:p>
            <a:pPr lvl="1"/>
            <a:r>
              <a:rPr lang="en-US" dirty="0" smtClean="0"/>
              <a:t>Appraisee’s peers  </a:t>
            </a:r>
          </a:p>
          <a:p>
            <a:r>
              <a:rPr lang="en-US" dirty="0" smtClean="0"/>
              <a:t>Performance rating distribution for large groups should meet normal (bell-shaped curve) guidelines</a:t>
            </a:r>
          </a:p>
          <a:p>
            <a:r>
              <a:rPr lang="en-US" dirty="0" smtClean="0"/>
              <a:t>Our compensation philosophy – pay for performance </a:t>
            </a:r>
          </a:p>
          <a:p>
            <a:r>
              <a:rPr lang="en-US" dirty="0" smtClean="0"/>
              <a:t>Most managers and employees will again use online tools</a:t>
            </a:r>
          </a:p>
          <a:p>
            <a:pPr lvl="1"/>
            <a:r>
              <a:rPr lang="en-US" dirty="0" smtClean="0"/>
              <a:t>Oracle Performance Management (PM) to enter appraisals </a:t>
            </a:r>
          </a:p>
          <a:p>
            <a:pPr lvl="1"/>
            <a:r>
              <a:rPr lang="en-US" dirty="0" smtClean="0"/>
              <a:t>Compensation Workbench (CWB) to do merit and equity planning</a:t>
            </a:r>
          </a:p>
          <a:p>
            <a:r>
              <a:rPr lang="en-US" dirty="0" smtClean="0"/>
              <a:t>Final approval of cycle results done at February Board meeting</a:t>
            </a:r>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2012 PA Cycle for SANYO Semiconductor</a:t>
            </a:r>
            <a:endParaRPr lang="en-US" dirty="0"/>
          </a:p>
        </p:txBody>
      </p:sp>
      <p:sp>
        <p:nvSpPr>
          <p:cNvPr id="3" name="Content Placeholder 2"/>
          <p:cNvSpPr>
            <a:spLocks noGrp="1"/>
          </p:cNvSpPr>
          <p:nvPr>
            <p:ph idx="1"/>
          </p:nvPr>
        </p:nvSpPr>
        <p:spPr>
          <a:xfrm>
            <a:off x="228600" y="1066800"/>
            <a:ext cx="8686800" cy="1828800"/>
          </a:xfrm>
        </p:spPr>
        <p:txBody>
          <a:bodyPr/>
          <a:lstStyle/>
          <a:p>
            <a:r>
              <a:rPr lang="en-US" dirty="0" smtClean="0"/>
              <a:t>SANYO Semiconductor adoption of ON Semiconductor appraisal process and tools will be done in phases</a:t>
            </a:r>
          </a:p>
          <a:p>
            <a:r>
              <a:rPr lang="en-US" dirty="0" smtClean="0"/>
              <a:t>Current phasing plans are shown below</a:t>
            </a:r>
          </a:p>
          <a:p>
            <a:endParaRPr lang="en-US" dirty="0" smtClean="0"/>
          </a:p>
          <a:p>
            <a:endParaRPr lang="en-US" dirty="0" smtClean="0"/>
          </a:p>
          <a:p>
            <a:endParaRPr lang="en-US" dirty="0" smtClean="0"/>
          </a:p>
          <a:p>
            <a:endParaRPr lang="en-US" dirty="0" smtClean="0"/>
          </a:p>
          <a:p>
            <a:endParaRPr lang="en-US" dirty="0" smtClean="0"/>
          </a:p>
          <a:p>
            <a:r>
              <a:rPr lang="en-US" dirty="0" smtClean="0"/>
              <a:t>Final adoption dates for SANYO Asia (non-Japan) and Japan dependent on outcomes of union negotiations</a:t>
            </a:r>
            <a:endParaRPr lang="en-US" dirty="0"/>
          </a:p>
        </p:txBody>
      </p:sp>
      <p:graphicFrame>
        <p:nvGraphicFramePr>
          <p:cNvPr id="4" name="Table 3"/>
          <p:cNvGraphicFramePr>
            <a:graphicFrameLocks noGrp="1"/>
          </p:cNvGraphicFramePr>
          <p:nvPr/>
        </p:nvGraphicFramePr>
        <p:xfrm>
          <a:off x="1447800" y="2560320"/>
          <a:ext cx="6019800" cy="1630680"/>
        </p:xfrm>
        <a:graphic>
          <a:graphicData uri="http://schemas.openxmlformats.org/drawingml/2006/table">
            <a:tbl>
              <a:tblPr firstRow="1" bandRow="1">
                <a:tableStyleId>{5C22544A-7EE6-4342-B048-85BDC9FD1C3A}</a:tableStyleId>
              </a:tblPr>
              <a:tblGrid>
                <a:gridCol w="1053465"/>
                <a:gridCol w="902970"/>
                <a:gridCol w="1354455"/>
                <a:gridCol w="1354455"/>
                <a:gridCol w="1354455"/>
              </a:tblGrid>
              <a:tr h="370840">
                <a:tc>
                  <a:txBody>
                    <a:bodyPr/>
                    <a:lstStyle/>
                    <a:p>
                      <a:r>
                        <a:rPr lang="en-US" sz="1400" baseline="0" dirty="0" smtClean="0"/>
                        <a:t>Appraisal Period</a:t>
                      </a:r>
                      <a:endParaRPr lang="en-US" sz="1400" baseline="0" dirty="0"/>
                    </a:p>
                  </a:txBody>
                  <a:tcPr>
                    <a:solidFill>
                      <a:schemeClr val="accent1">
                        <a:lumMod val="75000"/>
                      </a:schemeClr>
                    </a:solidFill>
                  </a:tcPr>
                </a:tc>
                <a:tc>
                  <a:txBody>
                    <a:bodyPr/>
                    <a:lstStyle/>
                    <a:p>
                      <a:r>
                        <a:rPr lang="en-US" sz="1400" baseline="0" dirty="0" smtClean="0"/>
                        <a:t>PA Cycle</a:t>
                      </a:r>
                      <a:endParaRPr lang="en-US" sz="1400" baseline="0" dirty="0"/>
                    </a:p>
                  </a:txBody>
                  <a:tcPr>
                    <a:solidFill>
                      <a:schemeClr val="accent1">
                        <a:lumMod val="75000"/>
                      </a:schemeClr>
                    </a:solidFill>
                  </a:tcPr>
                </a:tc>
                <a:tc>
                  <a:txBody>
                    <a:bodyPr/>
                    <a:lstStyle/>
                    <a:p>
                      <a:r>
                        <a:rPr lang="en-US" sz="1400" baseline="0" dirty="0" smtClean="0"/>
                        <a:t>SANYO </a:t>
                      </a:r>
                      <a:br>
                        <a:rPr lang="en-US" sz="1400" baseline="0" dirty="0" smtClean="0"/>
                      </a:br>
                      <a:r>
                        <a:rPr lang="en-US" sz="1400" baseline="0" dirty="0" smtClean="0"/>
                        <a:t>US and EUR</a:t>
                      </a:r>
                      <a:endParaRPr lang="en-US" sz="1400" baseline="0" dirty="0"/>
                    </a:p>
                  </a:txBody>
                  <a:tcPr>
                    <a:solidFill>
                      <a:schemeClr val="accent1">
                        <a:lumMod val="75000"/>
                      </a:schemeClr>
                    </a:solidFill>
                  </a:tcPr>
                </a:tc>
                <a:tc>
                  <a:txBody>
                    <a:bodyPr/>
                    <a:lstStyle/>
                    <a:p>
                      <a:r>
                        <a:rPr lang="en-US" sz="1400" baseline="0" dirty="0" smtClean="0"/>
                        <a:t>SANYO </a:t>
                      </a:r>
                    </a:p>
                    <a:p>
                      <a:r>
                        <a:rPr lang="en-US" sz="1400" baseline="0" dirty="0" smtClean="0"/>
                        <a:t>Asia  </a:t>
                      </a:r>
                      <a:r>
                        <a:rPr lang="en-US" sz="1000" baseline="0" dirty="0" smtClean="0"/>
                        <a:t>(not Japan)</a:t>
                      </a:r>
                      <a:endParaRPr lang="en-US" sz="1000" baseline="0" dirty="0"/>
                    </a:p>
                  </a:txBody>
                  <a:tcPr>
                    <a:solidFill>
                      <a:schemeClr val="accent1">
                        <a:lumMod val="75000"/>
                      </a:schemeClr>
                    </a:solidFill>
                  </a:tcPr>
                </a:tc>
                <a:tc>
                  <a:txBody>
                    <a:bodyPr/>
                    <a:lstStyle/>
                    <a:p>
                      <a:r>
                        <a:rPr lang="en-US" sz="1400" baseline="0" dirty="0" smtClean="0"/>
                        <a:t>SANYO Japan</a:t>
                      </a:r>
                      <a:endParaRPr lang="en-US" sz="1400" baseline="0" dirty="0"/>
                    </a:p>
                  </a:txBody>
                  <a:tcPr>
                    <a:solidFill>
                      <a:schemeClr val="accent1">
                        <a:lumMod val="75000"/>
                      </a:schemeClr>
                    </a:solidFill>
                  </a:tcPr>
                </a:tc>
              </a:tr>
              <a:tr h="370840">
                <a:tc>
                  <a:txBody>
                    <a:bodyPr/>
                    <a:lstStyle/>
                    <a:p>
                      <a:r>
                        <a:rPr lang="en-US" sz="1400" baseline="0" dirty="0" smtClean="0"/>
                        <a:t>2011</a:t>
                      </a:r>
                      <a:endParaRPr lang="en-US" sz="1400" baseline="0" dirty="0"/>
                    </a:p>
                  </a:txBody>
                  <a:tcPr/>
                </a:tc>
                <a:tc>
                  <a:txBody>
                    <a:bodyPr/>
                    <a:lstStyle/>
                    <a:p>
                      <a:r>
                        <a:rPr lang="en-US" sz="1400" baseline="0" dirty="0" smtClean="0"/>
                        <a:t>2012</a:t>
                      </a:r>
                      <a:endParaRPr lang="en-US" sz="1400" baseline="0" dirty="0"/>
                    </a:p>
                  </a:txBody>
                  <a:tcPr/>
                </a:tc>
                <a:tc>
                  <a:txBody>
                    <a:bodyPr/>
                    <a:lstStyle/>
                    <a:p>
                      <a:r>
                        <a:rPr lang="en-US" sz="1400" baseline="0" dirty="0" smtClean="0"/>
                        <a:t>PA Tools</a:t>
                      </a:r>
                      <a:endParaRPr lang="en-US" sz="1400" baseline="0" dirty="0"/>
                    </a:p>
                  </a:txBody>
                  <a:tcPr/>
                </a:tc>
                <a:tc>
                  <a:txBody>
                    <a:bodyPr/>
                    <a:lstStyle/>
                    <a:p>
                      <a:endParaRPr lang="en-US" sz="1400" baseline="0" dirty="0"/>
                    </a:p>
                  </a:txBody>
                  <a:tcPr/>
                </a:tc>
                <a:tc>
                  <a:txBody>
                    <a:bodyPr/>
                    <a:lstStyle/>
                    <a:p>
                      <a:endParaRPr lang="en-US" sz="1400" baseline="0" dirty="0"/>
                    </a:p>
                  </a:txBody>
                  <a:tcPr/>
                </a:tc>
              </a:tr>
              <a:tr h="370840">
                <a:tc>
                  <a:txBody>
                    <a:bodyPr/>
                    <a:lstStyle/>
                    <a:p>
                      <a:r>
                        <a:rPr lang="en-US" sz="1400" baseline="0" dirty="0" smtClean="0"/>
                        <a:t>2012</a:t>
                      </a:r>
                      <a:endParaRPr lang="en-US" sz="1400" baseline="0" dirty="0"/>
                    </a:p>
                  </a:txBody>
                  <a:tcPr/>
                </a:tc>
                <a:tc>
                  <a:txBody>
                    <a:bodyPr/>
                    <a:lstStyle/>
                    <a:p>
                      <a:r>
                        <a:rPr lang="en-US" sz="1400" baseline="0" dirty="0" smtClean="0"/>
                        <a:t>2013</a:t>
                      </a:r>
                      <a:endParaRPr lang="en-US" sz="1400" baseline="0" dirty="0"/>
                    </a:p>
                  </a:txBody>
                  <a:tcPr/>
                </a:tc>
                <a:tc>
                  <a:txBody>
                    <a:bodyPr/>
                    <a:lstStyle/>
                    <a:p>
                      <a:endParaRPr lang="en-US" sz="1400" baseline="0" dirty="0"/>
                    </a:p>
                  </a:txBody>
                  <a:tcPr/>
                </a:tc>
                <a:tc>
                  <a:txBody>
                    <a:bodyPr/>
                    <a:lstStyle/>
                    <a:p>
                      <a:r>
                        <a:rPr lang="en-US" sz="1400" baseline="0" dirty="0" smtClean="0"/>
                        <a:t>PA Tools</a:t>
                      </a:r>
                      <a:endParaRPr lang="en-US" sz="1400" baseline="0" dirty="0"/>
                    </a:p>
                  </a:txBody>
                  <a:tcPr/>
                </a:tc>
                <a:tc>
                  <a:txBody>
                    <a:bodyPr/>
                    <a:lstStyle/>
                    <a:p>
                      <a:endParaRPr lang="en-US" sz="1400" baseline="0" dirty="0"/>
                    </a:p>
                  </a:txBody>
                  <a:tcPr/>
                </a:tc>
              </a:tr>
              <a:tr h="370840">
                <a:tc>
                  <a:txBody>
                    <a:bodyPr/>
                    <a:lstStyle/>
                    <a:p>
                      <a:r>
                        <a:rPr lang="en-US" sz="1400" baseline="0" dirty="0" smtClean="0"/>
                        <a:t>2013</a:t>
                      </a:r>
                      <a:endParaRPr lang="en-US" sz="1400" baseline="0" dirty="0"/>
                    </a:p>
                  </a:txBody>
                  <a:tcPr/>
                </a:tc>
                <a:tc>
                  <a:txBody>
                    <a:bodyPr/>
                    <a:lstStyle/>
                    <a:p>
                      <a:r>
                        <a:rPr lang="en-US" sz="1400" baseline="0" dirty="0" smtClean="0"/>
                        <a:t>2014</a:t>
                      </a:r>
                      <a:endParaRPr lang="en-US" sz="1400" baseline="0" dirty="0"/>
                    </a:p>
                  </a:txBody>
                  <a:tcPr/>
                </a:tc>
                <a:tc>
                  <a:txBody>
                    <a:bodyPr/>
                    <a:lstStyle/>
                    <a:p>
                      <a:endParaRPr lang="en-US" sz="1400" baseline="0" dirty="0"/>
                    </a:p>
                  </a:txBody>
                  <a:tcPr/>
                </a:tc>
                <a:tc>
                  <a:txBody>
                    <a:bodyPr/>
                    <a:lstStyle/>
                    <a:p>
                      <a:endParaRPr lang="en-US" sz="1400" baseline="0" dirty="0"/>
                    </a:p>
                  </a:txBody>
                  <a:tcPr/>
                </a:tc>
                <a:tc>
                  <a:txBody>
                    <a:bodyPr/>
                    <a:lstStyle/>
                    <a:p>
                      <a:r>
                        <a:rPr lang="en-US" sz="1400" baseline="0" dirty="0" smtClean="0"/>
                        <a:t>PA Tools</a:t>
                      </a:r>
                      <a:endParaRPr lang="en-US" sz="1400" baseline="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changing for 2012 PA Cycle</a:t>
            </a:r>
            <a:endParaRPr lang="en-US" dirty="0"/>
          </a:p>
        </p:txBody>
      </p:sp>
      <p:sp>
        <p:nvSpPr>
          <p:cNvPr id="3" name="Content Placeholder 2"/>
          <p:cNvSpPr>
            <a:spLocks noGrp="1"/>
          </p:cNvSpPr>
          <p:nvPr>
            <p:ph idx="1"/>
          </p:nvPr>
        </p:nvSpPr>
        <p:spPr>
          <a:xfrm>
            <a:off x="228600" y="1066800"/>
            <a:ext cx="8686800" cy="4953000"/>
          </a:xfrm>
        </p:spPr>
        <p:txBody>
          <a:bodyPr>
            <a:normAutofit fontScale="92500" lnSpcReduction="20000"/>
          </a:bodyPr>
          <a:lstStyle/>
          <a:p>
            <a:r>
              <a:rPr lang="en-US" dirty="0" smtClean="0"/>
              <a:t>Adopting nine-box rating scale for Indirect labor (IDL) </a:t>
            </a:r>
          </a:p>
          <a:p>
            <a:pPr lvl="1"/>
            <a:r>
              <a:rPr lang="en-US" dirty="0" smtClean="0"/>
              <a:t>Based on the familiar nine-box tool with minor changes</a:t>
            </a:r>
          </a:p>
          <a:p>
            <a:pPr lvl="1"/>
            <a:r>
              <a:rPr lang="en-US" dirty="0" smtClean="0"/>
              <a:t>Training will be provided on using the tool and delivering messages</a:t>
            </a:r>
          </a:p>
          <a:p>
            <a:pPr lvl="1"/>
            <a:r>
              <a:rPr lang="en-US" dirty="0" smtClean="0"/>
              <a:t>Must meet normal distribution guidelines by grade bands 18-16, 15-13, 12-10, 9-7 </a:t>
            </a:r>
          </a:p>
          <a:p>
            <a:r>
              <a:rPr lang="en-US" dirty="0" smtClean="0"/>
              <a:t>Clear definition of split (division) between DL and IDL jobs</a:t>
            </a:r>
          </a:p>
          <a:p>
            <a:r>
              <a:rPr lang="en-US" dirty="0" smtClean="0"/>
              <a:t>Moving PA entry, merit and equity processes to Oracle e-Business Suite (EBS)</a:t>
            </a:r>
          </a:p>
          <a:p>
            <a:pPr lvl="1"/>
            <a:r>
              <a:rPr lang="en-US" dirty="0" smtClean="0"/>
              <a:t>Oracle PM application has tangible improvements</a:t>
            </a:r>
          </a:p>
          <a:p>
            <a:pPr lvl="1"/>
            <a:r>
              <a:rPr lang="en-US" dirty="0" smtClean="0"/>
              <a:t>Oracle CWB changes are minor</a:t>
            </a:r>
          </a:p>
          <a:p>
            <a:r>
              <a:rPr lang="en-US" dirty="0" smtClean="0"/>
              <a:t>Appraisal tools available earlier so appraisers can start earlier</a:t>
            </a:r>
            <a:r>
              <a:rPr lang="en-US" sz="2200" dirty="0" smtClean="0"/>
              <a:t> </a:t>
            </a:r>
          </a:p>
          <a:p>
            <a:r>
              <a:rPr lang="en-US" u="sng" dirty="0" smtClean="0"/>
              <a:t>ALL</a:t>
            </a:r>
            <a:r>
              <a:rPr lang="en-US" dirty="0" smtClean="0"/>
              <a:t> written appraisals must be submitted </a:t>
            </a:r>
            <a:r>
              <a:rPr lang="en-US" u="sng" dirty="0" smtClean="0"/>
              <a:t>and</a:t>
            </a:r>
            <a:r>
              <a:rPr lang="en-US" dirty="0" smtClean="0"/>
              <a:t> approved </a:t>
            </a:r>
            <a:br>
              <a:rPr lang="en-US" dirty="0" smtClean="0"/>
            </a:br>
            <a:r>
              <a:rPr lang="en-US" dirty="0" smtClean="0"/>
              <a:t>by Jan. 16</a:t>
            </a:r>
          </a:p>
          <a:p>
            <a:pPr lvl="1"/>
            <a:r>
              <a:rPr lang="en-US" dirty="0" smtClean="0"/>
              <a:t>Employees with no approved appraisal =&gt; no merit, lump sum, or equity</a:t>
            </a:r>
          </a:p>
          <a:p>
            <a:r>
              <a:rPr lang="en-US" dirty="0" smtClean="0"/>
              <a:t>Only merit/lump sum and equity changes may be entered in Oracle CWB; no rating changes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adopting nine-box for IDL rating</a:t>
            </a:r>
            <a:endParaRPr lang="en-US" dirty="0"/>
          </a:p>
        </p:txBody>
      </p:sp>
      <p:sp>
        <p:nvSpPr>
          <p:cNvPr id="3" name="Content Placeholder 2"/>
          <p:cNvSpPr>
            <a:spLocks noGrp="1"/>
          </p:cNvSpPr>
          <p:nvPr>
            <p:ph idx="1"/>
          </p:nvPr>
        </p:nvSpPr>
        <p:spPr/>
        <p:txBody>
          <a:bodyPr/>
          <a:lstStyle/>
          <a:p>
            <a:r>
              <a:rPr lang="en-US" dirty="0" smtClean="0"/>
              <a:t>Simplify rating process by moving from two metrics to one</a:t>
            </a:r>
          </a:p>
          <a:p>
            <a:r>
              <a:rPr lang="en-US" dirty="0" smtClean="0"/>
              <a:t>Increase transparency and openness</a:t>
            </a:r>
          </a:p>
          <a:p>
            <a:pPr lvl="1"/>
            <a:r>
              <a:rPr lang="en-US" dirty="0" smtClean="0"/>
              <a:t>Scores for potential have been assigned to IDLs in the past</a:t>
            </a:r>
          </a:p>
          <a:p>
            <a:pPr lvl="1"/>
            <a:r>
              <a:rPr lang="en-US" dirty="0" smtClean="0"/>
              <a:t>Communication practices were inconsistent</a:t>
            </a:r>
          </a:p>
          <a:p>
            <a:r>
              <a:rPr lang="en-US" dirty="0" smtClean="0"/>
              <a:t>Improved quality of development feedback and discussion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Rating changes for IDL</a:t>
            </a:r>
            <a:endParaRPr lang="en-US" dirty="0"/>
          </a:p>
        </p:txBody>
      </p:sp>
      <p:sp>
        <p:nvSpPr>
          <p:cNvPr id="3" name="Content Placeholder 2"/>
          <p:cNvSpPr>
            <a:spLocks noGrp="1"/>
          </p:cNvSpPr>
          <p:nvPr>
            <p:ph idx="1"/>
          </p:nvPr>
        </p:nvSpPr>
        <p:spPr>
          <a:xfrm>
            <a:off x="228600" y="1066800"/>
            <a:ext cx="5105400" cy="5181600"/>
          </a:xfrm>
        </p:spPr>
        <p:txBody>
          <a:bodyPr/>
          <a:lstStyle/>
          <a:p>
            <a:r>
              <a:rPr lang="en-US" dirty="0" smtClean="0"/>
              <a:t>IDL process was two steps…</a:t>
            </a:r>
          </a:p>
          <a:p>
            <a:pPr lvl="1"/>
            <a:r>
              <a:rPr lang="en-US" dirty="0" smtClean="0"/>
              <a:t>Assign a rating of 1 (Unacceptable) to 5 (Outstanding) and </a:t>
            </a:r>
          </a:p>
          <a:p>
            <a:pPr lvl="1"/>
            <a:r>
              <a:rPr lang="en-US" dirty="0" smtClean="0"/>
              <a:t>Assign a potential score of 9 (Redirect) to 1 (HiPO or Super Star)</a:t>
            </a:r>
          </a:p>
          <a:p>
            <a:pPr lvl="1"/>
            <a:r>
              <a:rPr lang="en-US" dirty="0" smtClean="0"/>
              <a:t>Potential score was sometimes communicated</a:t>
            </a:r>
          </a:p>
          <a:p>
            <a:pPr>
              <a:buNone/>
            </a:pPr>
            <a:endParaRPr lang="en-US" dirty="0" smtClean="0"/>
          </a:p>
          <a:p>
            <a:r>
              <a:rPr lang="en-US" dirty="0" smtClean="0"/>
              <a:t>Now IDL process is one step…</a:t>
            </a:r>
          </a:p>
          <a:p>
            <a:pPr lvl="1"/>
            <a:r>
              <a:rPr lang="en-US" dirty="0" smtClean="0"/>
              <a:t>Assign a rating of 9 (Low) to 1 (High)</a:t>
            </a:r>
          </a:p>
          <a:p>
            <a:pPr lvl="1"/>
            <a:r>
              <a:rPr lang="en-US" dirty="0" smtClean="0"/>
              <a:t>Performance and potential are reflected in one number</a:t>
            </a:r>
          </a:p>
          <a:p>
            <a:pPr lvl="1"/>
            <a:r>
              <a:rPr lang="en-US" dirty="0" smtClean="0"/>
              <a:t>Communicated and discussed with all IDLs</a:t>
            </a:r>
          </a:p>
        </p:txBody>
      </p:sp>
      <p:pic>
        <p:nvPicPr>
          <p:cNvPr id="3074" name="Picture 2"/>
          <p:cNvPicPr>
            <a:picLocks noChangeAspect="1" noChangeArrowheads="1"/>
          </p:cNvPicPr>
          <p:nvPr/>
        </p:nvPicPr>
        <p:blipFill>
          <a:blip r:embed="rId3" cstate="print"/>
          <a:srcRect/>
          <a:stretch>
            <a:fillRect/>
          </a:stretch>
        </p:blipFill>
        <p:spPr bwMode="auto">
          <a:xfrm>
            <a:off x="5181600" y="1066800"/>
            <a:ext cx="1763485" cy="914400"/>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5334000" y="2362200"/>
            <a:ext cx="1353867" cy="1159576"/>
          </a:xfrm>
          <a:prstGeom prst="rect">
            <a:avLst/>
          </a:prstGeom>
          <a:noFill/>
          <a:ln w="9525">
            <a:noFill/>
            <a:miter lim="800000"/>
            <a:headEnd/>
            <a:tailEnd/>
          </a:ln>
        </p:spPr>
      </p:pic>
      <p:sp>
        <p:nvSpPr>
          <p:cNvPr id="6" name="Plus 5"/>
          <p:cNvSpPr/>
          <p:nvPr/>
        </p:nvSpPr>
        <p:spPr bwMode="auto">
          <a:xfrm>
            <a:off x="5867400" y="1981200"/>
            <a:ext cx="304800" cy="304800"/>
          </a:xfrm>
          <a:prstGeom prst="mathPlus">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8" name="TextBox 7"/>
          <p:cNvSpPr txBox="1"/>
          <p:nvPr/>
        </p:nvSpPr>
        <p:spPr>
          <a:xfrm>
            <a:off x="7010400" y="1295400"/>
            <a:ext cx="1417376" cy="246221"/>
          </a:xfrm>
          <a:prstGeom prst="rect">
            <a:avLst/>
          </a:prstGeom>
          <a:noFill/>
        </p:spPr>
        <p:txBody>
          <a:bodyPr wrap="none" rtlCol="0">
            <a:spAutoFit/>
          </a:bodyPr>
          <a:lstStyle/>
          <a:p>
            <a:r>
              <a:rPr lang="en-US" sz="1000" dirty="0" smtClean="0">
                <a:hlinkClick r:id="rId5" action="ppaction://hlinksldjump"/>
              </a:rPr>
              <a:t>Rating definitions1-5 </a:t>
            </a:r>
            <a:endParaRPr lang="en-US" sz="1000" dirty="0"/>
          </a:p>
        </p:txBody>
      </p:sp>
      <p:sp>
        <p:nvSpPr>
          <p:cNvPr id="9" name="TextBox 8"/>
          <p:cNvSpPr txBox="1"/>
          <p:nvPr/>
        </p:nvSpPr>
        <p:spPr>
          <a:xfrm>
            <a:off x="6705600" y="2743200"/>
            <a:ext cx="1396536" cy="246221"/>
          </a:xfrm>
          <a:prstGeom prst="rect">
            <a:avLst/>
          </a:prstGeom>
          <a:noFill/>
        </p:spPr>
        <p:txBody>
          <a:bodyPr wrap="none" rtlCol="0">
            <a:spAutoFit/>
          </a:bodyPr>
          <a:lstStyle/>
          <a:p>
            <a:r>
              <a:rPr lang="en-US" sz="1000" dirty="0" smtClean="0"/>
              <a:t>Nine-box for potentia</a:t>
            </a:r>
            <a:r>
              <a:rPr lang="en-US" sz="1000" dirty="0" smtClean="0">
                <a:hlinkClick r:id="" action="ppaction://noaction"/>
              </a:rPr>
              <a:t>l</a:t>
            </a:r>
            <a:endParaRPr lang="en-US" sz="1000" dirty="0"/>
          </a:p>
        </p:txBody>
      </p:sp>
      <p:sp>
        <p:nvSpPr>
          <p:cNvPr id="11" name="TextBox 10"/>
          <p:cNvSpPr txBox="1"/>
          <p:nvPr/>
        </p:nvSpPr>
        <p:spPr>
          <a:xfrm>
            <a:off x="7543800" y="4572000"/>
            <a:ext cx="1197764" cy="400110"/>
          </a:xfrm>
          <a:prstGeom prst="rect">
            <a:avLst/>
          </a:prstGeom>
          <a:noFill/>
        </p:spPr>
        <p:txBody>
          <a:bodyPr wrap="none" rtlCol="0">
            <a:spAutoFit/>
          </a:bodyPr>
          <a:lstStyle/>
          <a:p>
            <a:r>
              <a:rPr lang="en-US" sz="1000" dirty="0" smtClean="0"/>
              <a:t>Performance and </a:t>
            </a:r>
          </a:p>
          <a:p>
            <a:r>
              <a:rPr lang="en-US" sz="1000" dirty="0" smtClean="0"/>
              <a:t>Potential together</a:t>
            </a:r>
            <a:endParaRPr lang="en-US" sz="1000" dirty="0"/>
          </a:p>
        </p:txBody>
      </p:sp>
      <p:pic>
        <p:nvPicPr>
          <p:cNvPr id="35841" name="Picture 1"/>
          <p:cNvPicPr>
            <a:picLocks noChangeAspect="1" noChangeArrowheads="1"/>
          </p:cNvPicPr>
          <p:nvPr/>
        </p:nvPicPr>
        <p:blipFill>
          <a:blip r:embed="rId6" cstate="print"/>
          <a:srcRect/>
          <a:stretch>
            <a:fillRect/>
          </a:stretch>
        </p:blipFill>
        <p:spPr bwMode="auto">
          <a:xfrm>
            <a:off x="5410200" y="4495800"/>
            <a:ext cx="2032635" cy="1257300"/>
          </a:xfrm>
          <a:prstGeom prst="rect">
            <a:avLst/>
          </a:prstGeom>
          <a:noFill/>
          <a:ln w="9525">
            <a:noFill/>
            <a:miter lim="800000"/>
            <a:headEnd/>
            <a:tailEnd/>
          </a:ln>
        </p:spPr>
      </p:pic>
      <p:sp>
        <p:nvSpPr>
          <p:cNvPr id="12" name="TextBox 11"/>
          <p:cNvSpPr txBox="1"/>
          <p:nvPr/>
        </p:nvSpPr>
        <p:spPr>
          <a:xfrm>
            <a:off x="5562600" y="4191000"/>
            <a:ext cx="696024" cy="276999"/>
          </a:xfrm>
          <a:prstGeom prst="rect">
            <a:avLst/>
          </a:prstGeom>
          <a:noFill/>
        </p:spPr>
        <p:txBody>
          <a:bodyPr wrap="none" rtlCol="0">
            <a:spAutoFit/>
          </a:bodyPr>
          <a:lstStyle/>
          <a:p>
            <a:r>
              <a:rPr lang="en-US" sz="1200" dirty="0" smtClean="0"/>
              <a:t>1 - high</a:t>
            </a:r>
            <a:endParaRPr lang="en-US" sz="1200" dirty="0"/>
          </a:p>
        </p:txBody>
      </p:sp>
      <p:sp>
        <p:nvSpPr>
          <p:cNvPr id="13" name="TextBox 12"/>
          <p:cNvSpPr txBox="1"/>
          <p:nvPr/>
        </p:nvSpPr>
        <p:spPr>
          <a:xfrm>
            <a:off x="6629400" y="5715000"/>
            <a:ext cx="688009" cy="276999"/>
          </a:xfrm>
          <a:prstGeom prst="rect">
            <a:avLst/>
          </a:prstGeom>
          <a:noFill/>
        </p:spPr>
        <p:txBody>
          <a:bodyPr wrap="none" rtlCol="0">
            <a:spAutoFit/>
          </a:bodyPr>
          <a:lstStyle/>
          <a:p>
            <a:r>
              <a:rPr lang="en-US" sz="1200" dirty="0" smtClean="0"/>
              <a:t>9 - Low</a:t>
            </a:r>
            <a:endParaRPr lang="en-US" sz="1200" dirty="0"/>
          </a:p>
        </p:txBody>
      </p:sp>
      <p:cxnSp>
        <p:nvCxnSpPr>
          <p:cNvPr id="19" name="Straight Arrow Connector 18"/>
          <p:cNvCxnSpPr/>
          <p:nvPr/>
        </p:nvCxnSpPr>
        <p:spPr bwMode="auto">
          <a:xfrm rot="16200000" flipH="1">
            <a:off x="5829699" y="4533500"/>
            <a:ext cx="227803" cy="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 name="Straight Arrow Connector 20"/>
          <p:cNvCxnSpPr/>
          <p:nvPr/>
        </p:nvCxnSpPr>
        <p:spPr bwMode="auto">
          <a:xfrm rot="5400000" flipH="1" flipV="1">
            <a:off x="6820694" y="5599906"/>
            <a:ext cx="2286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 y="228601"/>
            <a:ext cx="8991600" cy="381000"/>
          </a:xfrm>
        </p:spPr>
        <p:txBody>
          <a:bodyPr>
            <a:normAutofit fontScale="90000"/>
          </a:bodyPr>
          <a:lstStyle/>
          <a:p>
            <a:pPr eaLnBrk="1" hangingPunct="1"/>
            <a:r>
              <a:rPr lang="en-US" dirty="0" smtClean="0"/>
              <a:t> Nine-box rating tool - performance</a:t>
            </a:r>
            <a:endParaRPr lang="en-US" dirty="0" smtClean="0">
              <a:solidFill>
                <a:srgbClr val="FF0000"/>
              </a:solidFill>
            </a:endParaRPr>
          </a:p>
        </p:txBody>
      </p:sp>
      <p:sp>
        <p:nvSpPr>
          <p:cNvPr id="11289" name="Text Box 57"/>
          <p:cNvSpPr txBox="1">
            <a:spLocks noChangeArrowheads="1"/>
          </p:cNvSpPr>
          <p:nvPr/>
        </p:nvSpPr>
        <p:spPr bwMode="auto">
          <a:xfrm rot="16200000">
            <a:off x="-684644" y="2937298"/>
            <a:ext cx="1642338" cy="336550"/>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b="1" dirty="0"/>
              <a:t>Performance</a:t>
            </a:r>
          </a:p>
        </p:txBody>
      </p:sp>
      <p:sp>
        <p:nvSpPr>
          <p:cNvPr id="11290" name="Text Box 58"/>
          <p:cNvSpPr txBox="1">
            <a:spLocks noChangeArrowheads="1"/>
          </p:cNvSpPr>
          <p:nvPr/>
        </p:nvSpPr>
        <p:spPr bwMode="auto">
          <a:xfrm>
            <a:off x="457200" y="685800"/>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high</a:t>
            </a:r>
          </a:p>
        </p:txBody>
      </p:sp>
      <p:sp>
        <p:nvSpPr>
          <p:cNvPr id="11291" name="Text Box 59"/>
          <p:cNvSpPr txBox="1">
            <a:spLocks noChangeArrowheads="1"/>
          </p:cNvSpPr>
          <p:nvPr/>
        </p:nvSpPr>
        <p:spPr bwMode="auto">
          <a:xfrm>
            <a:off x="457200" y="5107029"/>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low</a:t>
            </a:r>
          </a:p>
        </p:txBody>
      </p:sp>
      <p:sp>
        <p:nvSpPr>
          <p:cNvPr id="11292" name="Line 60"/>
          <p:cNvSpPr>
            <a:spLocks noChangeShapeType="1"/>
          </p:cNvSpPr>
          <p:nvPr/>
        </p:nvSpPr>
        <p:spPr bwMode="auto">
          <a:xfrm flipH="1" flipV="1">
            <a:off x="762000" y="1037352"/>
            <a:ext cx="0" cy="4114800"/>
          </a:xfrm>
          <a:prstGeom prst="line">
            <a:avLst/>
          </a:prstGeom>
          <a:noFill/>
          <a:ln w="25400">
            <a:solidFill>
              <a:schemeClr val="tx1"/>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3505200" y="914400"/>
            <a:ext cx="4572000" cy="4529136"/>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48" name="TextBox 47"/>
          <p:cNvSpPr txBox="1"/>
          <p:nvPr/>
        </p:nvSpPr>
        <p:spPr>
          <a:xfrm>
            <a:off x="7315200" y="1600200"/>
            <a:ext cx="1592103" cy="276999"/>
          </a:xfrm>
          <a:prstGeom prst="rect">
            <a:avLst/>
          </a:prstGeom>
          <a:solidFill>
            <a:schemeClr val="bg1"/>
          </a:solidFill>
        </p:spPr>
        <p:txBody>
          <a:bodyPr wrap="none" rtlCol="0">
            <a:spAutoFit/>
          </a:bodyPr>
          <a:lstStyle/>
          <a:p>
            <a:r>
              <a:rPr lang="en-US" sz="1200" dirty="0" smtClean="0"/>
              <a:t>Box 1+2+3= ~0-20%</a:t>
            </a:r>
            <a:endParaRPr lang="en-US" sz="1200" dirty="0"/>
          </a:p>
        </p:txBody>
      </p:sp>
      <p:sp>
        <p:nvSpPr>
          <p:cNvPr id="49" name="TextBox 48"/>
          <p:cNvSpPr txBox="1"/>
          <p:nvPr/>
        </p:nvSpPr>
        <p:spPr>
          <a:xfrm>
            <a:off x="7546834" y="1000780"/>
            <a:ext cx="1298753" cy="523220"/>
          </a:xfrm>
          <a:prstGeom prst="rect">
            <a:avLst/>
          </a:prstGeom>
          <a:solidFill>
            <a:schemeClr val="bg1"/>
          </a:solidFill>
        </p:spPr>
        <p:txBody>
          <a:bodyPr wrap="none" rtlCol="0">
            <a:spAutoFit/>
          </a:bodyPr>
          <a:lstStyle/>
          <a:p>
            <a:r>
              <a:rPr lang="en-US" sz="1400" dirty="0" smtClean="0"/>
              <a:t>Distribution</a:t>
            </a:r>
          </a:p>
          <a:p>
            <a:r>
              <a:rPr lang="en-US" sz="1400" dirty="0" smtClean="0"/>
              <a:t>Requirements</a:t>
            </a:r>
            <a:endParaRPr lang="en-US" sz="1400" dirty="0"/>
          </a:p>
        </p:txBody>
      </p:sp>
      <p:sp>
        <p:nvSpPr>
          <p:cNvPr id="50" name="TextBox 49"/>
          <p:cNvSpPr txBox="1"/>
          <p:nvPr/>
        </p:nvSpPr>
        <p:spPr>
          <a:xfrm>
            <a:off x="7315200" y="2999601"/>
            <a:ext cx="1762021" cy="276999"/>
          </a:xfrm>
          <a:prstGeom prst="rect">
            <a:avLst/>
          </a:prstGeom>
          <a:solidFill>
            <a:schemeClr val="bg1"/>
          </a:solidFill>
        </p:spPr>
        <p:txBody>
          <a:bodyPr wrap="none" rtlCol="0">
            <a:spAutoFit/>
          </a:bodyPr>
          <a:lstStyle/>
          <a:p>
            <a:r>
              <a:rPr lang="en-US" sz="1200" dirty="0" smtClean="0"/>
              <a:t>Box 4+5+6= ~60-100%</a:t>
            </a:r>
            <a:endParaRPr lang="en-US" sz="1200" dirty="0"/>
          </a:p>
        </p:txBody>
      </p:sp>
      <p:sp>
        <p:nvSpPr>
          <p:cNvPr id="51" name="TextBox 50"/>
          <p:cNvSpPr txBox="1"/>
          <p:nvPr/>
        </p:nvSpPr>
        <p:spPr>
          <a:xfrm>
            <a:off x="7315200" y="4447401"/>
            <a:ext cx="1600862" cy="276999"/>
          </a:xfrm>
          <a:prstGeom prst="rect">
            <a:avLst/>
          </a:prstGeom>
          <a:solidFill>
            <a:schemeClr val="bg1"/>
          </a:solidFill>
        </p:spPr>
        <p:txBody>
          <a:bodyPr wrap="square" rtlCol="0">
            <a:spAutoFit/>
          </a:bodyPr>
          <a:lstStyle/>
          <a:p>
            <a:r>
              <a:rPr lang="en-US" sz="1200" dirty="0" smtClean="0"/>
              <a:t>Box 7+8+9= ~0-20%</a:t>
            </a:r>
            <a:endParaRPr lang="en-US" sz="1200" dirty="0"/>
          </a:p>
        </p:txBody>
      </p:sp>
      <p:sp>
        <p:nvSpPr>
          <p:cNvPr id="52" name="TextBox 51"/>
          <p:cNvSpPr txBox="1"/>
          <p:nvPr/>
        </p:nvSpPr>
        <p:spPr>
          <a:xfrm>
            <a:off x="232287" y="1371600"/>
            <a:ext cx="1063113" cy="553998"/>
          </a:xfrm>
          <a:prstGeom prst="rect">
            <a:avLst/>
          </a:prstGeom>
          <a:solidFill>
            <a:schemeClr val="bg1"/>
          </a:solidFill>
        </p:spPr>
        <p:txBody>
          <a:bodyPr wrap="none" rtlCol="0">
            <a:spAutoFit/>
          </a:bodyPr>
          <a:lstStyle/>
          <a:p>
            <a:pPr algn="ctr">
              <a:spcBef>
                <a:spcPct val="50000"/>
              </a:spcBef>
            </a:pPr>
            <a:r>
              <a:rPr lang="en-US" sz="1200" dirty="0" smtClean="0"/>
              <a:t>Consistently </a:t>
            </a:r>
          </a:p>
          <a:p>
            <a:pPr algn="ctr">
              <a:spcBef>
                <a:spcPct val="50000"/>
              </a:spcBef>
            </a:pPr>
            <a:r>
              <a:rPr lang="en-US" sz="1200" dirty="0" smtClean="0"/>
              <a:t>exceeds</a:t>
            </a:r>
            <a:endParaRPr lang="en-US" sz="1200" dirty="0"/>
          </a:p>
        </p:txBody>
      </p:sp>
      <p:sp>
        <p:nvSpPr>
          <p:cNvPr id="41" name="Text Box 58"/>
          <p:cNvSpPr txBox="1">
            <a:spLocks noChangeArrowheads="1"/>
          </p:cNvSpPr>
          <p:nvPr/>
        </p:nvSpPr>
        <p:spPr bwMode="auto">
          <a:xfrm>
            <a:off x="228600" y="2743200"/>
            <a:ext cx="1066800" cy="646331"/>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Meets, sometimes  exceeds</a:t>
            </a:r>
            <a:endParaRPr lang="en-US" sz="1200" dirty="0"/>
          </a:p>
        </p:txBody>
      </p:sp>
      <p:sp>
        <p:nvSpPr>
          <p:cNvPr id="42" name="Text Box 58"/>
          <p:cNvSpPr txBox="1">
            <a:spLocks noChangeArrowheads="1"/>
          </p:cNvSpPr>
          <p:nvPr/>
        </p:nvSpPr>
        <p:spPr bwMode="auto">
          <a:xfrm>
            <a:off x="304800" y="4198203"/>
            <a:ext cx="838200" cy="646331"/>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Does not always meet </a:t>
            </a:r>
            <a:endParaRPr lang="en-US" sz="1200" dirty="0"/>
          </a:p>
        </p:txBody>
      </p:sp>
      <p:sp>
        <p:nvSpPr>
          <p:cNvPr id="38" name="TextBox 37"/>
          <p:cNvSpPr txBox="1"/>
          <p:nvPr/>
        </p:nvSpPr>
        <p:spPr>
          <a:xfrm>
            <a:off x="1219200" y="1066800"/>
            <a:ext cx="2133600" cy="1200329"/>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Consistently exceeds expectations</a:t>
            </a:r>
          </a:p>
          <a:p>
            <a:pPr marL="228600" indent="-228600">
              <a:buFont typeface="Arial" pitchFamily="34" charset="0"/>
              <a:buChar char="•"/>
            </a:pPr>
            <a:r>
              <a:rPr lang="en-US" sz="1200" dirty="0" smtClean="0"/>
              <a:t>In top 20% of your performers </a:t>
            </a:r>
          </a:p>
          <a:p>
            <a:pPr marL="228600" indent="-228600">
              <a:buFont typeface="Arial" pitchFamily="34" charset="0"/>
              <a:buChar char="•"/>
            </a:pPr>
            <a:r>
              <a:rPr lang="en-US" sz="1200" dirty="0" smtClean="0"/>
              <a:t>Consistently exceeds goals, budget, schedule</a:t>
            </a:r>
          </a:p>
        </p:txBody>
      </p:sp>
      <p:sp>
        <p:nvSpPr>
          <p:cNvPr id="40" name="TextBox 39"/>
          <p:cNvSpPr txBox="1"/>
          <p:nvPr/>
        </p:nvSpPr>
        <p:spPr>
          <a:xfrm>
            <a:off x="1219200" y="3916740"/>
            <a:ext cx="2057400" cy="1569660"/>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Performance is below expectations</a:t>
            </a:r>
          </a:p>
          <a:p>
            <a:pPr marL="228600" indent="-228600">
              <a:buFont typeface="Arial" pitchFamily="34" charset="0"/>
              <a:buChar char="•"/>
            </a:pPr>
            <a:r>
              <a:rPr lang="en-US" sz="1200" dirty="0" smtClean="0"/>
              <a:t>Does not always meet goals, budget, schedule </a:t>
            </a:r>
          </a:p>
          <a:p>
            <a:pPr marL="228600" indent="-228600">
              <a:buFont typeface="Arial" pitchFamily="34" charset="0"/>
              <a:buChar char="•"/>
            </a:pPr>
            <a:r>
              <a:rPr lang="en-US" sz="1200" dirty="0" smtClean="0"/>
              <a:t>In bottom 20% of your performers </a:t>
            </a:r>
          </a:p>
          <a:p>
            <a:pPr marL="228600" indent="-228600">
              <a:buFont typeface="Arial" pitchFamily="34" charset="0"/>
              <a:buChar char="•"/>
            </a:pPr>
            <a:r>
              <a:rPr lang="en-US" sz="1200" dirty="0" smtClean="0"/>
              <a:t>May be new to role (box 7 only)</a:t>
            </a:r>
          </a:p>
        </p:txBody>
      </p:sp>
      <p:cxnSp>
        <p:nvCxnSpPr>
          <p:cNvPr id="43" name="Straight Arrow Connector 42"/>
          <p:cNvCxnSpPr/>
          <p:nvPr/>
        </p:nvCxnSpPr>
        <p:spPr bwMode="auto">
          <a:xfrm>
            <a:off x="3200400" y="1676400"/>
            <a:ext cx="4114800" cy="1588"/>
          </a:xfrm>
          <a:prstGeom prst="straightConnector1">
            <a:avLst/>
          </a:prstGeom>
          <a:solidFill>
            <a:schemeClr val="accent1"/>
          </a:solidFill>
          <a:ln w="25400" cap="flat" cmpd="sng" algn="ctr">
            <a:solidFill>
              <a:schemeClr val="tx1"/>
            </a:solidFill>
            <a:prstDash val="dash"/>
            <a:round/>
            <a:headEnd type="none" w="med" len="med"/>
            <a:tailEnd type="arrow"/>
          </a:ln>
          <a:effectLst/>
        </p:spPr>
      </p:cxnSp>
      <p:cxnSp>
        <p:nvCxnSpPr>
          <p:cNvPr id="55" name="Straight Arrow Connector 54"/>
          <p:cNvCxnSpPr/>
          <p:nvPr/>
        </p:nvCxnSpPr>
        <p:spPr bwMode="auto">
          <a:xfrm>
            <a:off x="3200400" y="3122612"/>
            <a:ext cx="4038600" cy="1588"/>
          </a:xfrm>
          <a:prstGeom prst="straightConnector1">
            <a:avLst/>
          </a:prstGeom>
          <a:solidFill>
            <a:schemeClr val="accent1"/>
          </a:solidFill>
          <a:ln w="25400" cap="flat" cmpd="sng" algn="ctr">
            <a:solidFill>
              <a:schemeClr val="tx1"/>
            </a:solidFill>
            <a:prstDash val="dash"/>
            <a:round/>
            <a:headEnd type="none" w="med" len="med"/>
            <a:tailEnd type="arrow"/>
          </a:ln>
          <a:effectLst/>
        </p:spPr>
      </p:cxnSp>
      <p:cxnSp>
        <p:nvCxnSpPr>
          <p:cNvPr id="56" name="Straight Arrow Connector 55"/>
          <p:cNvCxnSpPr/>
          <p:nvPr/>
        </p:nvCxnSpPr>
        <p:spPr bwMode="auto">
          <a:xfrm>
            <a:off x="3200400" y="4570412"/>
            <a:ext cx="4038600" cy="1588"/>
          </a:xfrm>
          <a:prstGeom prst="straightConnector1">
            <a:avLst/>
          </a:prstGeom>
          <a:solidFill>
            <a:schemeClr val="accent1"/>
          </a:solidFill>
          <a:ln w="25400" cap="flat" cmpd="sng" algn="ctr">
            <a:solidFill>
              <a:schemeClr val="tx1"/>
            </a:solidFill>
            <a:prstDash val="dash"/>
            <a:round/>
            <a:headEnd type="none" w="med" len="med"/>
            <a:tailEnd type="arrow"/>
          </a:ln>
          <a:effectLst/>
        </p:spPr>
      </p:cxnSp>
      <p:sp>
        <p:nvSpPr>
          <p:cNvPr id="39" name="TextBox 38"/>
          <p:cNvSpPr txBox="1"/>
          <p:nvPr/>
        </p:nvSpPr>
        <p:spPr>
          <a:xfrm>
            <a:off x="1219200" y="2641937"/>
            <a:ext cx="2057400" cy="1015663"/>
          </a:xfrm>
          <a:prstGeom prst="rect">
            <a:avLst/>
          </a:prstGeom>
          <a:solidFill>
            <a:schemeClr val="bg1"/>
          </a:solidFill>
        </p:spPr>
        <p:txBody>
          <a:bodyPr wrap="square" rtlCol="0">
            <a:spAutoFit/>
          </a:bodyPr>
          <a:lstStyle/>
          <a:p>
            <a:pPr marL="228600" indent="-228600">
              <a:buFont typeface="Arial" pitchFamily="34" charset="0"/>
              <a:buChar char="•"/>
            </a:pPr>
            <a:r>
              <a:rPr lang="en-US" sz="1200" dirty="0" smtClean="0"/>
              <a:t>Meets, sometimes exceeds expectations</a:t>
            </a:r>
          </a:p>
          <a:p>
            <a:pPr marL="228600" indent="-228600">
              <a:buFont typeface="Arial" pitchFamily="34" charset="0"/>
              <a:buChar char="•"/>
            </a:pPr>
            <a:r>
              <a:rPr lang="en-US" sz="1200" dirty="0" smtClean="0"/>
              <a:t>Meets, sometimes exceeds goals, budget, schedule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P spid="38" grpId="0" animBg="1"/>
      <p:bldP spid="40" grpId="0" animBg="1"/>
      <p:bldP spid="3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r>
              <a:rPr lang="en-US" dirty="0" smtClean="0"/>
              <a:t>Nine-box rating tool - potential</a:t>
            </a:r>
            <a:endParaRPr lang="en-US" dirty="0" smtClean="0">
              <a:solidFill>
                <a:srgbClr val="FF0000"/>
              </a:solidFill>
            </a:endParaRPr>
          </a:p>
        </p:txBody>
      </p:sp>
      <p:sp>
        <p:nvSpPr>
          <p:cNvPr id="35" name="Content Placeholder 34"/>
          <p:cNvSpPr>
            <a:spLocks noGrp="1"/>
          </p:cNvSpPr>
          <p:nvPr>
            <p:ph idx="1"/>
          </p:nvPr>
        </p:nvSpPr>
        <p:spPr>
          <a:xfrm>
            <a:off x="228600" y="4572000"/>
            <a:ext cx="8686800" cy="1295400"/>
          </a:xfrm>
        </p:spPr>
        <p:txBody>
          <a:bodyPr>
            <a:normAutofit fontScale="77500" lnSpcReduction="20000"/>
          </a:bodyPr>
          <a:lstStyle/>
          <a:p>
            <a:r>
              <a:rPr lang="en-US" b="1" dirty="0" smtClean="0">
                <a:solidFill>
                  <a:srgbClr val="3333FF"/>
                </a:solidFill>
              </a:rPr>
              <a:t>Potential </a:t>
            </a:r>
            <a:r>
              <a:rPr lang="en-US" dirty="0" smtClean="0">
                <a:solidFill>
                  <a:srgbClr val="3333FF"/>
                </a:solidFill>
              </a:rPr>
              <a:t>defined as realistic* probability that employee could advance  up company career ladder within next 2-3 years</a:t>
            </a:r>
          </a:p>
          <a:p>
            <a:pPr lvl="1"/>
            <a:r>
              <a:rPr lang="en-US" dirty="0" smtClean="0">
                <a:solidFill>
                  <a:srgbClr val="3333FF"/>
                </a:solidFill>
              </a:rPr>
              <a:t>High potential = two grade levels or more</a:t>
            </a:r>
          </a:p>
          <a:p>
            <a:pPr lvl="1"/>
            <a:r>
              <a:rPr lang="en-US" dirty="0" smtClean="0">
                <a:solidFill>
                  <a:srgbClr val="3333FF"/>
                </a:solidFill>
              </a:rPr>
              <a:t>Medium potential  = one grade level</a:t>
            </a:r>
          </a:p>
          <a:p>
            <a:pPr lvl="1"/>
            <a:r>
              <a:rPr lang="en-US" dirty="0" smtClean="0">
                <a:solidFill>
                  <a:srgbClr val="3333FF"/>
                </a:solidFill>
              </a:rPr>
              <a:t>Low potential = steady or zero grade levels</a:t>
            </a:r>
          </a:p>
          <a:p>
            <a:pPr lvl="1">
              <a:buNone/>
            </a:pPr>
            <a:endParaRPr lang="en-US" dirty="0" smtClean="0">
              <a:solidFill>
                <a:srgbClr val="3333FF"/>
              </a:solidFill>
            </a:endParaRPr>
          </a:p>
          <a:p>
            <a:pPr lvl="1"/>
            <a:endParaRPr lang="en-US" dirty="0" smtClean="0">
              <a:solidFill>
                <a:srgbClr val="3333FF"/>
              </a:solidFill>
            </a:endParaRPr>
          </a:p>
          <a:p>
            <a:endParaRPr lang="en-US" dirty="0"/>
          </a:p>
        </p:txBody>
      </p:sp>
      <p:sp>
        <p:nvSpPr>
          <p:cNvPr id="11293" name="Text Box 52"/>
          <p:cNvSpPr txBox="1">
            <a:spLocks noChangeArrowheads="1"/>
          </p:cNvSpPr>
          <p:nvPr/>
        </p:nvSpPr>
        <p:spPr bwMode="auto">
          <a:xfrm>
            <a:off x="2362200" y="4062427"/>
            <a:ext cx="4572000" cy="338554"/>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b="1" dirty="0" smtClean="0">
                <a:solidFill>
                  <a:srgbClr val="3333FF"/>
                </a:solidFill>
              </a:rPr>
              <a:t>Potential</a:t>
            </a:r>
            <a:endParaRPr lang="en-US" sz="1600" b="1" dirty="0">
              <a:solidFill>
                <a:srgbClr val="3333FF"/>
              </a:solidFill>
            </a:endParaRPr>
          </a:p>
        </p:txBody>
      </p:sp>
      <p:sp>
        <p:nvSpPr>
          <p:cNvPr id="11294" name="Text Box 53"/>
          <p:cNvSpPr txBox="1">
            <a:spLocks noChangeArrowheads="1"/>
          </p:cNvSpPr>
          <p:nvPr/>
        </p:nvSpPr>
        <p:spPr bwMode="auto">
          <a:xfrm>
            <a:off x="990600" y="3757627"/>
            <a:ext cx="709612" cy="276999"/>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high</a:t>
            </a:r>
          </a:p>
        </p:txBody>
      </p:sp>
      <p:sp>
        <p:nvSpPr>
          <p:cNvPr id="11296" name="Line 55"/>
          <p:cNvSpPr>
            <a:spLocks noChangeShapeType="1"/>
          </p:cNvSpPr>
          <p:nvPr/>
        </p:nvSpPr>
        <p:spPr bwMode="auto">
          <a:xfrm flipH="1">
            <a:off x="1600198" y="3910027"/>
            <a:ext cx="6400802" cy="0"/>
          </a:xfrm>
          <a:prstGeom prst="line">
            <a:avLst/>
          </a:prstGeom>
          <a:noFill/>
          <a:ln w="25400">
            <a:solidFill>
              <a:srgbClr val="3333FF"/>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1295400" y="914400"/>
            <a:ext cx="6781800" cy="2743200"/>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38" name="Text Box 58"/>
          <p:cNvSpPr txBox="1">
            <a:spLocks noChangeArrowheads="1"/>
          </p:cNvSpPr>
          <p:nvPr/>
        </p:nvSpPr>
        <p:spPr bwMode="auto">
          <a:xfrm>
            <a:off x="3962400" y="3761601"/>
            <a:ext cx="1295400" cy="276999"/>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One grade level</a:t>
            </a:r>
          </a:p>
        </p:txBody>
      </p:sp>
      <p:sp>
        <p:nvSpPr>
          <p:cNvPr id="39" name="Text Box 58"/>
          <p:cNvSpPr txBox="1">
            <a:spLocks noChangeArrowheads="1"/>
          </p:cNvSpPr>
          <p:nvPr/>
        </p:nvSpPr>
        <p:spPr bwMode="auto">
          <a:xfrm>
            <a:off x="6324600" y="3718411"/>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Steady at current  grade </a:t>
            </a:r>
          </a:p>
        </p:txBody>
      </p:sp>
      <p:sp>
        <p:nvSpPr>
          <p:cNvPr id="11295" name="Text Box 54"/>
          <p:cNvSpPr txBox="1">
            <a:spLocks noChangeArrowheads="1"/>
          </p:cNvSpPr>
          <p:nvPr/>
        </p:nvSpPr>
        <p:spPr bwMode="auto">
          <a:xfrm>
            <a:off x="7782567" y="3757627"/>
            <a:ext cx="599433" cy="276999"/>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low</a:t>
            </a:r>
          </a:p>
        </p:txBody>
      </p:sp>
      <p:sp>
        <p:nvSpPr>
          <p:cNvPr id="57" name="TextBox 56"/>
          <p:cNvSpPr txBox="1"/>
          <p:nvPr/>
        </p:nvSpPr>
        <p:spPr>
          <a:xfrm>
            <a:off x="0" y="6019800"/>
            <a:ext cx="4185761" cy="246221"/>
          </a:xfrm>
          <a:prstGeom prst="rect">
            <a:avLst/>
          </a:prstGeom>
          <a:noFill/>
        </p:spPr>
        <p:txBody>
          <a:bodyPr wrap="none" rtlCol="0">
            <a:spAutoFit/>
          </a:bodyPr>
          <a:lstStyle/>
          <a:p>
            <a:r>
              <a:rPr lang="en-US" sz="1000" i="1" dirty="0" smtClean="0">
                <a:solidFill>
                  <a:srgbClr val="0000FF"/>
                </a:solidFill>
              </a:rPr>
              <a:t>* As assessed by two or more members of employee’s leadership team</a:t>
            </a:r>
            <a:endParaRPr lang="en-US" sz="1000" i="1" dirty="0">
              <a:solidFill>
                <a:srgbClr val="0000FF"/>
              </a:solidFill>
            </a:endParaRPr>
          </a:p>
        </p:txBody>
      </p:sp>
      <p:cxnSp>
        <p:nvCxnSpPr>
          <p:cNvPr id="42" name="Straight Arrow Connector 41"/>
          <p:cNvCxnSpPr/>
          <p:nvPr/>
        </p:nvCxnSpPr>
        <p:spPr bwMode="auto">
          <a:xfrm rot="16200000" flipV="1">
            <a:off x="1219203" y="2286000"/>
            <a:ext cx="2590796" cy="3"/>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cxnSp>
        <p:nvCxnSpPr>
          <p:cNvPr id="45" name="Straight Arrow Connector 44"/>
          <p:cNvCxnSpPr/>
          <p:nvPr/>
        </p:nvCxnSpPr>
        <p:spPr bwMode="auto">
          <a:xfrm rot="5400000" flipH="1" flipV="1">
            <a:off x="3276997" y="2285603"/>
            <a:ext cx="2590800" cy="794"/>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cxnSp>
        <p:nvCxnSpPr>
          <p:cNvPr id="46" name="Straight Arrow Connector 45"/>
          <p:cNvCxnSpPr/>
          <p:nvPr/>
        </p:nvCxnSpPr>
        <p:spPr bwMode="auto">
          <a:xfrm rot="5400000" flipH="1" flipV="1">
            <a:off x="5562997" y="2285603"/>
            <a:ext cx="2590800" cy="794"/>
          </a:xfrm>
          <a:prstGeom prst="straightConnector1">
            <a:avLst/>
          </a:prstGeom>
          <a:solidFill>
            <a:schemeClr val="accent1"/>
          </a:solidFill>
          <a:ln w="25400" cap="flat" cmpd="sng" algn="ctr">
            <a:solidFill>
              <a:srgbClr val="3333FF"/>
            </a:solidFill>
            <a:prstDash val="dash"/>
            <a:round/>
            <a:headEnd type="none" w="med" len="med"/>
            <a:tailEnd type="arrow"/>
          </a:ln>
          <a:effectLst/>
        </p:spPr>
      </p:cxnSp>
      <p:sp>
        <p:nvSpPr>
          <p:cNvPr id="47" name="Text Box 58"/>
          <p:cNvSpPr txBox="1">
            <a:spLocks noChangeArrowheads="1"/>
          </p:cNvSpPr>
          <p:nvPr/>
        </p:nvSpPr>
        <p:spPr bwMode="auto">
          <a:xfrm>
            <a:off x="2057400" y="3700790"/>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a:spcBef>
                <a:spcPct val="50000"/>
              </a:spcBef>
            </a:pPr>
            <a:r>
              <a:rPr lang="en-US" sz="1200" dirty="0" smtClean="0">
                <a:solidFill>
                  <a:srgbClr val="3333FF"/>
                </a:solidFill>
              </a:rPr>
              <a:t>Two or more grade levels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7" grpId="0" animBg="1"/>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Adobe 명조 Std Acro M"/>
        <a:cs typeface=""/>
      </a:majorFont>
      <a:minorFont>
        <a:latin typeface="Arial"/>
        <a:ea typeface="Adobe 명조 Std Acro 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Adobe 명조 Std Acro M"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Adobe 명조 Std Acro M" charset="-127"/>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D9D5B3C0CC9CB408781F026CA148F09" ma:contentTypeVersion="0" ma:contentTypeDescription="Create a new document." ma:contentTypeScope="" ma:versionID="6f3c81e3367c5d10748c780137f5592a">
  <xsd:schema xmlns:xsd="http://www.w3.org/2001/XMLSchema" xmlns:p="http://schemas.microsoft.com/office/2006/metadata/properties" targetNamespace="http://schemas.microsoft.com/office/2006/metadata/properties" ma:root="true" ma:fieldsID="74a34f8ae59ef3969074a5355025be0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AC200C7-035C-44E4-B849-33D747B71FEF}">
  <ds:schemaRefs>
    <ds:schemaRef ds:uri="http://schemas.microsoft.com/sharepoint/v3/contenttype/forms"/>
  </ds:schemaRefs>
</ds:datastoreItem>
</file>

<file path=customXml/itemProps2.xml><?xml version="1.0" encoding="utf-8"?>
<ds:datastoreItem xmlns:ds="http://schemas.openxmlformats.org/officeDocument/2006/customXml" ds:itemID="{F3FA65FE-CA80-4C63-9922-B77DBF668A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0C0D382-568B-4E8F-88F5-144134F9F2D0}">
  <ds:schemaRefs>
    <ds:schemaRef ds:uri="http://purl.org/dc/dcmitype/"/>
    <ds:schemaRef ds:uri="http://purl.org/dc/terms/"/>
    <ds:schemaRef ds:uri="http://schemas.microsoft.com/office/2006/documentManagement/types"/>
    <ds:schemaRef ds:uri="http://schemas.microsoft.com/office/2006/metadata/properties"/>
    <ds:schemaRef ds:uri="http://www.w3.org/XML/1998/namespace"/>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5950</TotalTime>
  <Words>2748</Words>
  <Application>Microsoft Office PowerPoint</Application>
  <PresentationFormat>Affichage à l'écran (4:3)</PresentationFormat>
  <Paragraphs>676</Paragraphs>
  <Slides>26</Slides>
  <Notes>24</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26</vt:i4>
      </vt:variant>
    </vt:vector>
  </HeadingPairs>
  <TitlesOfParts>
    <vt:vector size="29" baseType="lpstr">
      <vt:lpstr>Blank Presentation</vt:lpstr>
      <vt:lpstr>Document</vt:lpstr>
      <vt:lpstr>Worksheet</vt:lpstr>
      <vt:lpstr>Kick-off of 2012 Performance Appraisal (PA) Cycle </vt:lpstr>
      <vt:lpstr>Content</vt:lpstr>
      <vt:lpstr>What is not changing for 2012 PA Cycle</vt:lpstr>
      <vt:lpstr>2012 PA Cycle for SANYO Semiconductor</vt:lpstr>
      <vt:lpstr>What is changing for 2012 PA Cycle</vt:lpstr>
      <vt:lpstr>Why we are adopting nine-box for IDL rating</vt:lpstr>
      <vt:lpstr>Rating changes for IDL</vt:lpstr>
      <vt:lpstr> Nine-box rating tool - performance</vt:lpstr>
      <vt:lpstr>Nine-box rating tool - potential</vt:lpstr>
      <vt:lpstr>Nine-box rating tool – potential distributions</vt:lpstr>
      <vt:lpstr>Nine-box ratings and abbreviations</vt:lpstr>
      <vt:lpstr>Nine-box rating descriptions</vt:lpstr>
      <vt:lpstr>Below Expectations row guidelines </vt:lpstr>
      <vt:lpstr>Nine-box rating action guide</vt:lpstr>
      <vt:lpstr>PA Process Steps – Training will be available  </vt:lpstr>
      <vt:lpstr>Criteria for Assigning DL and IDL Templates</vt:lpstr>
      <vt:lpstr> DL employees, rated 1-5 using DL templates</vt:lpstr>
      <vt:lpstr>IDL employees, rated 9-1 using IDL template</vt:lpstr>
      <vt:lpstr>Oracle EBS PM differences</vt:lpstr>
      <vt:lpstr>Oracle EBS PM differences</vt:lpstr>
      <vt:lpstr>2012 Performance Appraisal Cycle timeline</vt:lpstr>
      <vt:lpstr>Key Messages</vt:lpstr>
      <vt:lpstr>Expectations</vt:lpstr>
      <vt:lpstr>Q and As</vt:lpstr>
      <vt:lpstr>Reference</vt:lpstr>
      <vt:lpstr>Performance rating 1-5 definitions    </vt:lpstr>
    </vt:vector>
  </TitlesOfParts>
  <Company>Steve West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Master Template</dc:title>
  <dc:creator>Steve West</dc:creator>
  <cp:lastModifiedBy>delpy</cp:lastModifiedBy>
  <cp:revision>372</cp:revision>
  <dcterms:created xsi:type="dcterms:W3CDTF">2008-02-21T17:33:03Z</dcterms:created>
  <dcterms:modified xsi:type="dcterms:W3CDTF">2011-11-19T21:04:31Z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0x0101002D9D5B3C0CC9CB408781F026CA148F09</vt:lpwstr>
  </property>
</Properties>
</file>