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2.xml" ContentType="application/vnd.openxmlformats-officedocument.customXmlPropertie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73" r:id="rId2"/>
    <p:sldId id="665" r:id="rId3"/>
    <p:sldId id="604" r:id="rId4"/>
    <p:sldId id="606" r:id="rId5"/>
    <p:sldId id="650" r:id="rId6"/>
    <p:sldId id="612" r:id="rId7"/>
    <p:sldId id="614" r:id="rId8"/>
    <p:sldId id="609" r:id="rId9"/>
    <p:sldId id="610" r:id="rId10"/>
    <p:sldId id="662" r:id="rId11"/>
    <p:sldId id="672" r:id="rId12"/>
    <p:sldId id="671" r:id="rId13"/>
    <p:sldId id="669" r:id="rId14"/>
    <p:sldId id="661" r:id="rId15"/>
    <p:sldId id="668" r:id="rId16"/>
  </p:sldIdLst>
  <p:sldSz cx="9144000" cy="6858000" type="screen4x3"/>
  <p:notesSz cx="6934200" cy="9220200"/>
  <p:custDataLst>
    <p:tags r:id="rId1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dobe 명조 Std Acro M"/>
        <a:cs typeface="Adobe 명조 Std Acro 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00" autoAdjust="0"/>
    <p:restoredTop sz="98357" autoAdjust="0"/>
  </p:normalViewPr>
  <p:slideViewPr>
    <p:cSldViewPr snapToGrid="0">
      <p:cViewPr>
        <p:scale>
          <a:sx n="70" d="100"/>
          <a:sy n="70" d="100"/>
        </p:scale>
        <p:origin x="-2418" y="-924"/>
      </p:cViewPr>
      <p:guideLst>
        <p:guide orient="horz" pos="2550"/>
        <p:guide pos="5473"/>
        <p:guide pos="280"/>
      </p:guideLst>
    </p:cSldViewPr>
  </p:slideViewPr>
  <p:outlineViewPr>
    <p:cViewPr>
      <p:scale>
        <a:sx n="33" d="100"/>
        <a:sy n="33" d="100"/>
      </p:scale>
      <p:origin x="0" y="74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78" d="100"/>
          <a:sy n="78" d="100"/>
        </p:scale>
        <p:origin x="-3036" y="-90"/>
      </p:cViewPr>
      <p:guideLst>
        <p:guide orient="horz" pos="2904"/>
        <p:guide pos="218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fjtbv\Desktop\050712%20Zero%20Coupon%20Convert%20Sr%20Sub%20Notes%20due%20202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008E40"/>
            </a:solidFill>
          </c:spPr>
          <c:dLbls>
            <c:numFmt formatCode="&quot;$&quot;#,##0" sourceLinked="0"/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numRef>
              <c:f>sum!$E$30:$I$30</c:f>
              <c:numCache>
                <c:formatCode>[$-409]mmm\-yy;@</c:formatCode>
                <c:ptCount val="5"/>
                <c:pt idx="0" formatCode="General">
                  <c:v>1</c:v>
                </c:pt>
                <c:pt idx="1">
                  <c:v>39813</c:v>
                </c:pt>
                <c:pt idx="2">
                  <c:v>39953</c:v>
                </c:pt>
                <c:pt idx="3">
                  <c:v>40280</c:v>
                </c:pt>
                <c:pt idx="4">
                  <c:v>41011</c:v>
                </c:pt>
              </c:numCache>
            </c:numRef>
          </c:cat>
          <c:val>
            <c:numRef>
              <c:f>sum!$E$31:$I$31</c:f>
              <c:numCache>
                <c:formatCode>#,##0.0</c:formatCode>
                <c:ptCount val="5"/>
                <c:pt idx="0">
                  <c:v>260</c:v>
                </c:pt>
                <c:pt idx="1">
                  <c:v>199.1</c:v>
                </c:pt>
                <c:pt idx="2">
                  <c:v>99.399999999999991</c:v>
                </c:pt>
                <c:pt idx="3">
                  <c:v>96.2</c:v>
                </c:pt>
                <c:pt idx="4">
                  <c:v>2.0000000000000026E-3</c:v>
                </c:pt>
              </c:numCache>
            </c:numRef>
          </c:val>
        </c:ser>
        <c:axId val="120686080"/>
        <c:axId val="120687616"/>
      </c:barChart>
      <c:catAx>
        <c:axId val="1206860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 i="0" baseline="0"/>
            </a:pPr>
            <a:endParaRPr lang="en-US"/>
          </a:p>
        </c:txPr>
        <c:crossAx val="120687616"/>
        <c:crosses val="autoZero"/>
        <c:auto val="1"/>
        <c:lblAlgn val="ctr"/>
        <c:lblOffset val="100"/>
      </c:catAx>
      <c:valAx>
        <c:axId val="120687616"/>
        <c:scaling>
          <c:orientation val="minMax"/>
        </c:scaling>
        <c:axPos val="l"/>
        <c:majorGridlines/>
        <c:numFmt formatCode="&quot;$&quot;#,##0" sourceLinked="0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20686080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3005448" cy="461326"/>
          </a:xfrm>
          <a:prstGeom prst="rect">
            <a:avLst/>
          </a:prstGeom>
        </p:spPr>
        <p:txBody>
          <a:bodyPr vert="horz" lIns="89219" tIns="44609" rIns="89219" bIns="4460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27185" y="1"/>
            <a:ext cx="3005448" cy="461326"/>
          </a:xfrm>
          <a:prstGeom prst="rect">
            <a:avLst/>
          </a:prstGeom>
        </p:spPr>
        <p:txBody>
          <a:bodyPr vert="horz" lIns="89219" tIns="44609" rIns="89219" bIns="44609" rtlCol="0"/>
          <a:lstStyle>
            <a:lvl1pPr algn="r">
              <a:defRPr sz="1200"/>
            </a:lvl1pPr>
          </a:lstStyle>
          <a:p>
            <a:fld id="{FC17B659-CD29-4E90-A137-CDFFB1647243}" type="datetimeFigureOut">
              <a:rPr lang="en-US" smtClean="0"/>
              <a:pPr/>
              <a:t>5/8/2012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8757300"/>
            <a:ext cx="3005448" cy="461326"/>
          </a:xfrm>
          <a:prstGeom prst="rect">
            <a:avLst/>
          </a:prstGeom>
        </p:spPr>
        <p:txBody>
          <a:bodyPr vert="horz" lIns="89219" tIns="44609" rIns="89219" bIns="4460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27185" y="8757300"/>
            <a:ext cx="3005448" cy="461326"/>
          </a:xfrm>
          <a:prstGeom prst="rect">
            <a:avLst/>
          </a:prstGeom>
        </p:spPr>
        <p:txBody>
          <a:bodyPr vert="horz" lIns="89219" tIns="44609" rIns="89219" bIns="44609" rtlCol="0" anchor="b"/>
          <a:lstStyle>
            <a:lvl1pPr algn="r">
              <a:defRPr sz="1200"/>
            </a:lvl1pPr>
          </a:lstStyle>
          <a:p>
            <a:fld id="{0B4A5601-8523-4869-8D08-0203F945430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3005122" cy="460400"/>
          </a:xfrm>
          <a:prstGeom prst="rect">
            <a:avLst/>
          </a:prstGeom>
        </p:spPr>
        <p:txBody>
          <a:bodyPr vert="horz" lIns="90909" tIns="45454" rIns="90909" bIns="454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27574" y="4"/>
            <a:ext cx="3005122" cy="460400"/>
          </a:xfrm>
          <a:prstGeom prst="rect">
            <a:avLst/>
          </a:prstGeom>
        </p:spPr>
        <p:txBody>
          <a:bodyPr vert="horz" lIns="90909" tIns="45454" rIns="90909" bIns="454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5CC5580-9D99-45AC-B472-F5791A9BA38B}" type="datetimeFigureOut">
              <a:rPr lang="en-US"/>
              <a:pPr>
                <a:defRPr/>
              </a:pPr>
              <a:t>5/8/2012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9" tIns="45454" rIns="90909" bIns="45454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3723" y="4379902"/>
            <a:ext cx="5546758" cy="4148175"/>
          </a:xfrm>
          <a:prstGeom prst="rect">
            <a:avLst/>
          </a:prstGeom>
        </p:spPr>
        <p:txBody>
          <a:bodyPr vert="horz" lIns="90909" tIns="45454" rIns="90909" bIns="45454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758279"/>
            <a:ext cx="3005122" cy="460400"/>
          </a:xfrm>
          <a:prstGeom prst="rect">
            <a:avLst/>
          </a:prstGeom>
        </p:spPr>
        <p:txBody>
          <a:bodyPr vert="horz" lIns="90909" tIns="45454" rIns="90909" bIns="454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27574" y="8758279"/>
            <a:ext cx="3005122" cy="460400"/>
          </a:xfrm>
          <a:prstGeom prst="rect">
            <a:avLst/>
          </a:prstGeom>
        </p:spPr>
        <p:txBody>
          <a:bodyPr vert="horz" lIns="90909" tIns="45454" rIns="90909" bIns="454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5A30CC-F7C1-496F-A5D1-34DA18B8EE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CD8129-DFEC-4B68-BCA1-07D800324B50}" type="slidenum">
              <a:rPr lang="en-US"/>
              <a:pPr/>
              <a:t>2</a:t>
            </a:fld>
            <a:endParaRPr lang="en-US"/>
          </a:p>
        </p:txBody>
      </p:sp>
      <p:sp>
        <p:nvSpPr>
          <p:cNvPr id="313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A67B78-3A6F-415A-907C-9D44F0658EC9}" type="slidenum">
              <a:rPr lang="en-US"/>
              <a:pPr/>
              <a:t>13</a:t>
            </a:fld>
            <a:endParaRPr lang="en-US"/>
          </a:p>
        </p:txBody>
      </p:sp>
      <p:sp>
        <p:nvSpPr>
          <p:cNvPr id="803842" name="Text Box 2"/>
          <p:cNvSpPr txBox="1">
            <a:spLocks noChangeArrowheads="1"/>
          </p:cNvSpPr>
          <p:nvPr/>
        </p:nvSpPr>
        <p:spPr bwMode="auto">
          <a:xfrm>
            <a:off x="2166939" y="698500"/>
            <a:ext cx="2600325" cy="34575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03843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693739" y="4379914"/>
            <a:ext cx="5541962" cy="4148137"/>
          </a:xfrm>
          <a:ln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9E5824-3CDF-4DBE-83BE-ED0FB79D7BDA}" type="slidenum">
              <a:rPr lang="en-US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A67B78-3A6F-415A-907C-9D44F0658EC9}" type="slidenum">
              <a:rPr lang="en-US"/>
              <a:pPr/>
              <a:t>15</a:t>
            </a:fld>
            <a:endParaRPr lang="en-US"/>
          </a:p>
        </p:txBody>
      </p:sp>
      <p:sp>
        <p:nvSpPr>
          <p:cNvPr id="803842" name="Text Box 2"/>
          <p:cNvSpPr txBox="1">
            <a:spLocks noChangeArrowheads="1"/>
          </p:cNvSpPr>
          <p:nvPr/>
        </p:nvSpPr>
        <p:spPr bwMode="auto">
          <a:xfrm>
            <a:off x="2166939" y="698500"/>
            <a:ext cx="2600325" cy="34575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03843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693739" y="4379914"/>
            <a:ext cx="5541962" cy="4148137"/>
          </a:xfrm>
          <a:ln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 userDrawn="1"/>
        </p:nvSpPr>
        <p:spPr bwMode="auto">
          <a:xfrm>
            <a:off x="0" y="6629400"/>
            <a:ext cx="34290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fld id="{AFDB6418-5255-430D-BF8D-02F9A888AC88}" type="slidenum">
              <a:rPr lang="en-US" sz="800" b="1">
                <a:solidFill>
                  <a:srgbClr val="FFFFFF"/>
                </a:solidFill>
              </a:rPr>
              <a:pPr eaLnBrk="0" hangingPunct="0">
                <a:defRPr/>
              </a:pPr>
              <a:t>‹#›</a:t>
            </a:fld>
            <a:r>
              <a:rPr lang="en-US" sz="800" b="1" dirty="0">
                <a:solidFill>
                  <a:srgbClr val="FFFFFF"/>
                </a:solidFill>
              </a:rPr>
              <a:t>  </a:t>
            </a:r>
            <a:r>
              <a:rPr lang="en-US" sz="800" b="1" dirty="0" smtClean="0">
                <a:solidFill>
                  <a:srgbClr val="FFFFFF"/>
                </a:solidFill>
              </a:rPr>
              <a:t>•           </a:t>
            </a:r>
            <a:r>
              <a:rPr lang="en-US" sz="800" b="0" dirty="0" smtClean="0">
                <a:solidFill>
                  <a:srgbClr val="FFFFFF"/>
                </a:solidFill>
              </a:rPr>
              <a:t>May</a:t>
            </a:r>
            <a:r>
              <a:rPr lang="en-US" sz="800" b="0" baseline="0" dirty="0" smtClean="0">
                <a:solidFill>
                  <a:srgbClr val="FFFFFF"/>
                </a:solidFill>
              </a:rPr>
              <a:t> 2012</a:t>
            </a:r>
            <a:endParaRPr lang="en-US" sz="800" b="1" dirty="0">
              <a:solidFill>
                <a:srgbClr val="FFFFFF"/>
              </a:solidFill>
            </a:endParaRPr>
          </a:p>
        </p:txBody>
      </p:sp>
      <p:pic>
        <p:nvPicPr>
          <p:cNvPr id="6" name="Picture 9" descr="ONVert-3DShadow-L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914400"/>
            <a:ext cx="290195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257800"/>
            <a:ext cx="6400800" cy="1143000"/>
          </a:xfrm>
        </p:spPr>
        <p:txBody>
          <a:bodyPr/>
          <a:lstStyle>
            <a:lvl1pPr marL="0" indent="0" algn="ctr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066800"/>
            <a:ext cx="42672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2672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1" y="228600"/>
            <a:ext cx="224790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1" y="228600"/>
            <a:ext cx="659130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28600"/>
            <a:ext cx="89916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8600" y="1066800"/>
            <a:ext cx="8686800" cy="5181600"/>
          </a:xfrm>
        </p:spPr>
        <p:txBody>
          <a:bodyPr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across K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14"/>
          </p:nvPr>
        </p:nvSpPr>
        <p:spPr bwMode="auto">
          <a:xfrm>
            <a:off x="2129784" y="1683145"/>
            <a:ext cx="6729074" cy="4124845"/>
          </a:xfrm>
          <a:solidFill>
            <a:srgbClr val="E0E6E6"/>
          </a:solidFill>
        </p:spPr>
        <p:txBody>
          <a:bodyPr lIns="65232" tIns="32616" rIns="65232" bIns="32616"/>
          <a:lstStyle>
            <a:lvl1pPr>
              <a:spcBef>
                <a:spcPts val="1268"/>
              </a:spcBef>
              <a:spcAft>
                <a:spcPts val="181"/>
              </a:spcAft>
              <a:defRPr sz="800"/>
            </a:lvl1pPr>
            <a:lvl2pPr>
              <a:spcBef>
                <a:spcPts val="272"/>
              </a:spcBef>
              <a:defRPr sz="800"/>
            </a:lvl2pPr>
            <a:lvl3pPr>
              <a:spcBef>
                <a:spcPts val="272"/>
              </a:spcBef>
              <a:defRPr sz="800"/>
            </a:lvl3pPr>
            <a:lvl4pPr>
              <a:spcBef>
                <a:spcPts val="91"/>
              </a:spcBef>
              <a:defRPr sz="800"/>
            </a:lvl4pPr>
            <a:lvl5pPr>
              <a:spcBef>
                <a:spcPts val="91"/>
              </a:spcBef>
              <a:defRPr sz="800"/>
            </a:lvl5pPr>
            <a:lvl6pPr>
              <a:spcBef>
                <a:spcPts val="272"/>
              </a:spcBef>
              <a:defRPr sz="800"/>
            </a:lvl6pPr>
            <a:lvl7pPr>
              <a:spcBef>
                <a:spcPts val="272"/>
              </a:spcBef>
              <a:defRPr sz="800"/>
            </a:lvl7pPr>
            <a:lvl8pPr>
              <a:spcBef>
                <a:spcPts val="91"/>
              </a:spcBef>
              <a:defRPr sz="800"/>
            </a:lvl8pPr>
            <a:lvl9pPr>
              <a:spcBef>
                <a:spcPts val="91"/>
              </a:spcBef>
              <a:defRPr sz="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2129784" y="1478042"/>
            <a:ext cx="6729074" cy="172040"/>
          </a:xfrm>
          <a:noFill/>
          <a:effectLst/>
        </p:spPr>
        <p:txBody>
          <a:bodyPr vert="horz" wrap="square" lIns="65232" tIns="0" rIns="65232" bIns="32616" rtlCol="0" anchor="t" anchorCtr="1">
            <a:spAutoFit/>
          </a:bodyPr>
          <a:lstStyle>
            <a:lvl1pPr marL="0" indent="0" algn="ctr">
              <a:spcBef>
                <a:spcPts val="272"/>
              </a:spcBef>
              <a:spcAft>
                <a:spcPts val="181"/>
              </a:spcAft>
              <a:buFontTx/>
              <a:buNone/>
              <a:defRPr lang="en-US" sz="900" kern="120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2pPr>
            <a:lvl3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3pPr>
            <a:lvl4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4pPr>
            <a:lvl5pPr marL="0" indent="0" algn="l">
              <a:spcBef>
                <a:spcPts val="272"/>
              </a:spcBef>
              <a:spcAft>
                <a:spcPts val="181"/>
              </a:spcAft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5pPr>
            <a:lvl6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6pPr>
            <a:lvl7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7pPr>
            <a:lvl8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8pPr>
            <a:lvl9pPr marL="0" indent="0" algn="ctr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marL="0" lvl="0" indent="0" algn="l" defTabSz="914274" rtl="0" eaLnBrk="1" latinLnBrk="0" hangingPunct="1">
              <a:spcBef>
                <a:spcPts val="272"/>
              </a:spcBef>
              <a:spcAft>
                <a:spcPts val="181"/>
              </a:spcAft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7" name="KeyMessage" hidden="1"/>
          <p:cNvSpPr/>
          <p:nvPr userDrawn="1"/>
        </p:nvSpPr>
        <p:spPr bwMode="auto">
          <a:xfrm>
            <a:off x="316856" y="1478698"/>
            <a:ext cx="1485108" cy="4329947"/>
          </a:xfrm>
          <a:prstGeom prst="rect">
            <a:avLst/>
          </a:prstGeom>
          <a:noFill/>
          <a:ln w="3175" cap="flat" cmpd="sng" algn="ctr">
            <a:solidFill>
              <a:srgbClr val="D6020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82845" tIns="41422" rIns="82845" bIns="41422" numCol="1" rtlCol="0" anchor="ctr" anchorCtr="1" compatLnSpc="1">
            <a:prstTxWarp prst="textNoShape">
              <a:avLst/>
            </a:prstTxWarp>
          </a:bodyPr>
          <a:lstStyle/>
          <a:p>
            <a:pPr algn="ctr" defTabSz="914743" eaLnBrk="0" hangingPunct="0">
              <a:spcBef>
                <a:spcPct val="50000"/>
              </a:spcBef>
            </a:pPr>
            <a:endParaRPr lang="en-GB" sz="700" dirty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cxnSp>
        <p:nvCxnSpPr>
          <p:cNvPr id="8" name="Straight Connector 9"/>
          <p:cNvCxnSpPr>
            <a:cxnSpLocks noChangeShapeType="1"/>
          </p:cNvCxnSpPr>
          <p:nvPr userDrawn="1"/>
        </p:nvCxnSpPr>
        <p:spPr bwMode="auto">
          <a:xfrm rot="10800000">
            <a:off x="318343" y="6232066"/>
            <a:ext cx="8528924" cy="0"/>
          </a:xfrm>
          <a:prstGeom prst="line">
            <a:avLst/>
          </a:prstGeom>
          <a:noFill/>
          <a:ln w="6350" algn="ctr">
            <a:solidFill>
              <a:srgbClr val="849696"/>
            </a:solidFill>
            <a:round/>
            <a:headEnd/>
            <a:tailEnd/>
          </a:ln>
        </p:spPr>
      </p:cxnSp>
      <p:sp>
        <p:nvSpPr>
          <p:cNvPr id="10" name="Slide Number"/>
          <p:cNvSpPr txBox="1"/>
          <p:nvPr userDrawn="1"/>
        </p:nvSpPr>
        <p:spPr>
          <a:xfrm>
            <a:off x="8368085" y="6232068"/>
            <a:ext cx="489981" cy="159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52186" rIns="0" bIns="0" numCol="1" anchor="t" anchorCtr="0" compatLnSpc="1">
            <a:prstTxWarp prst="textNoShape">
              <a:avLst/>
            </a:prstTxWarp>
          </a:bodyPr>
          <a:lstStyle/>
          <a:p>
            <a:pPr algn="r" eaLnBrk="0" hangingPunct="0">
              <a:lnSpc>
                <a:spcPts val="815"/>
              </a:lnSpc>
              <a:defRPr/>
            </a:pPr>
            <a:endParaRPr lang="en-GB" sz="700" dirty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across K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14"/>
          </p:nvPr>
        </p:nvSpPr>
        <p:spPr bwMode="auto">
          <a:xfrm>
            <a:off x="2129784" y="1683145"/>
            <a:ext cx="6729074" cy="4124845"/>
          </a:xfrm>
          <a:solidFill>
            <a:srgbClr val="E0E6E6"/>
          </a:solidFill>
        </p:spPr>
        <p:txBody>
          <a:bodyPr lIns="65232" tIns="32616" rIns="65232" bIns="32616"/>
          <a:lstStyle>
            <a:lvl1pPr>
              <a:spcBef>
                <a:spcPts val="1268"/>
              </a:spcBef>
              <a:spcAft>
                <a:spcPts val="181"/>
              </a:spcAft>
              <a:defRPr sz="800"/>
            </a:lvl1pPr>
            <a:lvl2pPr>
              <a:spcBef>
                <a:spcPts val="272"/>
              </a:spcBef>
              <a:defRPr sz="800"/>
            </a:lvl2pPr>
            <a:lvl3pPr>
              <a:spcBef>
                <a:spcPts val="272"/>
              </a:spcBef>
              <a:defRPr sz="800"/>
            </a:lvl3pPr>
            <a:lvl4pPr>
              <a:spcBef>
                <a:spcPts val="91"/>
              </a:spcBef>
              <a:defRPr sz="800"/>
            </a:lvl4pPr>
            <a:lvl5pPr>
              <a:spcBef>
                <a:spcPts val="91"/>
              </a:spcBef>
              <a:defRPr sz="800"/>
            </a:lvl5pPr>
            <a:lvl6pPr>
              <a:spcBef>
                <a:spcPts val="272"/>
              </a:spcBef>
              <a:defRPr sz="800"/>
            </a:lvl6pPr>
            <a:lvl7pPr>
              <a:spcBef>
                <a:spcPts val="272"/>
              </a:spcBef>
              <a:defRPr sz="800"/>
            </a:lvl7pPr>
            <a:lvl8pPr>
              <a:spcBef>
                <a:spcPts val="91"/>
              </a:spcBef>
              <a:defRPr sz="800"/>
            </a:lvl8pPr>
            <a:lvl9pPr>
              <a:spcBef>
                <a:spcPts val="91"/>
              </a:spcBef>
              <a:defRPr sz="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2129784" y="1478042"/>
            <a:ext cx="6729074" cy="172040"/>
          </a:xfrm>
          <a:noFill/>
          <a:effectLst/>
        </p:spPr>
        <p:txBody>
          <a:bodyPr vert="horz" wrap="square" lIns="65232" tIns="0" rIns="65232" bIns="32616" rtlCol="0" anchor="t" anchorCtr="1">
            <a:spAutoFit/>
          </a:bodyPr>
          <a:lstStyle>
            <a:lvl1pPr marL="0" indent="0" algn="ctr">
              <a:spcBef>
                <a:spcPts val="272"/>
              </a:spcBef>
              <a:spcAft>
                <a:spcPts val="181"/>
              </a:spcAft>
              <a:buFontTx/>
              <a:buNone/>
              <a:defRPr lang="en-US" sz="900" kern="120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2pPr>
            <a:lvl3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3pPr>
            <a:lvl4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4pPr>
            <a:lvl5pPr marL="0" indent="0" algn="l">
              <a:spcBef>
                <a:spcPts val="272"/>
              </a:spcBef>
              <a:spcAft>
                <a:spcPts val="181"/>
              </a:spcAft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5pPr>
            <a:lvl6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6pPr>
            <a:lvl7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7pPr>
            <a:lvl8pPr marL="0" indent="0" algn="l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8pPr>
            <a:lvl9pPr marL="0" indent="0" algn="ctr">
              <a:spcBef>
                <a:spcPts val="272"/>
              </a:spcBef>
              <a:spcAft>
                <a:spcPts val="181"/>
              </a:spcAft>
              <a:buFontTx/>
              <a:buNone/>
              <a:defRPr sz="900" b="1" baseline="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marL="0" lvl="0" indent="0" algn="l" defTabSz="914274" rtl="0" eaLnBrk="1" latinLnBrk="0" hangingPunct="1">
              <a:spcBef>
                <a:spcPts val="272"/>
              </a:spcBef>
              <a:spcAft>
                <a:spcPts val="181"/>
              </a:spcAft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7" name="KeyMessage" hidden="1"/>
          <p:cNvSpPr/>
          <p:nvPr userDrawn="1"/>
        </p:nvSpPr>
        <p:spPr bwMode="auto">
          <a:xfrm>
            <a:off x="316856" y="1478698"/>
            <a:ext cx="1485108" cy="4329947"/>
          </a:xfrm>
          <a:prstGeom prst="rect">
            <a:avLst/>
          </a:prstGeom>
          <a:noFill/>
          <a:ln w="3175" cap="flat" cmpd="sng" algn="ctr">
            <a:solidFill>
              <a:srgbClr val="D6020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82845" tIns="41422" rIns="82845" bIns="41422" numCol="1" rtlCol="0" anchor="ctr" anchorCtr="1" compatLnSpc="1">
            <a:prstTxWarp prst="textNoShape">
              <a:avLst/>
            </a:prstTxWarp>
          </a:bodyPr>
          <a:lstStyle/>
          <a:p>
            <a:pPr algn="ctr" defTabSz="914743" eaLnBrk="0" hangingPunct="0">
              <a:spcBef>
                <a:spcPct val="50000"/>
              </a:spcBef>
            </a:pPr>
            <a:endParaRPr lang="en-GB" sz="700" dirty="0" smtClean="0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cxnSp>
        <p:nvCxnSpPr>
          <p:cNvPr id="8" name="Straight Connector 9"/>
          <p:cNvCxnSpPr>
            <a:cxnSpLocks noChangeShapeType="1"/>
          </p:cNvCxnSpPr>
          <p:nvPr userDrawn="1"/>
        </p:nvCxnSpPr>
        <p:spPr bwMode="auto">
          <a:xfrm rot="10800000">
            <a:off x="318343" y="6232066"/>
            <a:ext cx="8528924" cy="0"/>
          </a:xfrm>
          <a:prstGeom prst="line">
            <a:avLst/>
          </a:prstGeom>
          <a:noFill/>
          <a:ln w="6350" algn="ctr">
            <a:solidFill>
              <a:srgbClr val="849696"/>
            </a:solidFill>
            <a:round/>
            <a:headEnd/>
            <a:tailEnd/>
          </a:ln>
        </p:spPr>
      </p:cxnSp>
      <p:sp>
        <p:nvSpPr>
          <p:cNvPr id="10" name="Slide Number"/>
          <p:cNvSpPr txBox="1"/>
          <p:nvPr userDrawn="1"/>
        </p:nvSpPr>
        <p:spPr>
          <a:xfrm>
            <a:off x="8368085" y="6232068"/>
            <a:ext cx="489981" cy="159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52186" rIns="0" bIns="0" numCol="1" anchor="t" anchorCtr="0" compatLnSpc="1">
            <a:prstTxWarp prst="textNoShape">
              <a:avLst/>
            </a:prstTxWarp>
          </a:bodyPr>
          <a:lstStyle/>
          <a:p>
            <a:pPr algn="r" eaLnBrk="0" hangingPunct="0">
              <a:lnSpc>
                <a:spcPts val="815"/>
              </a:lnSpc>
              <a:defRPr/>
            </a:pPr>
            <a:endParaRPr lang="en-GB" sz="700" dirty="0" smtClean="0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auto">
          <a:xfrm flipV="1">
            <a:off x="0" y="6248400"/>
            <a:ext cx="9144000" cy="609600"/>
          </a:xfrm>
          <a:prstGeom prst="rect">
            <a:avLst/>
          </a:prstGeom>
          <a:gradFill rotWithShape="0">
            <a:gsLst>
              <a:gs pos="0">
                <a:srgbClr val="3D5584"/>
              </a:gs>
              <a:gs pos="50000">
                <a:srgbClr val="5C90CC"/>
              </a:gs>
              <a:gs pos="100000">
                <a:srgbClr val="3D5584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 sz="24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17" descr="ONHoriz-3DNoShad-White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858000" y="6270625"/>
            <a:ext cx="198120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2286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0668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 flipV="1">
            <a:off x="0" y="0"/>
            <a:ext cx="9144000" cy="76200"/>
          </a:xfrm>
          <a:prstGeom prst="rect">
            <a:avLst/>
          </a:prstGeom>
          <a:gradFill rotWithShape="0">
            <a:gsLst>
              <a:gs pos="0">
                <a:srgbClr val="3D5584"/>
              </a:gs>
              <a:gs pos="50000">
                <a:srgbClr val="5C90CC"/>
              </a:gs>
              <a:gs pos="100000">
                <a:srgbClr val="3D5584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 sz="24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0" y="6629400"/>
            <a:ext cx="34290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fld id="{844CE471-587F-4D94-93A5-120A34254AD4}" type="slidenum">
              <a:rPr lang="en-US" sz="800" b="1">
                <a:solidFill>
                  <a:srgbClr val="FFFFFF"/>
                </a:solidFill>
              </a:rPr>
              <a:pPr eaLnBrk="0" hangingPunct="0">
                <a:defRPr/>
              </a:pPr>
              <a:t>‹#›</a:t>
            </a:fld>
            <a:r>
              <a:rPr lang="en-US" sz="800" b="1" dirty="0">
                <a:solidFill>
                  <a:srgbClr val="FFFFFF"/>
                </a:solidFill>
              </a:rPr>
              <a:t>  </a:t>
            </a:r>
            <a:r>
              <a:rPr lang="en-US" sz="800" b="0" dirty="0" smtClean="0">
                <a:solidFill>
                  <a:srgbClr val="FFFFFF"/>
                </a:solidFill>
              </a:rPr>
              <a:t>•         May </a:t>
            </a:r>
            <a:r>
              <a:rPr lang="en-US" sz="800" b="0" baseline="0" dirty="0" smtClean="0">
                <a:solidFill>
                  <a:srgbClr val="FFFFFF"/>
                </a:solidFill>
              </a:rPr>
              <a:t>2012</a:t>
            </a:r>
            <a:endParaRPr lang="en-US" sz="800" b="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4054" r:id="rId13"/>
    <p:sldLayoutId id="2147484069" r:id="rId14"/>
    <p:sldLayoutId id="2147484072" r:id="rId15"/>
    <p:sldLayoutId id="2147484084" r:id="rId16"/>
    <p:sldLayoutId id="2147484096" r:id="rId17"/>
    <p:sldLayoutId id="2147484108" r:id="rId18"/>
    <p:sldLayoutId id="2147484120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+mj-lt"/>
          <a:ea typeface="+mj-ea"/>
          <a:cs typeface="Adobe 명조 Std Acro M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  <a:cs typeface="Adobe 명조 Std Acro M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  <a:cs typeface="Adobe 명조 Std Acro M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  <a:cs typeface="Adobe 명조 Std Acro M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  <a:cs typeface="Adobe 명조 Std Acro M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charset="0"/>
          <a:ea typeface="Adobe 명조 Std Acro M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Adobe 명조 Std Acro M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Adobe 명조 Std Acro M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Adobe 명조 Std Acro M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cs typeface="Adobe 명조 Std Acro M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Adobe 명조 Std Acro M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4038600"/>
            <a:ext cx="8424863" cy="2209800"/>
          </a:xfrm>
        </p:spPr>
        <p:txBody>
          <a:bodyPr/>
          <a:lstStyle/>
          <a:p>
            <a:r>
              <a:rPr lang="en-US" sz="3200" dirty="0" smtClean="0"/>
              <a:t>All Hands Communication Meeting</a:t>
            </a:r>
            <a:br>
              <a:rPr lang="en-US" sz="3200" dirty="0" smtClean="0"/>
            </a:br>
            <a:r>
              <a:rPr lang="en-US" sz="3200" dirty="0" smtClean="0"/>
              <a:t>May 2012</a:t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>
                <a:solidFill>
                  <a:schemeClr val="tx1"/>
                </a:solidFill>
              </a:rPr>
              <a:t>Donald Colvin</a:t>
            </a:r>
            <a:br>
              <a:rPr lang="en-US" sz="2800" dirty="0" smtClean="0">
                <a:solidFill>
                  <a:schemeClr val="tx1"/>
                </a:solidFill>
              </a:rPr>
            </a:br>
            <a:r>
              <a:rPr lang="en-US" sz="2800" dirty="0" smtClean="0">
                <a:solidFill>
                  <a:schemeClr val="tx1"/>
                </a:solidFill>
              </a:rPr>
              <a:t>EVP and CFO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76200"/>
            <a:ext cx="8991600" cy="685800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12328" name="Rectangle 8"/>
          <p:cNvSpPr>
            <a:spLocks noChangeArrowheads="1"/>
          </p:cNvSpPr>
          <p:nvPr/>
        </p:nvSpPr>
        <p:spPr bwMode="auto">
          <a:xfrm>
            <a:off x="533400" y="914400"/>
            <a:ext cx="7931150" cy="4933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457200" indent="-457200">
              <a:lnSpc>
                <a:spcPct val="105000"/>
              </a:lnSpc>
              <a:spcBef>
                <a:spcPct val="15000"/>
              </a:spcBef>
              <a:buSzPct val="100000"/>
              <a:buFontTx/>
              <a:buChar char="•"/>
            </a:pPr>
            <a:r>
              <a:rPr lang="en-US" sz="2800" b="1" dirty="0" smtClean="0"/>
              <a:t>Q1 Recap</a:t>
            </a:r>
            <a:endParaRPr lang="en-US" sz="2800" b="1" dirty="0"/>
          </a:p>
          <a:p>
            <a:pPr marL="457200" indent="-457200">
              <a:lnSpc>
                <a:spcPct val="105000"/>
              </a:lnSpc>
              <a:spcBef>
                <a:spcPct val="15000"/>
              </a:spcBef>
              <a:buSzPct val="100000"/>
              <a:buFontTx/>
              <a:buChar char="•"/>
            </a:pPr>
            <a:r>
              <a:rPr lang="en-US" sz="2800" b="1" dirty="0" smtClean="0"/>
              <a:t>Questions and Answers</a:t>
            </a:r>
          </a:p>
          <a:p>
            <a:pPr marL="457200" indent="-457200">
              <a:lnSpc>
                <a:spcPct val="105000"/>
              </a:lnSpc>
              <a:spcBef>
                <a:spcPct val="15000"/>
              </a:spcBef>
              <a:buSzPct val="100000"/>
              <a:buFontTx/>
              <a:buChar char="•"/>
            </a:pP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6200" y="76200"/>
            <a:ext cx="89916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ja-JP" sz="2800" b="1" dirty="0" smtClean="0">
                <a:solidFill>
                  <a:srgbClr val="2D8435"/>
                </a:solidFill>
                <a:latin typeface="+mj-lt"/>
                <a:ea typeface="+mj-ea"/>
              </a:rPr>
              <a:t>Q1 Financial </a:t>
            </a:r>
            <a:r>
              <a:rPr lang="en-US" altLang="ja-JP" sz="2800" b="1" dirty="0">
                <a:solidFill>
                  <a:srgbClr val="2D8435"/>
                </a:solidFill>
                <a:latin typeface="+mj-lt"/>
                <a:ea typeface="+mj-ea"/>
              </a:rPr>
              <a:t>Highlights</a:t>
            </a:r>
          </a:p>
        </p:txBody>
      </p:sp>
      <p:sp>
        <p:nvSpPr>
          <p:cNvPr id="11267" name="Rectangle 3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>
            <a:off x="76200" y="822325"/>
            <a:ext cx="8839200" cy="5349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36576" rIns="36576" bIns="36576"/>
          <a:lstStyle/>
          <a:p>
            <a:pPr marL="342900" indent="-342900">
              <a:lnSpc>
                <a:spcPct val="90000"/>
              </a:lnSpc>
              <a:spcBef>
                <a:spcPct val="100000"/>
              </a:spcBef>
              <a:buFontTx/>
              <a:buChar char="•"/>
              <a:defRPr/>
            </a:pPr>
            <a:r>
              <a:rPr lang="en-US" sz="2000" b="1" dirty="0"/>
              <a:t>The </a:t>
            </a:r>
            <a:r>
              <a:rPr lang="en-US" sz="2000" b="1" dirty="0" smtClean="0"/>
              <a:t>company </a:t>
            </a:r>
            <a:r>
              <a:rPr lang="en-US" sz="2000" b="1" dirty="0"/>
              <a:t>continues to post </a:t>
            </a:r>
            <a:r>
              <a:rPr lang="en-US" sz="2000" b="1" dirty="0" smtClean="0"/>
              <a:t>strong revenue and strengthen its Balance Sheet:</a:t>
            </a:r>
            <a:endParaRPr lang="en-US" sz="2000" b="1" dirty="0"/>
          </a:p>
          <a:p>
            <a:pPr marL="685800" lvl="1" indent="-228600">
              <a:spcBef>
                <a:spcPct val="20000"/>
              </a:spcBef>
              <a:buFontTx/>
              <a:buChar char="•"/>
              <a:defRPr/>
            </a:pPr>
            <a:endParaRPr lang="en-US" sz="2000" b="1" i="1" dirty="0"/>
          </a:p>
          <a:p>
            <a:pPr marL="685800" lvl="1" indent="-228600">
              <a:spcBef>
                <a:spcPct val="20000"/>
              </a:spcBef>
              <a:buFontTx/>
              <a:buChar char="•"/>
              <a:defRPr/>
            </a:pPr>
            <a:r>
              <a:rPr lang="en-US" b="1" i="1" dirty="0" smtClean="0"/>
              <a:t>For the first quarter of 2012, highlights include: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Total revenues of approximately $744.4 million which includes:</a:t>
            </a:r>
          </a:p>
          <a:p>
            <a:pPr marL="1600200" lvl="3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Historical ON Semiconductor revenue of approximately $538.4 million</a:t>
            </a:r>
          </a:p>
          <a:p>
            <a:pPr marL="1600200" lvl="3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SANYO Semiconductor revenue of approximately $206 million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GAAP and non-GAAP gross margin of 32.9%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GAAP net income per fully diluted share of $0.06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  <a:defRPr/>
            </a:pPr>
            <a:r>
              <a:rPr lang="en-US" i="1" dirty="0" smtClean="0"/>
              <a:t>Non-GAAP net income per fully diluted share of $0.12</a:t>
            </a:r>
          </a:p>
        </p:txBody>
      </p:sp>
      <p:sp>
        <p:nvSpPr>
          <p:cNvPr id="18436" name="MASTER_ITEMObjectTitle1"/>
          <p:cNvSpPr>
            <a:spLocks noChangeArrowheads="1"/>
          </p:cNvSpPr>
          <p:nvPr>
            <p:custDataLst>
              <p:tags r:id="rId2"/>
            </p:custDataLst>
          </p:nvPr>
        </p:nvSpPr>
        <p:spPr bwMode="ltGray">
          <a:xfrm>
            <a:off x="268288" y="6281738"/>
            <a:ext cx="5675312" cy="246062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 lIns="45720" tIns="27432" rIns="45720" bIns="27432"/>
          <a:lstStyle/>
          <a:p>
            <a:pPr>
              <a:spcBef>
                <a:spcPct val="10000"/>
              </a:spcBef>
              <a:buClr>
                <a:srgbClr val="7D9E73"/>
              </a:buClr>
              <a:buSzPct val="140000"/>
              <a:tabLst>
                <a:tab pos="2114550" algn="r"/>
              </a:tabLst>
            </a:pPr>
            <a:r>
              <a:rPr lang="en-US" sz="600" dirty="0">
                <a:solidFill>
                  <a:schemeClr val="bg1"/>
                </a:solidFill>
              </a:rPr>
              <a:t>* Based on </a:t>
            </a:r>
            <a:r>
              <a:rPr lang="en-US" sz="600" dirty="0" smtClean="0">
                <a:solidFill>
                  <a:schemeClr val="bg1"/>
                </a:solidFill>
              </a:rPr>
              <a:t>4Q11 </a:t>
            </a:r>
            <a:r>
              <a:rPr lang="en-US" sz="600" dirty="0">
                <a:solidFill>
                  <a:schemeClr val="bg1"/>
                </a:solidFill>
              </a:rPr>
              <a:t>earnings release provided on </a:t>
            </a:r>
            <a:r>
              <a:rPr lang="en-US" sz="600" dirty="0" smtClean="0">
                <a:solidFill>
                  <a:schemeClr val="bg1"/>
                </a:solidFill>
              </a:rPr>
              <a:t>February 8, 2012. </a:t>
            </a:r>
            <a:r>
              <a:rPr lang="en-US" sz="600" dirty="0">
                <a:solidFill>
                  <a:schemeClr val="bg1"/>
                </a:solidFill>
              </a:rPr>
              <a:t>For non-GAAP </a:t>
            </a:r>
            <a:r>
              <a:rPr lang="en-US" sz="600" dirty="0" smtClean="0">
                <a:solidFill>
                  <a:schemeClr val="bg1"/>
                </a:solidFill>
              </a:rPr>
              <a:t>measures and reconciliation </a:t>
            </a:r>
            <a:r>
              <a:rPr lang="en-US" sz="600" dirty="0">
                <a:solidFill>
                  <a:schemeClr val="bg1"/>
                </a:solidFill>
              </a:rPr>
              <a:t>please refer to our website.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76200" y="1270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2D8435"/>
                </a:solidFill>
              </a:rPr>
              <a:t>1Q12 </a:t>
            </a:r>
            <a:r>
              <a:rPr lang="en-US" sz="2800" b="1" dirty="0">
                <a:solidFill>
                  <a:srgbClr val="2D8435"/>
                </a:solidFill>
              </a:rPr>
              <a:t>Revenues: </a:t>
            </a:r>
            <a:r>
              <a:rPr lang="en-US" sz="2800" b="1" dirty="0" smtClean="0">
                <a:solidFill>
                  <a:srgbClr val="2D8435"/>
                </a:solidFill>
              </a:rPr>
              <a:t>$744 Million</a:t>
            </a:r>
            <a:endParaRPr lang="en-US" sz="2800" b="1" dirty="0">
              <a:solidFill>
                <a:srgbClr val="2D8435"/>
              </a:solidFill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219200"/>
            <a:ext cx="565943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6200" y="1270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rgbClr val="2D8435"/>
                </a:solidFill>
              </a:rPr>
              <a:t>Diverse Segment and Regional Profile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990600"/>
            <a:ext cx="7705725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6200" y="3048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>
                <a:solidFill>
                  <a:srgbClr val="2D8435"/>
                </a:solidFill>
              </a:rPr>
              <a:t>Adjusted EBITDA Position</a:t>
            </a:r>
            <a:br>
              <a:rPr lang="en-US" sz="2800" b="1" dirty="0">
                <a:solidFill>
                  <a:srgbClr val="2D8435"/>
                </a:solidFill>
              </a:rPr>
            </a:br>
            <a:r>
              <a:rPr lang="en-US" sz="1400" b="1" i="1" dirty="0">
                <a:solidFill>
                  <a:srgbClr val="2D8435"/>
                </a:solidFill>
              </a:rPr>
              <a:t>(Green – Includes Stock-Based Compensation Expense)</a:t>
            </a:r>
          </a:p>
          <a:p>
            <a:pPr algn="ctr"/>
            <a:r>
              <a:rPr lang="en-US" sz="1400" b="1" i="1" dirty="0">
                <a:solidFill>
                  <a:srgbClr val="3D5584"/>
                </a:solidFill>
              </a:rPr>
              <a:t>(Blue – Excludes Stock-Based Compensation Expense)</a:t>
            </a:r>
            <a:endParaRPr lang="en-US" sz="1400" b="1" dirty="0">
              <a:solidFill>
                <a:srgbClr val="3D5584"/>
              </a:solidFill>
            </a:endParaRP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6553200" y="1905000"/>
            <a:ext cx="2438400" cy="1200329"/>
          </a:xfrm>
          <a:prstGeom prst="rect">
            <a:avLst/>
          </a:prstGeom>
          <a:gradFill rotWithShape="1">
            <a:gsLst>
              <a:gs pos="0">
                <a:srgbClr val="06350C"/>
              </a:gs>
              <a:gs pos="50000">
                <a:srgbClr val="0D7319"/>
              </a:gs>
              <a:gs pos="100000">
                <a:srgbClr val="06350C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</a:pPr>
            <a:r>
              <a:rPr lang="en-US" sz="2000" b="1" dirty="0" smtClean="0">
                <a:solidFill>
                  <a:schemeClr val="bg1"/>
                </a:solidFill>
                <a:ea typeface="MS PGothic" pitchFamily="34" charset="-128"/>
              </a:rPr>
              <a:t>TTM EBITDA</a:t>
            </a:r>
            <a:endParaRPr lang="en-US" sz="2000" b="1" dirty="0">
              <a:solidFill>
                <a:schemeClr val="bg1"/>
              </a:solidFill>
              <a:ea typeface="MS PGothic" pitchFamily="34" charset="-128"/>
            </a:endParaRPr>
          </a:p>
          <a:p>
            <a:pPr algn="ctr" eaLnBrk="0" hangingPunct="0">
              <a:lnSpc>
                <a:spcPct val="120000"/>
              </a:lnSpc>
            </a:pPr>
            <a:r>
              <a:rPr lang="en-US" sz="2000" b="1" dirty="0" smtClean="0">
                <a:solidFill>
                  <a:schemeClr val="bg1"/>
                </a:solidFill>
                <a:ea typeface="MS PGothic" pitchFamily="34" charset="-128"/>
              </a:rPr>
              <a:t>$581M </a:t>
            </a:r>
            <a:r>
              <a:rPr lang="en-US" sz="2000" b="1" dirty="0">
                <a:solidFill>
                  <a:schemeClr val="bg1"/>
                </a:solidFill>
                <a:ea typeface="MS PGothic" pitchFamily="34" charset="-128"/>
              </a:rPr>
              <a:t>– </a:t>
            </a:r>
            <a:r>
              <a:rPr lang="en-US" sz="2000" b="1" dirty="0" err="1">
                <a:solidFill>
                  <a:schemeClr val="bg1"/>
                </a:solidFill>
                <a:ea typeface="MS PGothic" pitchFamily="34" charset="-128"/>
              </a:rPr>
              <a:t>incl</a:t>
            </a:r>
            <a:r>
              <a:rPr lang="en-US" sz="2000" b="1" dirty="0">
                <a:solidFill>
                  <a:schemeClr val="bg1"/>
                </a:solidFill>
                <a:ea typeface="MS PGothic" pitchFamily="34" charset="-128"/>
              </a:rPr>
              <a:t> SBC</a:t>
            </a:r>
          </a:p>
          <a:p>
            <a:pPr algn="ctr" eaLnBrk="0" hangingPunct="0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ea typeface="MS PGothic" pitchFamily="34" charset="-128"/>
              </a:rPr>
              <a:t>$</a:t>
            </a:r>
            <a:r>
              <a:rPr lang="en-US" sz="2000" b="1" dirty="0" smtClean="0">
                <a:solidFill>
                  <a:schemeClr val="bg1"/>
                </a:solidFill>
                <a:ea typeface="MS PGothic" pitchFamily="34" charset="-128"/>
              </a:rPr>
              <a:t>612M </a:t>
            </a:r>
            <a:r>
              <a:rPr lang="en-US" sz="2000" b="1" dirty="0">
                <a:solidFill>
                  <a:schemeClr val="bg1"/>
                </a:solidFill>
                <a:ea typeface="MS PGothic" pitchFamily="34" charset="-128"/>
              </a:rPr>
              <a:t>– excl SBC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8600" y="6248400"/>
            <a:ext cx="304800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" dirty="0" smtClean="0">
                <a:solidFill>
                  <a:schemeClr val="bg1"/>
                </a:solidFill>
              </a:rPr>
              <a:t>*</a:t>
            </a:r>
            <a:r>
              <a:rPr lang="en-US" sz="600" dirty="0">
                <a:solidFill>
                  <a:schemeClr val="bg1"/>
                </a:solidFill>
              </a:rPr>
              <a:t>Percentages listed in the above graph display EBITDA as a percent of Revenue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71600"/>
            <a:ext cx="6288088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76200" y="2413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rgbClr val="2D8435"/>
                </a:solidFill>
              </a:rPr>
              <a:t>Current GAAP Debt Amortization Schedule</a:t>
            </a:r>
            <a:br>
              <a:rPr lang="en-US" sz="2800" b="1">
                <a:solidFill>
                  <a:srgbClr val="2D8435"/>
                </a:solidFill>
              </a:rPr>
            </a:br>
            <a:r>
              <a:rPr lang="en-US" sz="1800" b="1">
                <a:solidFill>
                  <a:srgbClr val="2D8435"/>
                </a:solidFill>
              </a:rPr>
              <a:t>(Convertible Notes Net of Discount </a:t>
            </a:r>
            <a:r>
              <a:rPr lang="en-US" sz="1200" b="1">
                <a:solidFill>
                  <a:srgbClr val="2D8435"/>
                </a:solidFill>
              </a:rPr>
              <a:t>(FSP APB 14-1) </a:t>
            </a:r>
            <a:r>
              <a:rPr lang="en-US" sz="1800" b="1">
                <a:solidFill>
                  <a:srgbClr val="2D8435"/>
                </a:solidFill>
              </a:rPr>
              <a:t>)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gray">
          <a:xfrm>
            <a:off x="762000" y="4899804"/>
            <a:ext cx="7620000" cy="1272396"/>
          </a:xfrm>
          <a:prstGeom prst="rect">
            <a:avLst/>
          </a:prstGeom>
          <a:gradFill rotWithShape="1">
            <a:gsLst>
              <a:gs pos="0">
                <a:srgbClr val="06350C"/>
              </a:gs>
              <a:gs pos="50000">
                <a:srgbClr val="0D7319"/>
              </a:gs>
              <a:gs pos="100000">
                <a:srgbClr val="06350C"/>
              </a:gs>
            </a:gsLst>
            <a:lin ang="5400000" scaled="1"/>
          </a:gra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lIns="90487" tIns="36576" rIns="36576" bIns="36576" anchor="ctr"/>
          <a:lstStyle/>
          <a:p>
            <a:pPr marL="342900" indent="-342900">
              <a:lnSpc>
                <a:spcPct val="90000"/>
              </a:lnSpc>
              <a:spcBef>
                <a:spcPct val="100000"/>
              </a:spcBef>
              <a:buFontTx/>
              <a:buChar char="–"/>
            </a:pPr>
            <a:r>
              <a:rPr lang="en-US" sz="1400" b="1" dirty="0" smtClean="0">
                <a:solidFill>
                  <a:schemeClr val="bg1"/>
                </a:solidFill>
              </a:rPr>
              <a:t>Exited 1Q12 with approximately $892M of cash, cash equivalents and short-term investments and a net debt position of approximately $297M</a:t>
            </a:r>
          </a:p>
          <a:p>
            <a:pPr marL="342900" lvl="2" indent="-342900">
              <a:lnSpc>
                <a:spcPct val="90000"/>
              </a:lnSpc>
              <a:spcBef>
                <a:spcPct val="100000"/>
              </a:spcBef>
              <a:buFontTx/>
              <a:buChar char="–"/>
            </a:pPr>
            <a:r>
              <a:rPr lang="en-US" sz="1400" b="1" dirty="0" smtClean="0">
                <a:solidFill>
                  <a:schemeClr val="bg1"/>
                </a:solidFill>
              </a:rPr>
              <a:t>4Q11 – Extended debt maturity of approximately $199 million of 2.625% convertible senior subordinated notes from December 2013 to December 2016 via a notes exchange and executed a $325M revolving credit facility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2975" y="1078302"/>
            <a:ext cx="6418051" cy="3648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6200" y="2667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>
                <a:solidFill>
                  <a:srgbClr val="2D8435"/>
                </a:solidFill>
              </a:rPr>
              <a:t>Historical ASP </a:t>
            </a:r>
            <a:r>
              <a:rPr lang="en-US" sz="2800" b="1" dirty="0" smtClean="0">
                <a:solidFill>
                  <a:srgbClr val="2D8435"/>
                </a:solidFill>
              </a:rPr>
              <a:t>Trends</a:t>
            </a:r>
            <a:endParaRPr lang="en-US" sz="2000" b="1" dirty="0">
              <a:solidFill>
                <a:srgbClr val="2D8435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31988"/>
            <a:ext cx="8686800" cy="299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6200" y="2286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2D8435"/>
                </a:solidFill>
              </a:rPr>
              <a:t>1Q12 </a:t>
            </a:r>
            <a:r>
              <a:rPr lang="en-US" sz="2800" b="1" dirty="0">
                <a:solidFill>
                  <a:srgbClr val="2D8435"/>
                </a:solidFill>
              </a:rPr>
              <a:t>Inventory Levels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28600" y="10668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50000"/>
              </a:spcBef>
            </a:pPr>
            <a:endParaRPr lang="en-US" b="1"/>
          </a:p>
        </p:txBody>
      </p:sp>
      <p:sp>
        <p:nvSpPr>
          <p:cNvPr id="6" name="TextBox 5"/>
          <p:cNvSpPr txBox="1"/>
          <p:nvPr/>
        </p:nvSpPr>
        <p:spPr>
          <a:xfrm>
            <a:off x="304800" y="776288"/>
            <a:ext cx="853440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  <a:defRPr/>
            </a:pPr>
            <a:r>
              <a:rPr lang="en-US" dirty="0">
                <a:latin typeface="Arial" charset="0"/>
                <a:ea typeface="Adobe 명조 Std Acro M" charset="-127"/>
                <a:cs typeface="+mn-cs"/>
              </a:rPr>
              <a:t>Internal </a:t>
            </a:r>
            <a:r>
              <a:rPr lang="en-US" dirty="0" smtClean="0">
                <a:latin typeface="Arial" charset="0"/>
                <a:ea typeface="Adobe 명조 Std Acro M" charset="-127"/>
                <a:cs typeface="+mn-cs"/>
              </a:rPr>
              <a:t>inventories were approximately 116 </a:t>
            </a:r>
            <a:r>
              <a:rPr lang="en-US" dirty="0">
                <a:latin typeface="Arial" charset="0"/>
                <a:ea typeface="Adobe 명조 Std Acro M" charset="-127"/>
                <a:cs typeface="+mn-cs"/>
              </a:rPr>
              <a:t>days.</a:t>
            </a: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endParaRPr lang="en-US" dirty="0">
              <a:latin typeface="Arial" charset="0"/>
              <a:ea typeface="Adobe 명조 Std Acro M" charset="-127"/>
              <a:cs typeface="+mn-cs"/>
            </a:endParaRP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r>
              <a:rPr lang="en-US" dirty="0">
                <a:latin typeface="Arial" charset="0"/>
                <a:ea typeface="Adobe 명조 Std Acro M" charset="-127"/>
                <a:cs typeface="+mn-cs"/>
              </a:rPr>
              <a:t>Included in our total internal inventory is approximately </a:t>
            </a:r>
            <a:r>
              <a:rPr lang="en-US" dirty="0" smtClean="0">
                <a:latin typeface="Arial" charset="0"/>
                <a:ea typeface="Adobe 명조 Std Acro M" charset="-127"/>
                <a:cs typeface="+mn-cs"/>
              </a:rPr>
              <a:t>$69 </a:t>
            </a:r>
            <a:r>
              <a:rPr lang="en-US" dirty="0">
                <a:latin typeface="Arial" charset="0"/>
                <a:ea typeface="Adobe 명조 Std Acro M" charset="-127"/>
                <a:cs typeface="+mn-cs"/>
              </a:rPr>
              <a:t>million of bridge inventory </a:t>
            </a:r>
            <a:r>
              <a:rPr lang="en-US" dirty="0" smtClean="0">
                <a:latin typeface="Arial" charset="0"/>
                <a:ea typeface="Adobe 명조 Std Acro M" charset="-127"/>
                <a:cs typeface="+mn-cs"/>
              </a:rPr>
              <a:t>or approximately 13 days, primarily related to the consolidation of certain factories.</a:t>
            </a:r>
            <a:endParaRPr lang="en-US" dirty="0">
              <a:latin typeface="Arial" charset="0"/>
              <a:ea typeface="Adobe 명조 Std Acro M" charset="-127"/>
              <a:cs typeface="+mn-cs"/>
            </a:endParaRP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endParaRPr lang="en-US" dirty="0">
              <a:latin typeface="Arial" charset="0"/>
              <a:ea typeface="Adobe 명조 Std Acro M" charset="-127"/>
              <a:cs typeface="+mn-cs"/>
            </a:endParaRP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r>
              <a:rPr lang="en-US" dirty="0">
                <a:latin typeface="Arial" charset="0"/>
                <a:ea typeface="Adobe 명조 Std Acro M" charset="-127"/>
                <a:cs typeface="+mn-cs"/>
              </a:rPr>
              <a:t>Distribution inventories </a:t>
            </a:r>
            <a:r>
              <a:rPr lang="en-US" dirty="0" smtClean="0">
                <a:latin typeface="Arial" charset="0"/>
                <a:ea typeface="Adobe 명조 Std Acro M" charset="-127"/>
                <a:cs typeface="+mn-cs"/>
              </a:rPr>
              <a:t>were down approximately 14 percent on a dollar basis and were at approximately 11 weeks exiting 1Q12.</a:t>
            </a:r>
            <a:endParaRPr lang="en-US" dirty="0">
              <a:latin typeface="Arial" charset="0"/>
              <a:ea typeface="Adobe 명조 Std Acro M" charset="-127"/>
              <a:cs typeface="+mn-cs"/>
            </a:endParaRPr>
          </a:p>
          <a:p>
            <a:pPr eaLnBrk="0" hangingPunct="0">
              <a:buFont typeface="Arial" pitchFamily="34" charset="0"/>
              <a:buChar char="•"/>
              <a:defRPr/>
            </a:pPr>
            <a:endParaRPr lang="en-US" sz="1600" dirty="0">
              <a:latin typeface="Arial" charset="0"/>
              <a:ea typeface="Adobe 명조 Std Acro M" charset="-127"/>
              <a:cs typeface="+mn-cs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048000"/>
            <a:ext cx="8229600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6200" y="1016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rgbClr val="0D7319"/>
                </a:solidFill>
              </a:rPr>
              <a:t>Strong Cash Position*</a:t>
            </a:r>
            <a:endParaRPr lang="en-US" sz="2000" b="1">
              <a:solidFill>
                <a:srgbClr val="0D7319"/>
              </a:solidFill>
            </a:endParaRP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498475" y="6261100"/>
            <a:ext cx="2570163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800">
                <a:solidFill>
                  <a:schemeClr val="bg1"/>
                </a:solidFill>
                <a:ea typeface="MS PGothic" pitchFamily="34" charset="-128"/>
              </a:rPr>
              <a:t>*Cash, cash equivalents and short-term investments</a:t>
            </a: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143000"/>
            <a:ext cx="5486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685800"/>
          </a:xfrm>
        </p:spPr>
        <p:txBody>
          <a:bodyPr/>
          <a:lstStyle/>
          <a:p>
            <a:r>
              <a:rPr lang="en-US" dirty="0" smtClean="0"/>
              <a:t>Zero Coupon Convertible Notes</a:t>
            </a:r>
            <a:endParaRPr lang="en-US" dirty="0"/>
          </a:p>
        </p:txBody>
      </p:sp>
      <p:graphicFrame>
        <p:nvGraphicFramePr>
          <p:cNvPr id="19" name="Content Placeholder 18"/>
          <p:cNvGraphicFramePr>
            <a:graphicFrameLocks noGrp="1"/>
          </p:cNvGraphicFramePr>
          <p:nvPr>
            <p:ph idx="1"/>
          </p:nvPr>
        </p:nvGraphicFramePr>
        <p:xfrm>
          <a:off x="685800" y="914400"/>
          <a:ext cx="7620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09600" y="609600"/>
            <a:ext cx="685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/>
              <a:t>In M$</a:t>
            </a:r>
            <a:endParaRPr lang="en-US" sz="1400" b="1" dirty="0"/>
          </a:p>
        </p:txBody>
      </p:sp>
      <p:sp>
        <p:nvSpPr>
          <p:cNvPr id="22" name="Rectangle 21"/>
          <p:cNvSpPr/>
          <p:nvPr/>
        </p:nvSpPr>
        <p:spPr bwMode="auto">
          <a:xfrm>
            <a:off x="1905000" y="5105400"/>
            <a:ext cx="68580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Adobe 명조 Std Acro M" charset="-127"/>
              </a:rPr>
              <a:t>Apr-04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2400" y="54102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</a:rPr>
              <a:t>Savings/ Gains	$133M	   $12M	           $6M</a:t>
            </a:r>
          </a:p>
          <a:p>
            <a:r>
              <a:rPr lang="en-US" sz="1600" b="1" dirty="0" smtClean="0">
                <a:solidFill>
                  <a:srgbClr val="0000FF"/>
                </a:solidFill>
              </a:rPr>
              <a:t>	           cost avoidance</a:t>
            </a:r>
          </a:p>
          <a:p>
            <a:r>
              <a:rPr lang="en-US" sz="1600" b="1" dirty="0" smtClean="0">
                <a:solidFill>
                  <a:srgbClr val="0000FF"/>
                </a:solidFill>
              </a:rPr>
              <a:t>	           12% vs. 0%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4953000" y="762000"/>
            <a:ext cx="3810000" cy="1219200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</a:rPr>
              <a:t>Borrowed $260M </a:t>
            </a:r>
          </a:p>
          <a:p>
            <a:pPr algn="ctr"/>
            <a:r>
              <a:rPr lang="en-US" sz="2000" b="1" dirty="0" smtClean="0">
                <a:solidFill>
                  <a:srgbClr val="0000FF"/>
                </a:solidFill>
              </a:rPr>
              <a:t>at </a:t>
            </a:r>
            <a:r>
              <a:rPr lang="en-US" sz="2000" b="1" u="sng" dirty="0" smtClean="0">
                <a:solidFill>
                  <a:srgbClr val="0000FF"/>
                </a:solidFill>
              </a:rPr>
              <a:t>0% interest </a:t>
            </a:r>
            <a:r>
              <a:rPr lang="en-US" sz="2000" b="1" dirty="0" smtClean="0">
                <a:solidFill>
                  <a:srgbClr val="0000FF"/>
                </a:solidFill>
              </a:rPr>
              <a:t>for 8 years</a:t>
            </a:r>
          </a:p>
          <a:p>
            <a:pPr algn="ctr"/>
            <a:endParaRPr lang="en-US" sz="800" b="1" dirty="0" smtClean="0">
              <a:solidFill>
                <a:srgbClr val="0000FF"/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0000FF"/>
                </a:solidFill>
              </a:rPr>
              <a:t>Repaid $242M (</a:t>
            </a:r>
            <a:r>
              <a:rPr lang="en-US" sz="2000" b="1" u="sng" dirty="0" smtClean="0">
                <a:solidFill>
                  <a:srgbClr val="0000FF"/>
                </a:solidFill>
              </a:rPr>
              <a:t>$18M gain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charset="0"/>
              <a:ea typeface="Adobe 명조 Std Acro M" charset="-127"/>
            </a:endParaRPr>
          </a:p>
        </p:txBody>
      </p:sp>
      <p:sp>
        <p:nvSpPr>
          <p:cNvPr id="25" name="Right Arrow 24"/>
          <p:cNvSpPr/>
          <p:nvPr/>
        </p:nvSpPr>
        <p:spPr bwMode="auto">
          <a:xfrm>
            <a:off x="5943600" y="3200400"/>
            <a:ext cx="1676400" cy="304800"/>
          </a:xfrm>
          <a:prstGeom prst="right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dobe 명조 Std Acro M" charset="-127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5791200" y="2209800"/>
            <a:ext cx="2514600" cy="838200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Adobe 명조 Std Acro M" charset="-127"/>
              </a:rPr>
              <a:t>Extended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Adobe 명조 Std Acro M" charset="-127"/>
              </a:rPr>
              <a:t> put and call dates to 2012 from 2010 at no cost 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charset="0"/>
              <a:ea typeface="Adobe 명조 Std Acro M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650" y="823913"/>
            <a:ext cx="8185150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873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n-cs"/>
              </a:rPr>
              <a:t>Q212 Outlook - Revenue</a:t>
            </a:r>
            <a:endParaRPr lang="en-US" dirty="0">
              <a:cs typeface="+mn-cs"/>
            </a:endParaRPr>
          </a:p>
        </p:txBody>
      </p:sp>
      <p:sp>
        <p:nvSpPr>
          <p:cNvPr id="3076" name="Oval 8"/>
          <p:cNvSpPr>
            <a:spLocks noChangeArrowheads="1"/>
          </p:cNvSpPr>
          <p:nvPr/>
        </p:nvSpPr>
        <p:spPr bwMode="auto">
          <a:xfrm>
            <a:off x="6172200" y="2438400"/>
            <a:ext cx="990600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7" name="Oval 9"/>
          <p:cNvSpPr>
            <a:spLocks noChangeArrowheads="1"/>
          </p:cNvSpPr>
          <p:nvPr/>
        </p:nvSpPr>
        <p:spPr bwMode="auto">
          <a:xfrm>
            <a:off x="6172200" y="1828800"/>
            <a:ext cx="990600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8" name="Down Arrow 10"/>
          <p:cNvSpPr>
            <a:spLocks noChangeArrowheads="1"/>
          </p:cNvSpPr>
          <p:nvPr/>
        </p:nvSpPr>
        <p:spPr bwMode="auto">
          <a:xfrm>
            <a:off x="6477000" y="2971800"/>
            <a:ext cx="381000" cy="3810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9" name="Rectangle 11"/>
          <p:cNvSpPr>
            <a:spLocks noChangeArrowheads="1"/>
          </p:cNvSpPr>
          <p:nvPr/>
        </p:nvSpPr>
        <p:spPr bwMode="auto">
          <a:xfrm>
            <a:off x="6248400" y="3429000"/>
            <a:ext cx="762000" cy="1981200"/>
          </a:xfrm>
          <a:prstGeom prst="rect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532263" y="1528548"/>
            <a:ext cx="996286" cy="24565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dobe 명조 Std Acro M" charset="-127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05219" y="5486400"/>
            <a:ext cx="2456596" cy="30025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dobe 명조 Std Acro M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328" y="5527343"/>
            <a:ext cx="3671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Total ON Semiconductor minus SANYO</a:t>
            </a:r>
            <a:endParaRPr lang="en-US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466293" y="1503524"/>
            <a:ext cx="3671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/>
              <a:t>ON Core</a:t>
            </a:r>
            <a:endParaRPr lang="en-US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3050" y="895349"/>
            <a:ext cx="59817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-8572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D8435"/>
                </a:solidFill>
                <a:effectLst/>
                <a:uLnTx/>
                <a:uFillTx/>
                <a:latin typeface="+mj-lt"/>
                <a:ea typeface="+mj-ea"/>
                <a:cs typeface="Adobe 명조 Std Acro M"/>
              </a:rPr>
              <a:t>Where Are We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2D8435"/>
                </a:solidFill>
                <a:effectLst/>
                <a:uLnTx/>
                <a:uFillTx/>
                <a:latin typeface="+mj-lt"/>
                <a:ea typeface="+mj-ea"/>
                <a:cs typeface="Adobe 명조 Std Acro M"/>
              </a:rPr>
              <a:t> Going?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2D8435"/>
              </a:solidFill>
              <a:effectLst/>
              <a:uLnTx/>
              <a:uFillTx/>
              <a:latin typeface="+mj-lt"/>
              <a:ea typeface="+mj-ea"/>
              <a:cs typeface="Adobe 명조 Std Acro M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52400"/>
            <a:ext cx="8991600" cy="533400"/>
          </a:xfrm>
        </p:spPr>
        <p:txBody>
          <a:bodyPr/>
          <a:lstStyle/>
          <a:p>
            <a:pPr eaLnBrk="1" hangingPunct="1"/>
            <a:r>
              <a:rPr lang="en-US" dirty="0" smtClean="0"/>
              <a:t>Key Takeaways</a:t>
            </a:r>
            <a:endParaRPr lang="en-US" sz="28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3375" y="781050"/>
            <a:ext cx="8610600" cy="4389887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en-US" sz="2000" dirty="0" smtClean="0"/>
              <a:t>Global GDP growth projected to be 3.5% in 2012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Risk is biased to the downside due to slower growth in China and continuing European economic uncertainty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Potential positive impact of select China economic growth initiatives </a:t>
            </a:r>
          </a:p>
          <a:p>
            <a:pPr lvl="2"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Expect 1Q’12 was the bottom of the current industry cycle</a:t>
            </a:r>
          </a:p>
          <a:p>
            <a:pPr eaLnBrk="1" hangingPunct="1">
              <a:buFont typeface="Arial" pitchFamily="34" charset="0"/>
              <a:buChar char="•"/>
            </a:pPr>
            <a:endParaRPr lang="en-US" sz="2000" dirty="0" smtClean="0"/>
          </a:p>
          <a:p>
            <a:pPr eaLnBrk="1" hangingPunct="1">
              <a:buFont typeface="Arial" pitchFamily="34" charset="0"/>
              <a:buChar char="•"/>
            </a:pPr>
            <a:r>
              <a:rPr lang="en-US" sz="2000" dirty="0" smtClean="0"/>
              <a:t>System sales are outpacing semiconductor sales resulting in chip inventory drain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19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" y="1600200"/>
            <a:ext cx="9067800" cy="685800"/>
          </a:xfrm>
          <a:noFill/>
          <a:ln/>
        </p:spPr>
        <p:txBody>
          <a:bodyPr/>
          <a:lstStyle/>
          <a:p>
            <a:r>
              <a:rPr lang="en-US" dirty="0" smtClean="0"/>
              <a:t>Questions and Answers</a:t>
            </a:r>
            <a:endParaRPr lang="en-US" dirty="0"/>
          </a:p>
        </p:txBody>
      </p:sp>
      <p:pic>
        <p:nvPicPr>
          <p:cNvPr id="4" name="Picture 3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2362200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7825" y="4003675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0838" y="4003675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1"/>
  <p:tag name="MMPROD_UIDATA" val="&lt;database version=&quot;7.0&quot;&gt;&lt;object type=&quot;1&quot; unique_id=&quot;10001&quot;&gt;&lt;object type=&quot;8&quot; unique_id=&quot;32890&quot;&gt;&lt;/object&gt;&lt;object type=&quot;2&quot; unique_id=&quot;32891&quot;&gt;&lt;object type=&quot;3&quot; unique_id=&quot;32892&quot;&gt;&lt;property id=&quot;20148&quot; value=&quot;5&quot;/&gt;&lt;property id=&quot;20300&quot; value=&quot;Slide 1 - &amp;quot;Lenders’ Presentation&amp;#x0D;&amp;#x0A;December 2, 2011&amp;quot;&quot;/&gt;&lt;property id=&quot;20307&quot; value=&quot;273&quot;/&gt;&lt;/object&gt;&lt;object type=&quot;3&quot; unique_id=&quot;32893&quot;&gt;&lt;property id=&quot;20148&quot; value=&quot;5&quot;/&gt;&lt;property id=&quot;20300&quot; value=&quot;Slide 3 - &amp;quot;Agenda&amp;quot;&quot;/&gt;&lt;property id=&quot;20307&quot; value=&quot;339&quot;/&gt;&lt;/object&gt;&lt;object type=&quot;3&quot; unique_id=&quot;32894&quot;&gt;&lt;property id=&quot;20148&quot; value=&quot;5&quot;/&gt;&lt;property id=&quot;20300&quot; value=&quot;Slide 2&quot;/&gt;&lt;property id=&quot;20307&quot; value=&quot;486&quot;/&gt;&lt;/object&gt;&lt;object type=&quot;3&quot; unique_id=&quot;32895&quot;&gt;&lt;property id=&quot;20148&quot; value=&quot;5&quot;/&gt;&lt;property id=&quot;20300&quot; value=&quot;Slide 5 - &amp;quot;Company Overview&amp;quot;&quot;/&gt;&lt;property id=&quot;20307&quot; value=&quot;422&quot;/&gt;&lt;/object&gt;&lt;object type=&quot;3&quot; unique_id=&quot;32897&quot;&gt;&lt;property id=&quot;20148&quot; value=&quot;5&quot;/&gt;&lt;property id=&quot;20300&quot; value=&quot;Slide 6 - &amp;quot;Market and Applications Focus&amp;#x0D;&amp;#x0A;“The Energy Efficiency Leader”&amp;quot;&quot;/&gt;&lt;property id=&quot;20307&quot; value=&quot;471&quot;/&gt;&lt;/object&gt;&lt;object type=&quot;3&quot; unique_id=&quot;32907&quot;&gt;&lt;property id=&quot;20148&quot; value=&quot;5&quot;/&gt;&lt;property id=&quot;20300&quot; value=&quot;Slide 14 - &amp;quot;Product Portfolio Evolution&amp;quot;&quot;/&gt;&lt;property id=&quot;20307&quot; value=&quot;432&quot;/&gt;&lt;/object&gt;&lt;object type=&quot;3&quot; unique_id=&quot;32914&quot;&gt;&lt;property id=&quot;20148&quot; value=&quot;5&quot;/&gt;&lt;property id=&quot;20300&quot; value=&quot;Slide 20 - &amp;quot;SANYO Semiconductor acquisition &amp;#x0D;&amp;#x0A;builds scale and expands SAM&amp;#x0D;&amp;#x0A;Example capabilities for smartphones&amp;quot;&quot;/&gt;&lt;property id=&quot;20307&quot; value=&quot;503&quot;/&gt;&lt;/object&gt;&lt;object type=&quot;3&quot; unique_id=&quot;32927&quot;&gt;&lt;property id=&quot;20148&quot; value=&quot;5&quot;/&gt;&lt;property id=&quot;20300&quot; value=&quot;Slide 44 - &amp;quot;Appendix&amp;quot;&quot;/&gt;&lt;property id=&quot;20307&quot; value=&quot;453&quot;/&gt;&lt;/object&gt;&lt;object type=&quot;3&quot; unique_id=&quot;33419&quot;&gt;&lt;property id=&quot;20148&quot; value=&quot;5&quot;/&gt;&lt;property id=&quot;20300&quot; value=&quot;Slide 31 - &amp;quot;Financial Overview&amp;quot;&quot;/&gt;&lt;property id=&quot;20307&quot; value=&quot;505&quot;/&gt;&lt;/object&gt;&lt;object type=&quot;3&quot; unique_id=&quot;33512&quot;&gt;&lt;property id=&quot;20148&quot; value=&quot;5&quot;/&gt;&lt;property id=&quot;20300&quot; value=&quot;Slide 39 - &amp;quot;Transaction Overview&amp;quot;&quot;/&gt;&lt;property id=&quot;20307&quot; value=&quot;507&quot;/&gt;&lt;/object&gt;&lt;object type=&quot;3&quot; unique_id=&quot;34023&quot;&gt;&lt;property id=&quot;20148&quot; value=&quot;5&quot;/&gt;&lt;property id=&quot;20300&quot; value=&quot;Slide 8&quot;/&gt;&lt;property id=&quot;20307&quot; value=&quot;509&quot;/&gt;&lt;/object&gt;&lt;object type=&quot;3&quot; unique_id=&quot;34024&quot;&gt;&lt;property id=&quot;20148&quot; value=&quot;5&quot;/&gt;&lt;property id=&quot;20300&quot; value=&quot;Slide 4 - &amp;quot;Key Investment Highlights&amp;quot;&quot;/&gt;&lt;property id=&quot;20307&quot; value=&quot;510&quot;/&gt;&lt;/object&gt;&lt;object type=&quot;3&quot; unique_id=&quot;34027&quot;&gt;&lt;property id=&quot;20148&quot; value=&quot;5&quot;/&gt;&lt;property id=&quot;20300&quot; value=&quot;Slide 10 - &amp;quot;Leadership Position in Focus End-Markets&amp;quot;&quot;/&gt;&lt;property id=&quot;20307&quot; value=&quot;513&quot;/&gt;&lt;/object&gt;&lt;object type=&quot;3&quot; unique_id=&quot;34028&quot;&gt;&lt;property id=&quot;20148&quot; value=&quot;5&quot;/&gt;&lt;property id=&quot;20300&quot; value=&quot;Slide 11 - &amp;quot;World-Class Logistics&amp;quot;&quot;/&gt;&lt;property id=&quot;20307&quot; value=&quot;514&quot;/&gt;&lt;/object&gt;&lt;object type=&quot;3&quot; unique_id=&quot;34030&quot;&gt;&lt;property id=&quot;20148&quot; value=&quot;5&quot;/&gt;&lt;property id=&quot;20300&quot; value=&quot;Slide 9 - &amp;quot;A Global Leader Emerges&amp;quot;&quot;/&gt;&lt;property id=&quot;20307&quot; value=&quot;516&quot;/&gt;&lt;/object&gt;&lt;object type=&quot;3&quot; unique_id=&quot;34031&quot;&gt;&lt;property id=&quot;20148&quot; value=&quot;5&quot;/&gt;&lt;property id=&quot;20300&quot; value=&quot;Slide 19 - &amp;quot;Recent Acquisition History&amp;quot;&quot;/&gt;&lt;property id=&quot;20307&quot; value=&quot;517&quot;/&gt;&lt;/object&gt;&lt;object type=&quot;3&quot; unique_id=&quot;37318&quot;&gt;&lt;property id=&quot;20148&quot; value=&quot;5&quot;/&gt;&lt;property id=&quot;20300&quot; value=&quot;Slide 46&quot;/&gt;&lt;property id=&quot;20307&quot; value=&quot;529&quot;/&gt;&lt;/object&gt;&lt;object type=&quot;3&quot; unique_id=&quot;37319&quot;&gt;&lt;property id=&quot;20148&quot; value=&quot;5&quot;/&gt;&lt;property id=&quot;20300&quot; value=&quot;Slide 47&quot;/&gt;&lt;property id=&quot;20307&quot; value=&quot;530&quot;/&gt;&lt;/object&gt;&lt;object type=&quot;3&quot; unique_id=&quot;37321&quot;&gt;&lt;property id=&quot;20148&quot; value=&quot;5&quot;/&gt;&lt;property id=&quot;20300&quot; value=&quot;Slide 48 - &amp;quot;Projected Income Statement&amp;quot;&quot;/&gt;&lt;property id=&quot;20307&quot; value=&quot;532&quot;/&gt;&lt;/object&gt;&lt;object type=&quot;3&quot; unique_id=&quot;37322&quot;&gt;&lt;property id=&quot;20148&quot; value=&quot;5&quot;/&gt;&lt;property id=&quot;20300&quot; value=&quot;Slide 49&quot;/&gt;&lt;property id=&quot;20307&quot; value=&quot;533&quot;/&gt;&lt;/object&gt;&lt;object type=&quot;3&quot; unique_id=&quot;37323&quot;&gt;&lt;property id=&quot;20148&quot; value=&quot;5&quot;/&gt;&lt;property id=&quot;20300&quot; value=&quot;Slide 50&quot;/&gt;&lt;property id=&quot;20307&quot; value=&quot;534&quot;/&gt;&lt;/object&gt;&lt;object type=&quot;3&quot; unique_id=&quot;37430&quot;&gt;&lt;property id=&quot;20148&quot; value=&quot;5&quot;/&gt;&lt;property id=&quot;20300&quot; value=&quot;Slide 36&quot;/&gt;&lt;property id=&quot;20307&quot; value=&quot;535&quot;/&gt;&lt;/object&gt;&lt;object type=&quot;3&quot; unique_id=&quot;37639&quot;&gt;&lt;property id=&quot;20148&quot; value=&quot;5&quot;/&gt;&lt;property id=&quot;20300&quot; value=&quot;Slide 45&quot;/&gt;&lt;property id=&quot;20307&quot; value=&quot;538&quot;/&gt;&lt;/object&gt;&lt;object type=&quot;3&quot; unique_id=&quot;37640&quot;&gt;&lt;property id=&quot;20148&quot; value=&quot;5&quot;/&gt;&lt;property id=&quot;20300&quot; value=&quot;Slide 51&quot;/&gt;&lt;property id=&quot;20307&quot; value=&quot;537&quot;/&gt;&lt;/object&gt;&lt;object type=&quot;3&quot; unique_id=&quot;38275&quot;&gt;&lt;property id=&quot;20148&quot; value=&quot;5&quot;/&gt;&lt;property id=&quot;20300&quot; value=&quot;Slide 40&quot;/&gt;&lt;property id=&quot;20307&quot; value=&quot;540&quot;/&gt;&lt;/object&gt;&lt;object type=&quot;3&quot; unique_id=&quot;38276&quot;&gt;&lt;property id=&quot;20148&quot; value=&quot;5&quot;/&gt;&lt;property id=&quot;20300&quot; value=&quot;Slide 41 - &amp;quot;Summary of Terms and Conditions (cont’d)&amp;quot;&quot;/&gt;&lt;property id=&quot;20307&quot; value=&quot;541&quot;/&gt;&lt;/object&gt;&lt;object type=&quot;3&quot; unique_id=&quot;38277&quot;&gt;&lt;property id=&quot;20148&quot; value=&quot;5&quot;/&gt;&lt;property id=&quot;20300&quot; value=&quot;Slide 42 - &amp;quot;Transaction Timetable&amp;quot;&quot;/&gt;&lt;property id=&quot;20307&quot; value=&quot;542&quot;/&gt;&lt;/object&gt;&lt;object type=&quot;3&quot; unique_id=&quot;40474&quot;&gt;&lt;property id=&quot;20148&quot; value=&quot;5&quot;/&gt;&lt;property id=&quot;20300&quot; value=&quot;Slide 15 - &amp;quot;Diverse and stable customer base&amp;quot;&quot;/&gt;&lt;property id=&quot;20307&quot; value=&quot;543&quot;/&gt;&lt;/object&gt;&lt;object type=&quot;3&quot; unique_id=&quot;41007&quot;&gt;&lt;property id=&quot;20148&quot; value=&quot;5&quot;/&gt;&lt;property id=&quot;20300&quot; value=&quot;Slide 32&quot;/&gt;&lt;property id=&quot;20307&quot; value=&quot;544&quot;/&gt;&lt;/object&gt;&lt;object type=&quot;3&quot; unique_id=&quot;41008&quot;&gt;&lt;property id=&quot;20148&quot; value=&quot;5&quot;/&gt;&lt;property id=&quot;20300&quot; value=&quot;Slide 33&quot;/&gt;&lt;property id=&quot;20307&quot; value=&quot;545&quot;/&gt;&lt;/object&gt;&lt;object type=&quot;3&quot; unique_id=&quot;41009&quot;&gt;&lt;property id=&quot;20148&quot; value=&quot;5&quot;/&gt;&lt;property id=&quot;20300&quot; value=&quot;Slide 34&quot;/&gt;&lt;property id=&quot;20307&quot; value=&quot;546&quot;/&gt;&lt;/object&gt;&lt;object type=&quot;3&quot; unique_id=&quot;41010&quot;&gt;&lt;property id=&quot;20148&quot; value=&quot;5&quot;/&gt;&lt;property id=&quot;20300&quot; value=&quot;Slide 37&quot;/&gt;&lt;property id=&quot;20307&quot; value=&quot;547&quot;/&gt;&lt;/object&gt;&lt;object type=&quot;3&quot; unique_id=&quot;41011&quot;&gt;&lt;property id=&quot;20148&quot; value=&quot;5&quot;/&gt;&lt;property id=&quot;20300&quot; value=&quot;Slide 38&quot;/&gt;&lt;property id=&quot;20307&quot; value=&quot;548&quot;/&gt;&lt;/object&gt;&lt;object type=&quot;3&quot; unique_id=&quot;41436&quot;&gt;&lt;property id=&quot;20148&quot; value=&quot;5&quot;/&gt;&lt;property id=&quot;20300&quot; value=&quot;Slide 43 - &amp;quot;Q &amp;amp; A&amp;quot;&quot;/&gt;&lt;property id=&quot;20307&quot; value=&quot;549&quot;/&gt;&lt;/object&gt;&lt;object type=&quot;3&quot; unique_id=&quot;41437&quot;&gt;&lt;property id=&quot;20148&quot; value=&quot;5&quot;/&gt;&lt;property id=&quot;20300&quot; value=&quot;Slide 7&quot;/&gt;&lt;property id=&quot;20307&quot; value=&quot;550&quot;/&gt;&lt;/object&gt;&lt;object type=&quot;3&quot; unique_id=&quot;41438&quot;&gt;&lt;property id=&quot;20148&quot; value=&quot;5&quot;/&gt;&lt;property id=&quot;20300&quot; value=&quot;Slide 12&quot;/&gt;&lt;property id=&quot;20307&quot; value=&quot;551&quot;/&gt;&lt;/object&gt;&lt;object type=&quot;3&quot; unique_id=&quot;41439&quot;&gt;&lt;property id=&quot;20148&quot; value=&quot;5&quot;/&gt;&lt;property id=&quot;20300&quot; value=&quot;Slide 13&quot;/&gt;&lt;property id=&quot;20307&quot; value=&quot;552&quot;/&gt;&lt;/object&gt;&lt;object type=&quot;3&quot; unique_id=&quot;41440&quot;&gt;&lt;property id=&quot;20148&quot; value=&quot;5&quot;/&gt;&lt;property id=&quot;20300&quot; value=&quot;Slide 16 - &amp;quot;Global Channels to Market&amp;quot;&quot;/&gt;&lt;property id=&quot;20307&quot; value=&quot;557&quot;/&gt;&lt;/object&gt;&lt;object type=&quot;3&quot; unique_id=&quot;41441&quot;&gt;&lt;property id=&quot;20148&quot; value=&quot;5&quot;/&gt;&lt;property id=&quot;20300&quot; value=&quot;Slide 17&quot;/&gt;&lt;property id=&quot;20307&quot; value=&quot;554&quot;/&gt;&lt;/object&gt;&lt;object type=&quot;3&quot; unique_id=&quot;41443&quot;&gt;&lt;property id=&quot;20148&quot; value=&quot;5&quot;/&gt;&lt;property id=&quot;20300&quot; value=&quot;Slide 21&quot;/&gt;&lt;property id=&quot;20307&quot; value=&quot;556&quot;/&gt;&lt;/object&gt;&lt;object type=&quot;3&quot; unique_id=&quot;41444&quot;&gt;&lt;property id=&quot;20148&quot; value=&quot;5&quot;/&gt;&lt;property id=&quot;20300&quot; value=&quot;Slide 22 - &amp;quot;Segment Overview&amp;quot;&quot;/&gt;&lt;property id=&quot;20307&quot; value=&quot;584&quot;/&gt;&lt;/object&gt;&lt;object type=&quot;3&quot; unique_id=&quot;41445&quot;&gt;&lt;property id=&quot;20148&quot; value=&quot;5&quot;/&gt;&lt;property id=&quot;20300&quot; value=&quot;Slide 23 - &amp;quot;Automotive&amp;quot;&quot;/&gt;&lt;property id=&quot;20307&quot; value=&quot;561&quot;/&gt;&lt;/object&gt;&lt;object type=&quot;3&quot; unique_id=&quot;41446&quot;&gt;&lt;property id=&quot;20148&quot; value=&quot;5&quot;/&gt;&lt;property id=&quot;20300&quot; value=&quot;Slide 24 - &amp;quot;Automotive Market Environment&amp;quot;&quot;/&gt;&lt;property id=&quot;20307&quot; value=&quot;562&quot;/&gt;&lt;/object&gt;&lt;object type=&quot;3&quot; unique_id=&quot;41448&quot;&gt;&lt;property id=&quot;20148&quot; value=&quot;5&quot;/&gt;&lt;property id=&quot;20300&quot; value=&quot;Slide 25 - &amp;quot;Computing&amp;quot;&quot;/&gt;&lt;property id=&quot;20307&quot; value=&quot;564&quot;/&gt;&lt;/object&gt;&lt;object type=&quot;3&quot; unique_id=&quot;41452&quot;&gt;&lt;property id=&quot;20148&quot; value=&quot;5&quot;/&gt;&lt;property id=&quot;20300&quot; value=&quot;Slide 26 - &amp;quot;Wireless Communications&amp;quot;&quot;/&gt;&lt;property id=&quot;20307&quot; value=&quot;568&quot;/&gt;&lt;/object&gt;&lt;object type=&quot;3&quot; unique_id=&quot;41454&quot;&gt;&lt;property id=&quot;20148&quot; value=&quot;5&quot;/&gt;&lt;property id=&quot;20300&quot; value=&quot;Slide 27 - &amp;quot;Consumer&amp;quot;&quot;/&gt;&lt;property id=&quot;20307&quot; value=&quot;570&quot;/&gt;&lt;/object&gt;&lt;object type=&quot;3&quot; unique_id=&quot;41456&quot;&gt;&lt;property id=&quot;20148&quot; value=&quot;5&quot;/&gt;&lt;property id=&quot;20300&quot; value=&quot;Slide 28&quot;/&gt;&lt;property id=&quot;20307&quot; value=&quot;572&quot;/&gt;&lt;/object&gt;&lt;object type=&quot;3&quot; unique_id=&quot;41464&quot;&gt;&lt;property id=&quot;20148&quot; value=&quot;5&quot;/&gt;&lt;property id=&quot;20300&quot; value=&quot;Slide 29&quot;/&gt;&lt;property id=&quot;20307&quot; value=&quot;581&quot;/&gt;&lt;/object&gt;&lt;object type=&quot;3&quot; unique_id=&quot;41465&quot;&gt;&lt;property id=&quot;20148&quot; value=&quot;5&quot;/&gt;&lt;property id=&quot;20300&quot; value=&quot;Slide 30 - &amp;quot;Smart Grid Segmentation&amp;quot;&quot;/&gt;&lt;property id=&quot;20307&quot; value=&quot;582&quot;/&gt;&lt;/object&gt;&lt;object type=&quot;3&quot; unique_id=&quot;41689&quot;&gt;&lt;property id=&quot;20148&quot; value=&quot;5&quot;/&gt;&lt;property id=&quot;20300&quot; value=&quot;Slide 18&quot;/&gt;&lt;property id=&quot;20307&quot; value=&quot;585&quot;/&gt;&lt;/object&gt;&lt;object type=&quot;3&quot; unique_id=&quot;42276&quot;&gt;&lt;property id=&quot;20148&quot; value=&quot;5&quot;/&gt;&lt;property id=&quot;20300&quot; value=&quot;Slide 52&quot;/&gt;&lt;property id=&quot;20307&quot; value=&quot;586&quot;/&gt;&lt;/object&gt;&lt;object type=&quot;3&quot; unique_id=&quot;42277&quot;&gt;&lt;property id=&quot;20148&quot; value=&quot;5&quot;/&gt;&lt;property id=&quot;20300&quot; value=&quot;Slide 35 - &amp;quot;Units Shipped 1997- Q3’11&amp;quot;&quot;/&gt;&lt;property id=&quot;20307&quot; value=&quot;587&quot;/&gt;&lt;/object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JPM_TEXT_SIZ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heme/theme1.xml><?xml version="1.0" encoding="utf-8"?>
<a:theme xmlns:a="http://schemas.openxmlformats.org/drawingml/2006/main" name="1_ONSemiTemplate-Nov09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Adobe 명조 Std Acro M"/>
        <a:cs typeface=""/>
      </a:majorFont>
      <a:minorFont>
        <a:latin typeface="Arial"/>
        <a:ea typeface="Adobe 명조 Std Acro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dobe 명조 Std Acro M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dobe 명조 Std Acro M" charset="-127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B0F66B693472478E49408C60C9F49C" ma:contentTypeVersion="0" ma:contentTypeDescription="Create a new document." ma:contentTypeScope="" ma:versionID="72c504ffd2f930911ef17cddeb06442a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E7A02783-E1DB-42A6-9BE7-BA9DD852CCC5}"/>
</file>

<file path=customXml/itemProps2.xml><?xml version="1.0" encoding="utf-8"?>
<ds:datastoreItem xmlns:ds="http://schemas.openxmlformats.org/officeDocument/2006/customXml" ds:itemID="{CB9CE310-DBE3-4365-82E1-50E85FBBBD36}"/>
</file>

<file path=customXml/itemProps3.xml><?xml version="1.0" encoding="utf-8"?>
<ds:datastoreItem xmlns:ds="http://schemas.openxmlformats.org/officeDocument/2006/customXml" ds:itemID="{60584776-F11D-4D91-8249-A255880E5D1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6863</TotalTime>
  <Words>413</Words>
  <Application>Microsoft Office PowerPoint</Application>
  <PresentationFormat>On-screen Show (4:3)</PresentationFormat>
  <Paragraphs>63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1_ONSemiTemplate-Nov09</vt:lpstr>
      <vt:lpstr>All Hands Communication Meeting May 2012  Donald Colvin EVP and CFO</vt:lpstr>
      <vt:lpstr>Agenda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Zero Coupon Convertible Notes</vt:lpstr>
      <vt:lpstr>Q212 Outlook - Revenue</vt:lpstr>
      <vt:lpstr>Slide 13</vt:lpstr>
      <vt:lpstr>Key Takeaways</vt:lpstr>
      <vt:lpstr>Questions and Answers</vt:lpstr>
    </vt:vector>
  </TitlesOfParts>
  <Company>ON Semiconductor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Profile Assignment</dc:title>
  <dc:creator>Drew Fesler</dc:creator>
  <cp:lastModifiedBy>ON Semiconductor</cp:lastModifiedBy>
  <cp:revision>890</cp:revision>
  <dcterms:created xsi:type="dcterms:W3CDTF">2010-12-06T07:01:10Z</dcterms:created>
  <dcterms:modified xsi:type="dcterms:W3CDTF">2012-05-08T17:50:17Z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0x01010077B0F66B693472478E49408C60C9F49C</vt:lpwstr>
  </property>
</Properties>
</file>