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4"/>
  </p:sldMasterIdLst>
  <p:notesMasterIdLst>
    <p:notesMasterId r:id="rId16"/>
  </p:notesMasterIdLst>
  <p:handoutMasterIdLst>
    <p:handoutMasterId r:id="rId17"/>
  </p:handoutMasterIdLst>
  <p:sldIdLst>
    <p:sldId id="332" r:id="rId5"/>
    <p:sldId id="535" r:id="rId6"/>
    <p:sldId id="727" r:id="rId7"/>
    <p:sldId id="728" r:id="rId8"/>
    <p:sldId id="789" r:id="rId9"/>
    <p:sldId id="818" r:id="rId10"/>
    <p:sldId id="775" r:id="rId11"/>
    <p:sldId id="777" r:id="rId12"/>
    <p:sldId id="825" r:id="rId13"/>
    <p:sldId id="824" r:id="rId14"/>
    <p:sldId id="823" r:id="rId15"/>
  </p:sldIdLst>
  <p:sldSz cx="9144000" cy="6858000" type="screen4x3"/>
  <p:notesSz cx="92964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3300"/>
    <a:srgbClr val="FF0000"/>
    <a:srgbClr val="FF9900"/>
    <a:srgbClr val="33CC33"/>
    <a:srgbClr val="FF5050"/>
    <a:srgbClr val="006600"/>
    <a:srgbClr val="FF3300"/>
    <a:srgbClr val="FFFF00"/>
    <a:srgbClr val="FFFF99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927" autoAdjust="0"/>
    <p:restoredTop sz="92100" autoAdjust="0"/>
  </p:normalViewPr>
  <p:slideViewPr>
    <p:cSldViewPr>
      <p:cViewPr>
        <p:scale>
          <a:sx n="60" d="100"/>
          <a:sy n="60" d="100"/>
        </p:scale>
        <p:origin x="-1170" y="-9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68"/>
    </p:cViewPr>
  </p:sorterViewPr>
  <p:notesViewPr>
    <p:cSldViewPr>
      <p:cViewPr>
        <p:scale>
          <a:sx n="120" d="100"/>
          <a:sy n="120" d="100"/>
        </p:scale>
        <p:origin x="-534" y="-72"/>
      </p:cViewPr>
      <p:guideLst>
        <p:guide orient="horz" pos="2160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29259\Desktop\PLPB%202011%20Financials\I&amp;P_2012_rollu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29259\Desktop\PLPB%202011%20Financials\I&amp;P_2012_rollu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29259\Desktop\PLPB%202011%20Financials\Copy%20of%20CCPG%20BOD%20financials%202012%20MAST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stacked"/>
        <c:ser>
          <c:idx val="0"/>
          <c:order val="0"/>
          <c:tx>
            <c:strRef>
              <c:f>'2012 Revenue Roll Up Graph'!$J$3</c:f>
              <c:strCache>
                <c:ptCount val="1"/>
                <c:pt idx="0">
                  <c:v>2011 Base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Graph'!$K$3:$M$3</c:f>
              <c:numCache>
                <c:formatCode>_("$"* #,##0.00_);_("$"* \(#,##0.00\);_("$"* "-"??_);_(@_)</c:formatCode>
                <c:ptCount val="3"/>
                <c:pt idx="0">
                  <c:v>74.009999999999991</c:v>
                </c:pt>
                <c:pt idx="1">
                  <c:v>59.434000000000005</c:v>
                </c:pt>
                <c:pt idx="2">
                  <c:v>59.434000000000005</c:v>
                </c:pt>
              </c:numCache>
            </c:numRef>
          </c:val>
        </c:ser>
        <c:ser>
          <c:idx val="1"/>
          <c:order val="1"/>
          <c:tx>
            <c:strRef>
              <c:f>'2012 Revenue Roll Up Graph'!$J$4</c:f>
              <c:strCache>
                <c:ptCount val="1"/>
                <c:pt idx="0">
                  <c:v>DW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Graph'!$K$4:$M$4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11.827</c:v>
                </c:pt>
                <c:pt idx="2">
                  <c:v>10.052950000000004</c:v>
                </c:pt>
              </c:numCache>
            </c:numRef>
          </c:val>
        </c:ser>
        <c:ser>
          <c:idx val="2"/>
          <c:order val="2"/>
          <c:tx>
            <c:strRef>
              <c:f>'2012 Revenue Roll Up Graph'!$J$5</c:f>
              <c:strCache>
                <c:ptCount val="1"/>
                <c:pt idx="0">
                  <c:v>HC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Graph'!$K$5:$M$5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9.4630000000000027</c:v>
                </c:pt>
                <c:pt idx="2">
                  <c:v>4.9782600000000023</c:v>
                </c:pt>
              </c:numCache>
            </c:numRef>
          </c:val>
        </c:ser>
        <c:ser>
          <c:idx val="3"/>
          <c:order val="3"/>
          <c:tx>
            <c:strRef>
              <c:f>'2012 Revenue Roll Up Graph'!$J$6</c:f>
              <c:strCache>
                <c:ptCount val="1"/>
                <c:pt idx="0">
                  <c:v>Opp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Graph'!$K$6:$M$6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11.475000000000003</c:v>
                </c:pt>
                <c:pt idx="2">
                  <c:v>5.7374999999999998</c:v>
                </c:pt>
              </c:numCache>
            </c:numRef>
          </c:val>
        </c:ser>
        <c:overlap val="100"/>
        <c:axId val="152523904"/>
        <c:axId val="152525824"/>
      </c:barChart>
      <c:catAx>
        <c:axId val="152523904"/>
        <c:scaling>
          <c:orientation val="minMax"/>
        </c:scaling>
        <c:axPos val="b"/>
        <c:tickLblPos val="nextTo"/>
        <c:crossAx val="152525824"/>
        <c:crosses val="autoZero"/>
        <c:auto val="1"/>
        <c:lblAlgn val="ctr"/>
        <c:lblOffset val="100"/>
      </c:catAx>
      <c:valAx>
        <c:axId val="152525824"/>
        <c:scaling>
          <c:orientation val="minMax"/>
          <c:min val="4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Revenues ($M)</a:t>
                </a:r>
                <a:endParaRPr lang="en-US" dirty="0"/>
              </a:p>
            </c:rich>
          </c:tx>
          <c:layout/>
        </c:title>
        <c:numFmt formatCode="_(&quot;$&quot;* #,##0_);_(&quot;$&quot;* \(#,##0\);_(&quot;$&quot;* &quot;-&quot;_);_(@_)" sourceLinked="0"/>
        <c:tickLblPos val="nextTo"/>
        <c:crossAx val="15252390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stacked"/>
        <c:ser>
          <c:idx val="0"/>
          <c:order val="0"/>
          <c:tx>
            <c:strRef>
              <c:f>'2012 Revenue Roll Up Graph'!$J$3</c:f>
              <c:strCache>
                <c:ptCount val="1"/>
                <c:pt idx="0">
                  <c:v>2011 Base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Graph'!$K$3:$M$3</c:f>
              <c:numCache>
                <c:formatCode>_("$"* #,##0.00_);_("$"* \(#,##0.00\);_("$"* "-"??_);_(@_)</c:formatCode>
                <c:ptCount val="3"/>
                <c:pt idx="0">
                  <c:v>74.009999999999991</c:v>
                </c:pt>
                <c:pt idx="1">
                  <c:v>59.434000000000005</c:v>
                </c:pt>
                <c:pt idx="2">
                  <c:v>59.434000000000005</c:v>
                </c:pt>
              </c:numCache>
            </c:numRef>
          </c:val>
        </c:ser>
        <c:ser>
          <c:idx val="1"/>
          <c:order val="1"/>
          <c:tx>
            <c:strRef>
              <c:f>'2012 Revenue Roll Up Graph'!$J$4</c:f>
              <c:strCache>
                <c:ptCount val="1"/>
                <c:pt idx="0">
                  <c:v>DW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Graph'!$K$4:$M$4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11.827</c:v>
                </c:pt>
                <c:pt idx="2">
                  <c:v>10.052950000000004</c:v>
                </c:pt>
              </c:numCache>
            </c:numRef>
          </c:val>
        </c:ser>
        <c:ser>
          <c:idx val="2"/>
          <c:order val="2"/>
          <c:tx>
            <c:strRef>
              <c:f>'2012 Revenue Roll Up Graph'!$J$5</c:f>
              <c:strCache>
                <c:ptCount val="1"/>
                <c:pt idx="0">
                  <c:v>HC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Graph'!$K$5:$M$5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9.4630000000000027</c:v>
                </c:pt>
                <c:pt idx="2">
                  <c:v>4.9782600000000023</c:v>
                </c:pt>
              </c:numCache>
            </c:numRef>
          </c:val>
        </c:ser>
        <c:ser>
          <c:idx val="3"/>
          <c:order val="3"/>
          <c:tx>
            <c:strRef>
              <c:f>'2012 Revenue Roll Up Graph'!$J$6</c:f>
              <c:strCache>
                <c:ptCount val="1"/>
                <c:pt idx="0">
                  <c:v>Opp</c:v>
                </c:pt>
              </c:strCache>
            </c:strRef>
          </c:tx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'2012 Revenue Roll Up Graph'!$K$2:$M$2</c:f>
              <c:strCache>
                <c:ptCount val="3"/>
                <c:pt idx="0">
                  <c:v>2011</c:v>
                </c:pt>
                <c:pt idx="1">
                  <c:v>2012 Opportunity</c:v>
                </c:pt>
                <c:pt idx="2">
                  <c:v>2012</c:v>
                </c:pt>
              </c:strCache>
            </c:strRef>
          </c:cat>
          <c:val>
            <c:numRef>
              <c:f>'2012 Revenue Roll Up Graph'!$K$6:$M$6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11.475000000000003</c:v>
                </c:pt>
                <c:pt idx="2">
                  <c:v>5.7374999999999998</c:v>
                </c:pt>
              </c:numCache>
            </c:numRef>
          </c:val>
        </c:ser>
        <c:overlap val="100"/>
        <c:axId val="136098176"/>
        <c:axId val="136099712"/>
      </c:barChart>
      <c:catAx>
        <c:axId val="136098176"/>
        <c:scaling>
          <c:orientation val="minMax"/>
        </c:scaling>
        <c:axPos val="b"/>
        <c:tickLblPos val="nextTo"/>
        <c:crossAx val="136099712"/>
        <c:crosses val="autoZero"/>
        <c:auto val="1"/>
        <c:lblAlgn val="ctr"/>
        <c:lblOffset val="100"/>
      </c:catAx>
      <c:valAx>
        <c:axId val="136099712"/>
        <c:scaling>
          <c:orientation val="minMax"/>
          <c:min val="4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Revenues ($M)</a:t>
                </a:r>
                <a:endParaRPr lang="en-US" dirty="0"/>
              </a:p>
            </c:rich>
          </c:tx>
          <c:layout/>
        </c:title>
        <c:numFmt formatCode="_(&quot;$&quot;* #,##0_);_(&quot;$&quot;* \(#,##0\);_(&quot;$&quot;* &quot;-&quot;_);_(@_)" sourceLinked="0"/>
        <c:tickLblPos val="nextTo"/>
        <c:crossAx val="13609817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400">
          <a:latin typeface="Calibri" pitchFamily="34" charset="0"/>
          <a:cs typeface="Calibri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'P&amp;L P3 PI'!$A$10</c:f>
              <c:strCache>
                <c:ptCount val="1"/>
                <c:pt idx="0">
                  <c:v>REVENUE $</c:v>
                </c:pt>
              </c:strCache>
            </c:strRef>
          </c:tx>
          <c:cat>
            <c:strRef>
              <c:f>'P&amp;L P3 PI'!$AI$5:$AL$5</c:f>
              <c:strCache>
                <c:ptCount val="4"/>
                <c:pt idx="0">
                  <c:v>YR 11 Fcst</c:v>
                </c:pt>
                <c:pt idx="1">
                  <c:v>YR 12 Fcst</c:v>
                </c:pt>
                <c:pt idx="2">
                  <c:v>YR 13 Fcst</c:v>
                </c:pt>
                <c:pt idx="3">
                  <c:v>YR 14 Fcst</c:v>
                </c:pt>
              </c:strCache>
            </c:strRef>
          </c:cat>
          <c:val>
            <c:numRef>
              <c:f>'P&amp;L P3 PI'!$AI$10:$AL$10</c:f>
              <c:numCache>
                <c:formatCode>_("$"* #,##0_);_("$"* \(#,##0\);_("$"* "-"??_);_(@_)</c:formatCode>
                <c:ptCount val="4"/>
                <c:pt idx="0">
                  <c:v>73.282000000000011</c:v>
                </c:pt>
                <c:pt idx="1">
                  <c:v>80</c:v>
                </c:pt>
                <c:pt idx="2">
                  <c:v>87.5</c:v>
                </c:pt>
                <c:pt idx="3">
                  <c:v>100</c:v>
                </c:pt>
              </c:numCache>
            </c:numRef>
          </c:val>
        </c:ser>
        <c:axId val="145433344"/>
        <c:axId val="145434880"/>
      </c:barChart>
      <c:lineChart>
        <c:grouping val="standard"/>
        <c:ser>
          <c:idx val="1"/>
          <c:order val="1"/>
          <c:tx>
            <c:strRef>
              <c:f>'P&amp;L P3 PI'!$A$47</c:f>
              <c:strCache>
                <c:ptCount val="1"/>
                <c:pt idx="0">
                  <c:v>EBITDA %</c:v>
                </c:pt>
              </c:strCache>
            </c:strRef>
          </c:tx>
          <c:marker>
            <c:symbol val="none"/>
          </c:marker>
          <c:cat>
            <c:strRef>
              <c:f>'P&amp;L P3 PI'!$AI$5:$AL$5</c:f>
              <c:strCache>
                <c:ptCount val="4"/>
                <c:pt idx="0">
                  <c:v>YR 11 Fcst</c:v>
                </c:pt>
                <c:pt idx="1">
                  <c:v>YR 12 Fcst</c:v>
                </c:pt>
                <c:pt idx="2">
                  <c:v>YR 13 Fcst</c:v>
                </c:pt>
                <c:pt idx="3">
                  <c:v>YR 14 Fcst</c:v>
                </c:pt>
              </c:strCache>
            </c:strRef>
          </c:cat>
          <c:val>
            <c:numRef>
              <c:f>'P&amp;L P3 PI'!$AI$47:$AL$47</c:f>
              <c:numCache>
                <c:formatCode>0.0%</c:formatCode>
                <c:ptCount val="4"/>
                <c:pt idx="0">
                  <c:v>0.18336511092894089</c:v>
                </c:pt>
                <c:pt idx="1">
                  <c:v>0.22915000000000002</c:v>
                </c:pt>
                <c:pt idx="2">
                  <c:v>0.2542898285714284</c:v>
                </c:pt>
                <c:pt idx="3">
                  <c:v>0.28224594799999997</c:v>
                </c:pt>
              </c:numCache>
            </c:numRef>
          </c:val>
        </c:ser>
        <c:marker val="1"/>
        <c:axId val="145443072"/>
        <c:axId val="145441152"/>
      </c:lineChart>
      <c:catAx>
        <c:axId val="145433344"/>
        <c:scaling>
          <c:orientation val="minMax"/>
        </c:scaling>
        <c:axPos val="b"/>
        <c:tickLblPos val="nextTo"/>
        <c:crossAx val="145434880"/>
        <c:crosses val="autoZero"/>
        <c:auto val="1"/>
        <c:lblAlgn val="ctr"/>
        <c:lblOffset val="100"/>
      </c:catAx>
      <c:valAx>
        <c:axId val="1454348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Revenues $M</a:t>
                </a:r>
              </a:p>
            </c:rich>
          </c:tx>
          <c:layout/>
        </c:title>
        <c:numFmt formatCode="&quot;$&quot;#,##0.0" sourceLinked="0"/>
        <c:tickLblPos val="nextTo"/>
        <c:crossAx val="145433344"/>
        <c:crosses val="autoZero"/>
        <c:crossBetween val="between"/>
      </c:valAx>
      <c:valAx>
        <c:axId val="145441152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EBIDTA %</a:t>
                </a:r>
              </a:p>
            </c:rich>
          </c:tx>
          <c:layout/>
        </c:title>
        <c:numFmt formatCode="0.0%" sourceLinked="1"/>
        <c:tickLblPos val="nextTo"/>
        <c:crossAx val="145443072"/>
        <c:crosses val="max"/>
        <c:crossBetween val="between"/>
      </c:valAx>
      <c:catAx>
        <c:axId val="145443072"/>
        <c:scaling>
          <c:orientation val="minMax"/>
        </c:scaling>
        <c:delete val="1"/>
        <c:axPos val="b"/>
        <c:tickLblPos val="none"/>
        <c:crossAx val="145441152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 sz="1100">
          <a:latin typeface="Calibri" pitchFamily="34" charset="0"/>
          <a:cs typeface="Calibri" pitchFamily="34" charset="0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42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42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381F-EAA9-4C55-9FEB-2CE69A449649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4341"/>
            <a:ext cx="4028440" cy="342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514341"/>
            <a:ext cx="4028440" cy="342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430D2-98CE-42AC-A1A3-DFB80D39D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1050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8440" cy="342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809" y="0"/>
            <a:ext cx="4028440" cy="342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337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4341"/>
            <a:ext cx="4028440" cy="342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2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809" y="6514341"/>
            <a:ext cx="4028440" cy="342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28" charset="-128"/>
                <a:cs typeface="+mn-cs"/>
              </a:defRPr>
            </a:lvl1pPr>
          </a:lstStyle>
          <a:p>
            <a:pPr>
              <a:defRPr/>
            </a:pPr>
            <a:fld id="{06580551-8B59-4A0D-B190-AC0EFC453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849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A843F3-73A5-4A5A-9665-7A7CB596539C}" type="slidenum">
              <a:rPr lang="en-US" smtClean="0">
                <a:latin typeface="Arial" pitchFamily="34" charset="0"/>
                <a:ea typeface="ＭＳ Ｐゴシック" pitchFamily="34" charset="-128"/>
              </a:rPr>
              <a:pPr>
                <a:defRPr/>
              </a:pPr>
              <a:t>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35288" y="514350"/>
            <a:ext cx="3430587" cy="257175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9640" y="3257755"/>
            <a:ext cx="7437120" cy="3085924"/>
          </a:xfrm>
          <a:prstGeom prst="rect">
            <a:avLst/>
          </a:prstGeom>
          <a:noFill/>
          <a:ln/>
        </p:spPr>
        <p:txBody>
          <a:bodyPr/>
          <a:lstStyle/>
          <a:p>
            <a:pPr eaLnBrk="1" hangingPunct="1"/>
            <a:endParaRPr lang="en-US" smtClean="0">
              <a:ea typeface="MS PGothic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9640" y="3257755"/>
            <a:ext cx="7437120" cy="3085924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0275" y="3257550"/>
            <a:ext cx="7435850" cy="3086100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Warna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580551-8B59-4A0D-B190-AC0EFC45389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989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0275" y="3257550"/>
            <a:ext cx="7435850" cy="3086100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Warna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580551-8B59-4A0D-B190-AC0EFC45389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9899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9640" y="3257550"/>
            <a:ext cx="7437120" cy="30861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1EE01-83D3-40A2-BB14-A0DB9653FD3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9640" y="3257550"/>
            <a:ext cx="7437120" cy="30861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1EE01-83D3-40A2-BB14-A0DB9653FD3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938463" y="515938"/>
            <a:ext cx="3425825" cy="25701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2418" name="Rectangle 3"/>
          <p:cNvSpPr>
            <a:spLocks noGrp="1"/>
          </p:cNvSpPr>
          <p:nvPr>
            <p:ph type="body" idx="1"/>
          </p:nvPr>
        </p:nvSpPr>
        <p:spPr>
          <a:xfrm>
            <a:off x="927953" y="3257550"/>
            <a:ext cx="7440494" cy="3084926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mtClean="0"/>
              <a:t>Updated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346950" y="6629400"/>
            <a:ext cx="124618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9pPr>
          </a:lstStyle>
          <a:p>
            <a:pPr algn="r">
              <a:defRPr/>
            </a:pPr>
            <a:r>
              <a:rPr lang="en-US" sz="800" i="1" smtClean="0">
                <a:solidFill>
                  <a:schemeClr val="bg1"/>
                </a:solidFill>
              </a:rPr>
              <a:t>Confidential Proprietary</a:t>
            </a:r>
            <a:endParaRPr lang="en-US" sz="800" smtClean="0">
              <a:solidFill>
                <a:schemeClr val="bg1"/>
              </a:solidFill>
            </a:endParaRPr>
          </a:p>
        </p:txBody>
      </p:sp>
      <p:pic>
        <p:nvPicPr>
          <p:cNvPr id="6" name="Picture 9" descr="ONVert-3DShadow-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914400"/>
            <a:ext cx="2901950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>
              <a:defRPr sz="36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1143000"/>
          </a:xfrm>
        </p:spPr>
        <p:txBody>
          <a:bodyPr/>
          <a:lstStyle>
            <a:lvl1pPr marL="0" indent="0" algn="ctr">
              <a:buFontTx/>
              <a:buNone/>
              <a:defRPr sz="18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161513" y="6629399"/>
            <a:ext cx="24352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fld id="{23DC33B5-D515-48C7-ACE4-C800E950A1AA}" type="slidenum">
              <a:rPr lang="en-US" sz="800" i="1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pPr eaLnBrk="0" hangingPunct="0">
                <a:defRPr/>
              </a:pPr>
              <a:t>‹#›</a:t>
            </a:fld>
            <a:r>
              <a:rPr lang="en-US" sz="800" i="1" dirty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  • </a:t>
            </a:r>
            <a:r>
              <a:rPr lang="en-US" sz="800" i="1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I&amp;P</a:t>
            </a:r>
            <a:r>
              <a:rPr lang="en-US" sz="800" i="1" baseline="0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 </a:t>
            </a:r>
            <a:r>
              <a:rPr lang="en-US" sz="800" i="1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PLBP </a:t>
            </a:r>
            <a:r>
              <a:rPr lang="en-US" sz="800" i="1" dirty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• </a:t>
            </a:r>
            <a:r>
              <a:rPr lang="en-US" sz="800" i="1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September  2011</a:t>
            </a:r>
            <a:endParaRPr lang="en-US" dirty="0">
              <a:latin typeface="Calibri" pitchFamily="34" charset="0"/>
              <a:ea typeface="ＭＳ Ｐゴシック" pitchFamily="-128" charset="-128"/>
              <a:cs typeface="Calibri" pitchFamily="34" charset="0"/>
            </a:endParaRPr>
          </a:p>
        </p:txBody>
      </p:sp>
      <p:pic>
        <p:nvPicPr>
          <p:cNvPr id="9" name="Picture 9" descr="ONVert-3DShadow-L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914400"/>
            <a:ext cx="2901950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891059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499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2479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228600"/>
            <a:ext cx="65913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9067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4865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021841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8617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548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840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33684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409348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69155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ChangeArrowheads="1"/>
          </p:cNvSpPr>
          <p:nvPr/>
        </p:nvSpPr>
        <p:spPr bwMode="auto">
          <a:xfrm flipV="1">
            <a:off x="0" y="6248400"/>
            <a:ext cx="9144000" cy="609600"/>
          </a:xfrm>
          <a:prstGeom prst="rect">
            <a:avLst/>
          </a:prstGeom>
          <a:gradFill rotWithShape="0">
            <a:gsLst>
              <a:gs pos="0">
                <a:srgbClr val="3D5584"/>
              </a:gs>
              <a:gs pos="50000">
                <a:srgbClr val="5C90CC"/>
              </a:gs>
              <a:gs pos="100000">
                <a:srgbClr val="3D5584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7" name="Picture 17" descr="ONHoriz-3DNoShad-Whit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270625"/>
            <a:ext cx="19812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228600"/>
            <a:ext cx="8991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593725" y="6542088"/>
            <a:ext cx="24352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9pPr>
          </a:lstStyle>
          <a:p>
            <a:pPr eaLnBrk="0" hangingPunct="0">
              <a:defRPr/>
            </a:pPr>
            <a:fld id="{23DC33B5-D515-48C7-ACE4-C800E950A1AA}" type="slidenum">
              <a:rPr lang="en-US" sz="800" i="1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pPr eaLnBrk="0" hangingPunct="0">
                <a:defRPr/>
              </a:pPr>
              <a:t>‹#›</a:t>
            </a:fld>
            <a:r>
              <a:rPr lang="en-US" sz="800" i="1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  • I&amp;P</a:t>
            </a:r>
            <a:r>
              <a:rPr lang="en-US" sz="800" i="1" baseline="0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 </a:t>
            </a:r>
            <a:r>
              <a:rPr lang="en-US" sz="800" i="1" dirty="0" smtClean="0">
                <a:solidFill>
                  <a:schemeClr val="bg1"/>
                </a:solidFill>
                <a:latin typeface="Calibri" pitchFamily="34" charset="0"/>
                <a:ea typeface="ＭＳ Ｐゴシック" pitchFamily="-128" charset="-128"/>
                <a:cs typeface="Calibri" pitchFamily="34" charset="0"/>
              </a:rPr>
              <a:t>PLBP • September  2011</a:t>
            </a:r>
            <a:endParaRPr lang="en-US" sz="800" dirty="0">
              <a:latin typeface="Calibri" pitchFamily="34" charset="0"/>
              <a:ea typeface="ＭＳ Ｐゴシック" pitchFamily="-128" charset="-128"/>
              <a:cs typeface="Calibri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3948113" y="6542088"/>
            <a:ext cx="12461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Adobe 명조 Std Acro M" charset="-127"/>
              </a:defRPr>
            </a:lvl9pPr>
          </a:lstStyle>
          <a:p>
            <a:pPr algn="ctr">
              <a:defRPr/>
            </a:pPr>
            <a:r>
              <a:rPr lang="en-US" sz="800" i="1" smtClean="0">
                <a:solidFill>
                  <a:schemeClr val="bg1"/>
                </a:solidFill>
              </a:rPr>
              <a:t>Confidential Proprietary</a:t>
            </a:r>
            <a:endParaRPr lang="en-US" sz="800" smtClean="0">
              <a:solidFill>
                <a:schemeClr val="bg1"/>
              </a:solidFill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 flipV="1">
            <a:off x="0" y="0"/>
            <a:ext cx="9144000" cy="76200"/>
          </a:xfrm>
          <a:prstGeom prst="rect">
            <a:avLst/>
          </a:prstGeom>
          <a:gradFill rotWithShape="0">
            <a:gsLst>
              <a:gs pos="0">
                <a:srgbClr val="3D5584"/>
              </a:gs>
              <a:gs pos="50000">
                <a:srgbClr val="5C90CC"/>
              </a:gs>
              <a:gs pos="100000">
                <a:srgbClr val="3D5584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114800"/>
            <a:ext cx="77724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Interface &amp; Power Business Plan</a:t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2011 – 2014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Thibault Kassir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September 2011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Performance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29250224"/>
              </p:ext>
            </p:extLst>
          </p:nvPr>
        </p:nvGraphicFramePr>
        <p:xfrm>
          <a:off x="838200" y="1295400"/>
          <a:ext cx="7543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39983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Conclusion/Takeaways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Proven that we can deliver additional value</a:t>
            </a:r>
          </a:p>
          <a:p>
            <a:pPr marL="857250" lvl="1" indent="-457200">
              <a:buFont typeface="Arial" pitchFamily="34" charset="0"/>
              <a:buChar char="•"/>
            </a:pPr>
            <a:endParaRPr lang="en-US" sz="24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Poised with product that demonstrates value innovation</a:t>
            </a:r>
          </a:p>
          <a:p>
            <a:pPr marL="857250" lvl="1" indent="-457200">
              <a:buFont typeface="Arial" pitchFamily="34" charset="0"/>
              <a:buChar char="•"/>
            </a:pPr>
            <a:endParaRPr lang="en-US" sz="24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Korea focus has shown improvement in engagement</a:t>
            </a:r>
          </a:p>
          <a:p>
            <a:pPr marL="457200" indent="-457200">
              <a:buFont typeface="Arial" pitchFamily="34" charset="0"/>
              <a:buChar char="•"/>
            </a:pPr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Solid plan for “simple” product </a:t>
            </a:r>
            <a:r>
              <a:rPr lang="en-US" dirty="0" smtClean="0"/>
              <a:t>adoption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561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  <a:cs typeface="Calibri" pitchFamily="34" charset="0"/>
              </a:rPr>
              <a:t>Executive Summary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2011 Progress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Projecting 2011 revenue of $74M, EBIDTA &gt; 18%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First Power IP wins starting to materialize at key customers. Positioned for growth in 2012.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Gaining market share in Supervisory ICs. Ranked #5 WW in 2010.</a:t>
            </a:r>
          </a:p>
          <a:p>
            <a:pPr eaLnBrk="1" hangingPunct="1">
              <a:spcBef>
                <a:spcPts val="600"/>
              </a:spcBef>
            </a:pP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Objectives for 2012 and beyond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Exceed $80M in 2012, GM &gt; 45%  and EBIDTA &gt;22%. Position BU to exceed $100M by 2014.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Achieve 3 year CAGR (2010-2013) &gt; 10% with blend of GP, ASSP and MSI SAM expansion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Position the BU to lead the Power Interface socket for smart phones in 2013 and beyond.</a:t>
            </a:r>
          </a:p>
          <a:p>
            <a:pPr eaLnBrk="1" hangingPunct="1">
              <a:spcBef>
                <a:spcPts val="600"/>
              </a:spcBef>
            </a:pP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Strategies</a:t>
            </a:r>
          </a:p>
          <a:p>
            <a:pPr lvl="1" eaLnBrk="1" hangingPunct="1"/>
            <a:r>
              <a:rPr lang="en-US" sz="1400" dirty="0" smtClean="0"/>
              <a:t>Focus on Power: Power Interface, Power Protection and Supervisory ICs.</a:t>
            </a:r>
          </a:p>
          <a:p>
            <a:pPr lvl="1" eaLnBrk="1" hangingPunct="1"/>
            <a:r>
              <a:rPr lang="en-US" sz="1400" dirty="0"/>
              <a:t>Drive 3-5% </a:t>
            </a:r>
            <a:r>
              <a:rPr lang="en-US" sz="1400" dirty="0" smtClean="0"/>
              <a:t>CAGR </a:t>
            </a:r>
            <a:r>
              <a:rPr lang="en-US" sz="1400" dirty="0"/>
              <a:t>by revitalizing our foundation </a:t>
            </a:r>
            <a:r>
              <a:rPr lang="en-US" sz="1400" dirty="0" smtClean="0"/>
              <a:t>business: Supervisory and Power Protection</a:t>
            </a:r>
          </a:p>
          <a:p>
            <a:pPr lvl="1" eaLnBrk="1" hangingPunct="1"/>
            <a:r>
              <a:rPr lang="en-US" sz="1400" dirty="0"/>
              <a:t>Lead value innovation solutions targeting Power Interface socket in wireless enabling 10%+ CAGR</a:t>
            </a:r>
          </a:p>
          <a:p>
            <a:pPr lvl="2" eaLnBrk="1" hangingPunct="1"/>
            <a:r>
              <a:rPr lang="en-US" sz="1200" dirty="0"/>
              <a:t>Build on current wins / standalone IP (Samsung, HTC, Qualcomm)</a:t>
            </a:r>
          </a:p>
          <a:p>
            <a:pPr lvl="2" eaLnBrk="1" hangingPunct="1"/>
            <a:r>
              <a:rPr lang="en-US" sz="1200" dirty="0"/>
              <a:t>Leverage new standards (USB3.0, MHL) as entry point.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Investigate potential partnerships to accelerate our roadmaps.</a:t>
            </a:r>
          </a:p>
          <a:p>
            <a:pPr eaLnBrk="1" hangingPunct="1">
              <a:spcBef>
                <a:spcPts val="600"/>
              </a:spcBef>
            </a:pP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Hinge Factors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Market growth for </a:t>
            </a:r>
            <a:r>
              <a:rPr lang="en-US" sz="1400" dirty="0"/>
              <a:t>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upervisory ICs</a:t>
            </a:r>
          </a:p>
          <a:p>
            <a:pPr lvl="1" eaLnBrk="1" hangingPunct="1"/>
            <a:r>
              <a:rPr lang="en-US" sz="1400" dirty="0" smtClean="0">
                <a:latin typeface="Calibri" pitchFamily="34" charset="0"/>
                <a:cs typeface="Calibri" pitchFamily="34" charset="0"/>
              </a:rPr>
              <a:t>Rate of integration in cell phones</a:t>
            </a:r>
          </a:p>
          <a:p>
            <a:pPr lvl="1" eaLnBrk="1" hangingPunct="1"/>
            <a:r>
              <a:rPr lang="en-US" sz="1400" dirty="0" smtClean="0"/>
              <a:t>Sony-Ericsson survival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776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VISION IMPLEMENTATION</a:t>
            </a:r>
            <a:endParaRPr lang="en-US" dirty="0"/>
          </a:p>
        </p:txBody>
      </p:sp>
      <p:sp>
        <p:nvSpPr>
          <p:cNvPr id="91" name="Rektangel 181"/>
          <p:cNvSpPr>
            <a:spLocks noChangeArrowheads="1"/>
          </p:cNvSpPr>
          <p:nvPr/>
        </p:nvSpPr>
        <p:spPr bwMode="auto">
          <a:xfrm rot="10800000" flipV="1">
            <a:off x="0" y="76200"/>
            <a:ext cx="9144000" cy="4724400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48000">
                <a:srgbClr val="F3F3F3"/>
              </a:gs>
              <a:gs pos="69000">
                <a:srgbClr val="F3F3F3"/>
              </a:gs>
              <a:gs pos="100000">
                <a:srgbClr val="BFBFB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-112" charset="0"/>
            </a:endParaRPr>
          </a:p>
        </p:txBody>
      </p:sp>
      <p:sp>
        <p:nvSpPr>
          <p:cNvPr id="116" name="Title 1"/>
          <p:cNvSpPr txBox="1">
            <a:spLocks/>
          </p:cNvSpPr>
          <p:nvPr/>
        </p:nvSpPr>
        <p:spPr bwMode="auto">
          <a:xfrm>
            <a:off x="76200" y="2286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Calibri" pitchFamily="34" charset="0"/>
                <a:ea typeface="MS PGothic" pitchFamily="34" charset="-128"/>
                <a:cs typeface="Calibri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MS PGothic" pitchFamily="34" charset="-128"/>
                <a:cs typeface="MS PGothic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MS PGothic" pitchFamily="34" charset="-128"/>
                <a:cs typeface="MS PGothic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MS PGothic" pitchFamily="34" charset="-128"/>
                <a:cs typeface="MS PGothic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MS PGothic" pitchFamily="34" charset="-128"/>
                <a:cs typeface="MS PGothic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ＭＳ Ｐゴシック" pitchFamily="-128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ＭＳ Ｐゴシック" pitchFamily="-128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ＭＳ Ｐゴシック" pitchFamily="-128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D8435"/>
                </a:solidFill>
                <a:latin typeface="Times" pitchFamily="18" charset="0"/>
                <a:ea typeface="ＭＳ Ｐゴシック" pitchFamily="-128" charset="-128"/>
              </a:defRPr>
            </a:lvl9pPr>
          </a:lstStyle>
          <a:p>
            <a:r>
              <a:rPr lang="en-US" dirty="0" smtClean="0"/>
              <a:t>Interface &amp; Power Vision</a:t>
            </a:r>
            <a:endParaRPr lang="en-US" b="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8" name="Rektangel 7"/>
          <p:cNvSpPr/>
          <p:nvPr/>
        </p:nvSpPr>
        <p:spPr bwMode="auto">
          <a:xfrm>
            <a:off x="4363162" y="1625531"/>
            <a:ext cx="3256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1" i="0" u="none" strike="noStrike" kern="0" cap="none" spc="0" normalizeH="0" baseline="0" noProof="1" smtClean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Revenues: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	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$100M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b="1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Gross Margin:   	</a:t>
            </a:r>
            <a:r>
              <a:rPr lang="en-US" sz="1200" b="1" kern="0" dirty="0" smtClean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49%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GP/ASSP Mix: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	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30%/</a:t>
            </a:r>
            <a:r>
              <a:rPr lang="en-US" sz="1200" b="1" kern="0" dirty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0%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b="1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Strong Market Presence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Leader </a:t>
            </a:r>
            <a:r>
              <a:rPr kumimoji="0" lang="en-US" sz="1100" b="0" i="0" u="none" strike="noStrike" kern="0" cap="none" spc="0" normalizeH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in Power Interface</a:t>
            </a:r>
            <a:r>
              <a:rPr lang="en-US" sz="1100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 solutions </a:t>
            </a:r>
            <a:r>
              <a:rPr kumimoji="0" lang="en-US" sz="1100" b="0" i="0" u="none" strike="noStrike" kern="0" cap="none" spc="0" normalizeH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for mobile applications</a:t>
            </a:r>
            <a:endParaRPr lang="en-US" sz="1100" kern="0" dirty="0" smtClean="0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100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Top 3 player in Supervisory ICs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100" kern="0" baseline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Financially Strong (&gt;</a:t>
            </a:r>
            <a:r>
              <a:rPr lang="en-US" sz="1100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 30% EBIDTA) 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0" name="Rektangel 7"/>
          <p:cNvSpPr/>
          <p:nvPr/>
        </p:nvSpPr>
        <p:spPr bwMode="auto">
          <a:xfrm>
            <a:off x="830275" y="1638687"/>
            <a:ext cx="2903525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1" smtClean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b="1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Revenues:         	</a:t>
            </a:r>
            <a:r>
              <a:rPr lang="en-US" sz="1200" b="1" kern="0" dirty="0" smtClean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$74M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Gross Margin: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	</a:t>
            </a:r>
            <a:r>
              <a:rPr lang="en-US" sz="1200" b="1" kern="0" dirty="0" smtClean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44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%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b="1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GP/ASSP Mix:   	</a:t>
            </a:r>
            <a:r>
              <a:rPr lang="en-US" sz="1200" b="1" kern="0" dirty="0" smtClean="0">
                <a:solidFill>
                  <a:srgbClr val="008000"/>
                </a:solidFill>
                <a:latin typeface="Calibri" pitchFamily="34" charset="0"/>
                <a:cs typeface="Calibri" pitchFamily="34" charset="0"/>
              </a:rPr>
              <a:t>40%/60%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200" b="1" kern="0" dirty="0" smtClean="0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b="1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Business Transformation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100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Market re-targeting. Leverage investment in Power IP for wins. </a:t>
            </a:r>
          </a:p>
          <a:p>
            <a:pPr marL="171450" lvl="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100" kern="0" dirty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Focus on Interface Power solutions for cell phones.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100" kern="0" dirty="0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Revitalize Supervisory portfolio. Gain share.</a:t>
            </a:r>
          </a:p>
        </p:txBody>
      </p:sp>
      <p:cxnSp>
        <p:nvCxnSpPr>
          <p:cNvPr id="131" name="Straight Connector 130"/>
          <p:cNvCxnSpPr/>
          <p:nvPr/>
        </p:nvCxnSpPr>
        <p:spPr bwMode="auto">
          <a:xfrm>
            <a:off x="4114800" y="1828800"/>
            <a:ext cx="0" cy="17526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/>
          <p:nvPr/>
        </p:nvCxnSpPr>
        <p:spPr bwMode="auto">
          <a:xfrm>
            <a:off x="7467600" y="1838891"/>
            <a:ext cx="0" cy="18440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  <a:effectLst/>
        </p:spPr>
      </p:cxnSp>
      <p:grpSp>
        <p:nvGrpSpPr>
          <p:cNvPr id="2" name="Group 1"/>
          <p:cNvGrpSpPr/>
          <p:nvPr/>
        </p:nvGrpSpPr>
        <p:grpSpPr>
          <a:xfrm>
            <a:off x="830274" y="3888664"/>
            <a:ext cx="6942125" cy="759536"/>
            <a:chOff x="830275" y="3888664"/>
            <a:chExt cx="6138776" cy="759536"/>
          </a:xfrm>
        </p:grpSpPr>
        <p:sp>
          <p:nvSpPr>
            <p:cNvPr id="141" name="Billedforklaring med højrepil 112"/>
            <p:cNvSpPr>
              <a:spLocks noChangeArrowheads="1"/>
            </p:cNvSpPr>
            <p:nvPr/>
          </p:nvSpPr>
          <p:spPr bwMode="auto">
            <a:xfrm>
              <a:off x="5766288" y="3888664"/>
              <a:ext cx="1202763" cy="759536"/>
            </a:xfrm>
            <a:prstGeom prst="rightArrowCallout">
              <a:avLst>
                <a:gd name="adj1" fmla="val 25000"/>
                <a:gd name="adj2" fmla="val 25000"/>
                <a:gd name="adj3" fmla="val 25005"/>
                <a:gd name="adj4" fmla="val 78231"/>
              </a:avLst>
            </a:prstGeom>
            <a:gradFill rotWithShape="1">
              <a:gsLst>
                <a:gs pos="0">
                  <a:srgbClr val="5C90CC"/>
                </a:gs>
                <a:gs pos="56000">
                  <a:srgbClr val="3E5685"/>
                </a:gs>
                <a:gs pos="100000">
                  <a:srgbClr val="3E5685"/>
                </a:gs>
              </a:gsLst>
              <a:lin ang="2700000" scaled="1"/>
            </a:gradFill>
            <a:ln w="9525">
              <a:solidFill>
                <a:srgbClr val="3E5685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 sz="3200" b="1">
                <a:solidFill>
                  <a:srgbClr val="FFFFFF"/>
                </a:solidFill>
                <a:latin typeface="Calibri" pitchFamily="-112" charset="0"/>
              </a:endParaRPr>
            </a:p>
          </p:txBody>
        </p:sp>
        <p:sp>
          <p:nvSpPr>
            <p:cNvPr id="142" name="Billedforklaring med højrepil 124"/>
            <p:cNvSpPr>
              <a:spLocks noChangeArrowheads="1"/>
            </p:cNvSpPr>
            <p:nvPr/>
          </p:nvSpPr>
          <p:spPr bwMode="auto">
            <a:xfrm>
              <a:off x="4782209" y="3888664"/>
              <a:ext cx="1202763" cy="759536"/>
            </a:xfrm>
            <a:prstGeom prst="rightArrowCallout">
              <a:avLst>
                <a:gd name="adj1" fmla="val 25000"/>
                <a:gd name="adj2" fmla="val 25000"/>
                <a:gd name="adj3" fmla="val 25005"/>
                <a:gd name="adj4" fmla="val 78231"/>
              </a:avLst>
            </a:prstGeom>
            <a:gradFill rotWithShape="1">
              <a:gsLst>
                <a:gs pos="0">
                  <a:srgbClr val="F3F3F3"/>
                </a:gs>
                <a:gs pos="100000">
                  <a:srgbClr val="E6E6E6"/>
                </a:gs>
              </a:gsLst>
              <a:lin ang="5400000"/>
            </a:gradFill>
            <a:ln w="9525">
              <a:solidFill>
                <a:srgbClr val="BFBFBF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-112" charset="0"/>
              </a:endParaRPr>
            </a:p>
          </p:txBody>
        </p:sp>
        <p:sp>
          <p:nvSpPr>
            <p:cNvPr id="143" name="Billedforklaring med højrepil 126"/>
            <p:cNvSpPr>
              <a:spLocks noChangeArrowheads="1"/>
            </p:cNvSpPr>
            <p:nvPr/>
          </p:nvSpPr>
          <p:spPr bwMode="auto">
            <a:xfrm>
              <a:off x="3798131" y="3888664"/>
              <a:ext cx="1202763" cy="759536"/>
            </a:xfrm>
            <a:prstGeom prst="rightArrowCallout">
              <a:avLst>
                <a:gd name="adj1" fmla="val 25000"/>
                <a:gd name="adj2" fmla="val 25000"/>
                <a:gd name="adj3" fmla="val 25005"/>
                <a:gd name="adj4" fmla="val 78231"/>
              </a:avLst>
            </a:prstGeom>
            <a:gradFill rotWithShape="1">
              <a:gsLst>
                <a:gs pos="0">
                  <a:srgbClr val="F3F3F3"/>
                </a:gs>
                <a:gs pos="100000">
                  <a:srgbClr val="E6E6E6"/>
                </a:gs>
              </a:gsLst>
              <a:lin ang="5400000"/>
            </a:gradFill>
            <a:ln w="9525">
              <a:solidFill>
                <a:srgbClr val="BFBFBF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BFBFBF"/>
                </a:solidFill>
                <a:latin typeface="Calibri" pitchFamily="-112" charset="0"/>
              </a:endParaRPr>
            </a:p>
          </p:txBody>
        </p:sp>
        <p:sp>
          <p:nvSpPr>
            <p:cNvPr id="144" name="Billedforklaring med højrepil 128"/>
            <p:cNvSpPr>
              <a:spLocks noChangeArrowheads="1"/>
            </p:cNvSpPr>
            <p:nvPr/>
          </p:nvSpPr>
          <p:spPr bwMode="auto">
            <a:xfrm>
              <a:off x="2798432" y="3888664"/>
              <a:ext cx="1202763" cy="759536"/>
            </a:xfrm>
            <a:prstGeom prst="rightArrowCallout">
              <a:avLst>
                <a:gd name="adj1" fmla="val 25000"/>
                <a:gd name="adj2" fmla="val 25000"/>
                <a:gd name="adj3" fmla="val 25005"/>
                <a:gd name="adj4" fmla="val 78231"/>
              </a:avLst>
            </a:prstGeom>
            <a:gradFill rotWithShape="1">
              <a:gsLst>
                <a:gs pos="0">
                  <a:srgbClr val="5C90CC"/>
                </a:gs>
                <a:gs pos="56000">
                  <a:srgbClr val="3E5685"/>
                </a:gs>
                <a:gs pos="100000">
                  <a:srgbClr val="3E5685"/>
                </a:gs>
              </a:gsLst>
              <a:lin ang="2700000" scaled="1"/>
            </a:gradFill>
            <a:ln w="9525">
              <a:solidFill>
                <a:srgbClr val="3E5685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 sz="3200" b="1">
                <a:solidFill>
                  <a:srgbClr val="FFFFFF"/>
                </a:solidFill>
                <a:latin typeface="Calibri" pitchFamily="-112" charset="0"/>
              </a:endParaRPr>
            </a:p>
          </p:txBody>
        </p:sp>
        <p:sp>
          <p:nvSpPr>
            <p:cNvPr id="145" name="Billedforklaring med højrepil 129"/>
            <p:cNvSpPr>
              <a:spLocks noChangeArrowheads="1"/>
            </p:cNvSpPr>
            <p:nvPr/>
          </p:nvSpPr>
          <p:spPr bwMode="auto">
            <a:xfrm>
              <a:off x="1814354" y="3888664"/>
              <a:ext cx="1202763" cy="759536"/>
            </a:xfrm>
            <a:prstGeom prst="rightArrowCallout">
              <a:avLst>
                <a:gd name="adj1" fmla="val 25000"/>
                <a:gd name="adj2" fmla="val 25000"/>
                <a:gd name="adj3" fmla="val 25005"/>
                <a:gd name="adj4" fmla="val 78231"/>
              </a:avLst>
            </a:prstGeom>
            <a:gradFill rotWithShape="1">
              <a:gsLst>
                <a:gs pos="0">
                  <a:srgbClr val="F3F3F3"/>
                </a:gs>
                <a:gs pos="100000">
                  <a:srgbClr val="E6E6E6"/>
                </a:gs>
              </a:gsLst>
              <a:lin ang="5400000"/>
            </a:gradFill>
            <a:ln w="9525">
              <a:solidFill>
                <a:srgbClr val="BFBFBF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-112" charset="0"/>
              </a:endParaRPr>
            </a:p>
          </p:txBody>
        </p:sp>
        <p:sp>
          <p:nvSpPr>
            <p:cNvPr id="146" name="Billedforklaring med højrepil 132"/>
            <p:cNvSpPr>
              <a:spLocks noChangeArrowheads="1"/>
            </p:cNvSpPr>
            <p:nvPr/>
          </p:nvSpPr>
          <p:spPr bwMode="auto">
            <a:xfrm>
              <a:off x="830275" y="3888664"/>
              <a:ext cx="1202763" cy="759536"/>
            </a:xfrm>
            <a:prstGeom prst="rightArrowCallout">
              <a:avLst>
                <a:gd name="adj1" fmla="val 25000"/>
                <a:gd name="adj2" fmla="val 25000"/>
                <a:gd name="adj3" fmla="val 25005"/>
                <a:gd name="adj4" fmla="val 78231"/>
              </a:avLst>
            </a:prstGeom>
            <a:gradFill rotWithShape="1">
              <a:gsLst>
                <a:gs pos="0">
                  <a:srgbClr val="F3F3F3"/>
                </a:gs>
                <a:gs pos="100000">
                  <a:srgbClr val="E6E6E6"/>
                </a:gs>
              </a:gsLst>
              <a:lin ang="5400000"/>
            </a:gradFill>
            <a:ln w="9525">
              <a:solidFill>
                <a:srgbClr val="BFBFBF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-112" charset="0"/>
              </a:endParaRPr>
            </a:p>
          </p:txBody>
        </p:sp>
        <p:sp>
          <p:nvSpPr>
            <p:cNvPr id="147" name="Tekstboks 113"/>
            <p:cNvSpPr txBox="1">
              <a:spLocks noChangeArrowheads="1"/>
            </p:cNvSpPr>
            <p:nvPr/>
          </p:nvSpPr>
          <p:spPr bwMode="auto">
            <a:xfrm>
              <a:off x="6019800" y="4097585"/>
              <a:ext cx="60144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a-DK" sz="1600" b="1" dirty="0" smtClean="0">
                  <a:solidFill>
                    <a:schemeClr val="bg1"/>
                  </a:solidFill>
                  <a:latin typeface="Calibri" pitchFamily="-112" charset="0"/>
                </a:rPr>
                <a:t>2014</a:t>
              </a:r>
              <a:endParaRPr lang="da-DK" sz="1600" b="1" dirty="0">
                <a:solidFill>
                  <a:schemeClr val="bg1"/>
                </a:solidFill>
                <a:latin typeface="Calibri" pitchFamily="-112" charset="0"/>
              </a:endParaRPr>
            </a:p>
          </p:txBody>
        </p:sp>
        <p:sp>
          <p:nvSpPr>
            <p:cNvPr id="148" name="Tekstboks 125"/>
            <p:cNvSpPr txBox="1">
              <a:spLocks noChangeArrowheads="1"/>
            </p:cNvSpPr>
            <p:nvPr/>
          </p:nvSpPr>
          <p:spPr bwMode="auto">
            <a:xfrm>
              <a:off x="5000894" y="4097585"/>
              <a:ext cx="55015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a-DK" sz="1400" dirty="0" smtClean="0">
                  <a:solidFill>
                    <a:srgbClr val="BFBFBF"/>
                  </a:solidFill>
                  <a:latin typeface="Calibri" pitchFamily="-112" charset="0"/>
                </a:rPr>
                <a:t>2013</a:t>
              </a:r>
              <a:endParaRPr lang="da-DK" sz="1400" dirty="0">
                <a:solidFill>
                  <a:srgbClr val="BFBFBF"/>
                </a:solidFill>
                <a:latin typeface="Calibri" pitchFamily="-112" charset="0"/>
              </a:endParaRPr>
            </a:p>
          </p:txBody>
        </p:sp>
        <p:sp>
          <p:nvSpPr>
            <p:cNvPr id="149" name="Tekstboks 127"/>
            <p:cNvSpPr txBox="1">
              <a:spLocks noChangeArrowheads="1"/>
            </p:cNvSpPr>
            <p:nvPr/>
          </p:nvSpPr>
          <p:spPr bwMode="auto">
            <a:xfrm>
              <a:off x="3954334" y="4097585"/>
              <a:ext cx="55015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a-DK" sz="1400" dirty="0" smtClean="0">
                  <a:solidFill>
                    <a:srgbClr val="BFBFBF"/>
                  </a:solidFill>
                  <a:latin typeface="Calibri" pitchFamily="-112" charset="0"/>
                </a:rPr>
                <a:t>2012</a:t>
              </a:r>
              <a:endParaRPr lang="da-DK" sz="1400" dirty="0">
                <a:solidFill>
                  <a:srgbClr val="BFBFBF"/>
                </a:solidFill>
                <a:latin typeface="Calibri" pitchFamily="-112" charset="0"/>
              </a:endParaRPr>
            </a:p>
          </p:txBody>
        </p:sp>
        <p:sp>
          <p:nvSpPr>
            <p:cNvPr id="150" name="Tekstboks 130"/>
            <p:cNvSpPr txBox="1">
              <a:spLocks noChangeArrowheads="1"/>
            </p:cNvSpPr>
            <p:nvPr/>
          </p:nvSpPr>
          <p:spPr bwMode="auto">
            <a:xfrm>
              <a:off x="3017116" y="4097585"/>
              <a:ext cx="70403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a-DK" sz="1600" b="1" dirty="0" smtClean="0">
                  <a:solidFill>
                    <a:schemeClr val="bg1"/>
                  </a:solidFill>
                  <a:latin typeface="Calibri" pitchFamily="-112" charset="0"/>
                </a:rPr>
                <a:t>2011*</a:t>
              </a:r>
              <a:endParaRPr lang="da-DK" sz="1600" b="1" dirty="0">
                <a:solidFill>
                  <a:schemeClr val="bg1"/>
                </a:solidFill>
                <a:latin typeface="Calibri" pitchFamily="-112" charset="0"/>
              </a:endParaRPr>
            </a:p>
          </p:txBody>
        </p:sp>
        <p:sp>
          <p:nvSpPr>
            <p:cNvPr id="151" name="Tekstboks 131"/>
            <p:cNvSpPr txBox="1">
              <a:spLocks noChangeArrowheads="1"/>
            </p:cNvSpPr>
            <p:nvPr/>
          </p:nvSpPr>
          <p:spPr bwMode="auto">
            <a:xfrm>
              <a:off x="2001797" y="4097585"/>
              <a:ext cx="55015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a-DK" sz="1400" dirty="0" smtClean="0">
                  <a:solidFill>
                    <a:schemeClr val="bg1">
                      <a:lumMod val="75000"/>
                    </a:schemeClr>
                  </a:solidFill>
                  <a:latin typeface="Calibri" pitchFamily="-112" charset="0"/>
                </a:rPr>
                <a:t>2010</a:t>
              </a:r>
              <a:endParaRPr lang="da-DK" sz="1400" dirty="0">
                <a:solidFill>
                  <a:schemeClr val="bg1">
                    <a:lumMod val="75000"/>
                  </a:schemeClr>
                </a:solidFill>
                <a:latin typeface="Calibri" pitchFamily="-112" charset="0"/>
              </a:endParaRPr>
            </a:p>
          </p:txBody>
        </p:sp>
        <p:sp>
          <p:nvSpPr>
            <p:cNvPr id="152" name="Tekstboks 133"/>
            <p:cNvSpPr txBox="1">
              <a:spLocks noChangeArrowheads="1"/>
            </p:cNvSpPr>
            <p:nvPr/>
          </p:nvSpPr>
          <p:spPr bwMode="auto">
            <a:xfrm>
              <a:off x="1048959" y="4097585"/>
              <a:ext cx="55015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a-DK" sz="1400" dirty="0" smtClean="0">
                  <a:solidFill>
                    <a:schemeClr val="bg1">
                      <a:lumMod val="75000"/>
                    </a:schemeClr>
                  </a:solidFill>
                  <a:latin typeface="Calibri" pitchFamily="-112" charset="0"/>
                </a:rPr>
                <a:t>2009</a:t>
              </a:r>
              <a:endParaRPr lang="da-DK" sz="1400" dirty="0">
                <a:solidFill>
                  <a:schemeClr val="bg1">
                    <a:lumMod val="75000"/>
                  </a:schemeClr>
                </a:solidFill>
                <a:latin typeface="Calibri" pitchFamily="-112" charset="0"/>
              </a:endParaRPr>
            </a:p>
          </p:txBody>
        </p:sp>
      </p:grpSp>
      <p:sp>
        <p:nvSpPr>
          <p:cNvPr id="153" name="Ellipse 98"/>
          <p:cNvSpPr/>
          <p:nvPr/>
        </p:nvSpPr>
        <p:spPr bwMode="auto">
          <a:xfrm>
            <a:off x="914400" y="5294308"/>
            <a:ext cx="6553200" cy="169745"/>
          </a:xfrm>
          <a:prstGeom prst="ellipse">
            <a:avLst/>
          </a:prstGeom>
          <a:gradFill flip="none" rotWithShape="1">
            <a:gsLst>
              <a:gs pos="100000">
                <a:srgbClr val="FFFFFF">
                  <a:alpha val="0"/>
                </a:srgbClr>
              </a:gs>
              <a:gs pos="0">
                <a:schemeClr val="tx1">
                  <a:lumMod val="95000"/>
                  <a:lumOff val="5000"/>
                  <a:alpha val="51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94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ktangel 181"/>
          <p:cNvSpPr>
            <a:spLocks noChangeArrowheads="1"/>
          </p:cNvSpPr>
          <p:nvPr/>
        </p:nvSpPr>
        <p:spPr bwMode="auto">
          <a:xfrm rot="10800000" flipV="1">
            <a:off x="0" y="76200"/>
            <a:ext cx="9144000" cy="6172200"/>
          </a:xfrm>
          <a:prstGeom prst="rect">
            <a:avLst/>
          </a:prstGeom>
          <a:gradFill rotWithShape="1">
            <a:gsLst>
              <a:gs pos="0">
                <a:srgbClr val="F3F3F3"/>
              </a:gs>
              <a:gs pos="48000">
                <a:srgbClr val="F3F3F3"/>
              </a:gs>
              <a:gs pos="69000">
                <a:srgbClr val="F3F3F3"/>
              </a:gs>
              <a:gs pos="100000">
                <a:srgbClr val="BFBFB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-11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95400" y="990600"/>
            <a:ext cx="7696200" cy="4999993"/>
            <a:chOff x="1143000" y="1066800"/>
            <a:chExt cx="7848600" cy="4922402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1143000" y="1066800"/>
              <a:ext cx="7848600" cy="1143000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endParaRPr>
            </a:p>
          </p:txBody>
        </p:sp>
        <p:sp>
          <p:nvSpPr>
            <p:cNvPr id="125" name="Rounded Rectangle 124"/>
            <p:cNvSpPr/>
            <p:nvPr/>
          </p:nvSpPr>
          <p:spPr bwMode="auto">
            <a:xfrm>
              <a:off x="1143000" y="2331602"/>
              <a:ext cx="7848600" cy="1143000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endParaRPr>
            </a:p>
          </p:txBody>
        </p:sp>
        <p:sp>
          <p:nvSpPr>
            <p:cNvPr id="126" name="Rounded Rectangle 125"/>
            <p:cNvSpPr/>
            <p:nvPr/>
          </p:nvSpPr>
          <p:spPr bwMode="auto">
            <a:xfrm>
              <a:off x="1143000" y="3581400"/>
              <a:ext cx="7848600" cy="1143000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endParaRPr>
            </a:p>
          </p:txBody>
        </p:sp>
        <p:sp>
          <p:nvSpPr>
            <p:cNvPr id="127" name="Rounded Rectangle 126"/>
            <p:cNvSpPr/>
            <p:nvPr/>
          </p:nvSpPr>
          <p:spPr bwMode="auto">
            <a:xfrm>
              <a:off x="1143000" y="4846202"/>
              <a:ext cx="7848600" cy="1143000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326038" y="1000274"/>
            <a:ext cx="2388160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72" marR="0" lvl="0" indent="-118872" defTabSz="91440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Power Interface</a:t>
            </a:r>
            <a:endParaRPr lang="da-DK" sz="1000" b="1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118872" lvl="0" indent="-118872"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First mover. Leverage emerging standards</a:t>
            </a:r>
          </a:p>
          <a:p>
            <a:pPr marL="118872" lvl="0" indent="-118872"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Build on existing standalone IC wins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18872" lvl="0" indent="-118872"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Focus on market makers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2400" y="1003722"/>
            <a:ext cx="2362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72" indent="-118872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da-DK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Power Protection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Focus on Computing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Second source to TI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Leverage ON anchor sockets (VRx)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1000" b="1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7560" y="1003722"/>
            <a:ext cx="2564840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72" indent="-118872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da-DK" sz="1000" b="1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Supervisory ICs (Multi</a:t>
            </a:r>
            <a:r>
              <a:rPr lang="da-DK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Grow share in existing markets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Expand product line target high runners</a:t>
            </a:r>
          </a:p>
          <a:p>
            <a:pPr marL="171450" indent="-171450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Leverage distribution  </a:t>
            </a:r>
            <a:endParaRPr lang="da-DK" sz="1000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21838" y="2265291"/>
            <a:ext cx="36073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da-DK" sz="1000" b="1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Technology Focus / </a:t>
            </a:r>
            <a:r>
              <a:rPr lang="da-DK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Re-use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Jet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City OTP 2.5V/5V cell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OTP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cell 64 , 128 bits 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Integrated EEPROM solution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Thick copper for low Rdson / high efficiency buck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265291"/>
            <a:ext cx="3581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da-DK" sz="1000" b="1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Packaging Capability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CSP , Copper plated CSP 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Low-cost RDL solution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UQFN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internal </a:t>
            </a: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capacity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BGA cost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effective  sourcing </a:t>
            </a: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strategy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21838" y="3556338"/>
            <a:ext cx="4482145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72" indent="-118872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da-DK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Smart Phones Phones and Tablets - </a:t>
            </a: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 </a:t>
            </a:r>
            <a:r>
              <a:rPr lang="en-US" sz="10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Innovation</a:t>
            </a:r>
            <a:endParaRPr lang="da-DK" sz="1000" b="1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118872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>
                <a:latin typeface="Calibri" pitchFamily="34" charset="0"/>
                <a:cs typeface="Calibri" pitchFamily="34" charset="0"/>
              </a:rPr>
              <a:t>Focus on Apple, </a:t>
            </a:r>
            <a:r>
              <a:rPr lang="en-US" sz="1000" dirty="0" smtClean="0">
                <a:latin typeface="Calibri" pitchFamily="34" charset="0"/>
                <a:cs typeface="Calibri" pitchFamily="34" charset="0"/>
              </a:rPr>
              <a:t>Samsung</a:t>
            </a:r>
            <a:r>
              <a:rPr lang="en-US" sz="1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dirty="0" smtClean="0">
                <a:latin typeface="Calibri" pitchFamily="34" charset="0"/>
                <a:cs typeface="Calibri" pitchFamily="34" charset="0"/>
              </a:rPr>
              <a:t>and HTC.</a:t>
            </a:r>
            <a:endParaRPr lang="en-US" sz="10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18872" lvl="0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Lead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 innovation solutions targeting Power Interface </a:t>
            </a: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socket</a:t>
            </a:r>
          </a:p>
          <a:p>
            <a:pPr marL="118872" lvl="0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Build </a:t>
            </a: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on current wins / standalone IP (Samsung, HTC, Qualcomm)</a:t>
            </a:r>
          </a:p>
          <a:p>
            <a:pPr marL="118872" lvl="0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Leverage new standards (USB3.0, MHL) as entry </a:t>
            </a: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point</a:t>
            </a:r>
          </a:p>
          <a:p>
            <a:pPr marL="118872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>
                <a:latin typeface="Calibri" pitchFamily="34" charset="0"/>
                <a:cs typeface="Calibri" pitchFamily="34" charset="0"/>
              </a:rPr>
              <a:t>Team with PQ for complete power </a:t>
            </a:r>
            <a:r>
              <a:rPr lang="en-US" sz="1000" dirty="0" smtClean="0">
                <a:latin typeface="Calibri" pitchFamily="34" charset="0"/>
                <a:cs typeface="Calibri" pitchFamily="34" charset="0"/>
              </a:rPr>
              <a:t>offering</a:t>
            </a:r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917640" y="3558571"/>
            <a:ext cx="3073960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72" lvl="0" indent="-118872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da-DK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Notebooks</a:t>
            </a:r>
            <a:endParaRPr lang="da-DK" sz="1000" b="1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118872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Challenger to TI</a:t>
            </a:r>
          </a:p>
          <a:p>
            <a:pPr marL="118872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Fill a second source need</a:t>
            </a:r>
          </a:p>
          <a:p>
            <a:pPr marL="118872" indent="-118872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Leverage anchor sockets in Computing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21838" y="4811778"/>
            <a:ext cx="4482145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72" lvl="0" indent="-118872"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1000" b="1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Sourcing Strategy</a:t>
            </a:r>
            <a:endParaRPr lang="en-US" sz="1000" b="1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Aizu transfer to Gresham</a:t>
            </a:r>
          </a:p>
          <a:p>
            <a:pPr marL="115888" lvl="0" indent="-115888">
              <a:spcBef>
                <a:spcPts val="300"/>
              </a:spcBef>
              <a:buFontTx/>
              <a:buChar char="•"/>
            </a:pPr>
            <a:r>
              <a:rPr lang="en-US" sz="1000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UQFN internal </a:t>
            </a:r>
            <a:r>
              <a:rPr lang="en-US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capacity (30% difference with UTL)</a:t>
            </a:r>
          </a:p>
          <a:p>
            <a:pPr marL="118872" lvl="0" indent="-118872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00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CSP , Copper plated CSP </a:t>
            </a:r>
            <a:r>
              <a:rPr lang="en-US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&amp; cost effective RDL </a:t>
            </a:r>
            <a:endParaRPr lang="en-US" sz="1000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118872" lvl="0" indent="-118872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00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Alternative to FCI =&gt; Evaluate JCAP / DECA </a:t>
            </a:r>
          </a:p>
          <a:p>
            <a:pPr marL="118872" lvl="0" indent="-118872" fontAlgn="auto"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00" kern="0" noProof="1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Develop BGA  cost effective  sourcing </a:t>
            </a:r>
            <a:r>
              <a:rPr lang="en-US" sz="1000" kern="0" noProof="1" smtClean="0">
                <a:solidFill>
                  <a:srgbClr val="EEECE1">
                    <a:lumMod val="10000"/>
                  </a:srgbClr>
                </a:solidFill>
                <a:latin typeface="Calibri" pitchFamily="34" charset="0"/>
                <a:cs typeface="Calibri" pitchFamily="34" charset="0"/>
              </a:rPr>
              <a:t>strategy</a:t>
            </a:r>
            <a:endParaRPr lang="en-US" sz="1000" kern="0" noProof="1">
              <a:solidFill>
                <a:srgbClr val="EEECE1">
                  <a:lumMod val="10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03984" y="4854715"/>
            <a:ext cx="30876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Yield Improvement</a:t>
            </a:r>
          </a:p>
          <a:p>
            <a:pPr marL="171450" lvl="0" indent="-17145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Process control improvement</a:t>
            </a:r>
          </a:p>
          <a:p>
            <a:pPr marL="171450" lvl="0" indent="-17145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Re-design / transfer where appropriate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962400" y="990601"/>
            <a:ext cx="0" cy="1143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6324600" y="990601"/>
            <a:ext cx="0" cy="11407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5029200" y="2251365"/>
            <a:ext cx="0" cy="117763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5917640" y="3505201"/>
            <a:ext cx="0" cy="110835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>
            <a:off x="5903985" y="4800601"/>
            <a:ext cx="0" cy="1143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VISION IMPLEMENTATION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339888" y="1885132"/>
            <a:ext cx="9085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EXPAND SAM</a:t>
            </a:r>
            <a:endParaRPr 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89997" y="3139500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TECHNOLOGY /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 SUPPLY</a:t>
            </a:r>
            <a:endParaRPr 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08334" y="4477444"/>
            <a:ext cx="7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PENERATE 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KEY APPS</a:t>
            </a:r>
            <a:endParaRPr 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44206" y="5790539"/>
            <a:ext cx="881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COST 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REDUCTIONS</a:t>
            </a:r>
            <a:endParaRPr lang="en-US" sz="1000" b="1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05593" y="4939939"/>
            <a:ext cx="894134" cy="894133"/>
            <a:chOff x="170227" y="5016138"/>
            <a:chExt cx="894134" cy="894133"/>
          </a:xfrm>
          <a:effectLst>
            <a:outerShdw dist="38100" dir="2700000" algn="tl" rotWithShape="0">
              <a:srgbClr val="000000">
                <a:alpha val="55000"/>
              </a:srgbClr>
            </a:outerShdw>
          </a:effectLst>
        </p:grpSpPr>
        <p:sp>
          <p:nvSpPr>
            <p:cNvPr id="78" name="Rounded Rectangle 77"/>
            <p:cNvSpPr/>
            <p:nvPr/>
          </p:nvSpPr>
          <p:spPr>
            <a:xfrm>
              <a:off x="170227" y="5016138"/>
              <a:ext cx="894134" cy="894132"/>
            </a:xfrm>
            <a:prstGeom prst="roundRect">
              <a:avLst/>
            </a:prstGeom>
            <a:gradFill flip="none"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432068" y="5362312"/>
              <a:ext cx="281109" cy="412157"/>
              <a:chOff x="4578975" y="2444111"/>
              <a:chExt cx="453106" cy="664336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4578975" y="2444111"/>
                <a:ext cx="301660" cy="8696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ctr">
                  <a:defRPr>
                    <a:solidFill>
                      <a:schemeClr val="lt1"/>
                    </a:solidFill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r>
                  <a:rPr lang="en-US" sz="40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$</a:t>
                </a:r>
              </a:p>
            </p:txBody>
          </p:sp>
          <p:sp>
            <p:nvSpPr>
              <p:cNvPr id="90" name="Isosceles Triangle 89"/>
              <p:cNvSpPr/>
              <p:nvPr/>
            </p:nvSpPr>
            <p:spPr>
              <a:xfrm rot="206910" flipV="1">
                <a:off x="4821578" y="2924923"/>
                <a:ext cx="210503" cy="183524"/>
              </a:xfrm>
              <a:prstGeom prst="triangle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80" name="Rounded Rectangle 37"/>
            <p:cNvSpPr/>
            <p:nvPr/>
          </p:nvSpPr>
          <p:spPr>
            <a:xfrm>
              <a:off x="170227" y="5016139"/>
              <a:ext cx="745109" cy="894132"/>
            </a:xfrm>
            <a:custGeom>
              <a:avLst/>
              <a:gdLst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1201002 w 1441208"/>
                <a:gd name="connsiteY5" fmla="*/ 1441208 h 1441208"/>
                <a:gd name="connsiteX6" fmla="*/ 240206 w 1441208"/>
                <a:gd name="connsiteY6" fmla="*/ 1441208 h 1441208"/>
                <a:gd name="connsiteX7" fmla="*/ 0 w 1441208"/>
                <a:gd name="connsiteY7" fmla="*/ 1201002 h 1441208"/>
                <a:gd name="connsiteX8" fmla="*/ 0 w 1441208"/>
                <a:gd name="connsiteY8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240206 w 1441208"/>
                <a:gd name="connsiteY5" fmla="*/ 1441208 h 1441208"/>
                <a:gd name="connsiteX6" fmla="*/ 0 w 1441208"/>
                <a:gd name="connsiteY6" fmla="*/ 1201002 h 1441208"/>
                <a:gd name="connsiteX7" fmla="*/ 0 w 1441208"/>
                <a:gd name="connsiteY7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240206 w 1441208"/>
                <a:gd name="connsiteY4" fmla="*/ 1441208 h 1441208"/>
                <a:gd name="connsiteX5" fmla="*/ 0 w 1441208"/>
                <a:gd name="connsiteY5" fmla="*/ 1201002 h 1441208"/>
                <a:gd name="connsiteX6" fmla="*/ 0 w 1441208"/>
                <a:gd name="connsiteY6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01002" h="1441208">
                  <a:moveTo>
                    <a:pt x="0" y="240206"/>
                  </a:moveTo>
                  <a:cubicBezTo>
                    <a:pt x="0" y="107544"/>
                    <a:pt x="107544" y="0"/>
                    <a:pt x="240206" y="0"/>
                  </a:cubicBezTo>
                  <a:lnTo>
                    <a:pt x="1201002" y="0"/>
                  </a:lnTo>
                  <a:cubicBezTo>
                    <a:pt x="720604" y="720604"/>
                    <a:pt x="511720" y="1105486"/>
                    <a:pt x="240206" y="1441208"/>
                  </a:cubicBezTo>
                  <a:cubicBezTo>
                    <a:pt x="107544" y="1441208"/>
                    <a:pt x="0" y="1333664"/>
                    <a:pt x="0" y="1201002"/>
                  </a:cubicBezTo>
                  <a:lnTo>
                    <a:pt x="0" y="240206"/>
                  </a:lnTo>
                  <a:close/>
                </a:path>
              </a:pathLst>
            </a:custGeom>
            <a:solidFill>
              <a:schemeClr val="bg1">
                <a:alpha val="36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4000" b="1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18063" y="2286001"/>
            <a:ext cx="894134" cy="894132"/>
            <a:chOff x="166055" y="2352151"/>
            <a:chExt cx="894134" cy="894132"/>
          </a:xfrm>
          <a:effectLst>
            <a:outerShdw dist="38100" dir="2700000" algn="tl" rotWithShape="0">
              <a:srgbClr val="000000">
                <a:alpha val="55000"/>
              </a:srgbClr>
            </a:outerShdw>
          </a:effectLst>
        </p:grpSpPr>
        <p:sp>
          <p:nvSpPr>
            <p:cNvPr id="92" name="Rounded Rectangle 91"/>
            <p:cNvSpPr/>
            <p:nvPr/>
          </p:nvSpPr>
          <p:spPr>
            <a:xfrm>
              <a:off x="166055" y="2352151"/>
              <a:ext cx="894134" cy="894132"/>
            </a:xfrm>
            <a:prstGeom prst="round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308311" y="2470233"/>
              <a:ext cx="613489" cy="706335"/>
              <a:chOff x="828355" y="4260067"/>
              <a:chExt cx="753689" cy="867754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958776" y="4492708"/>
                <a:ext cx="496236" cy="635113"/>
                <a:chOff x="912319" y="4236861"/>
                <a:chExt cx="618562" cy="791674"/>
              </a:xfrm>
            </p:grpSpPr>
            <p:grpSp>
              <p:nvGrpSpPr>
                <p:cNvPr id="101" name="Group 100"/>
                <p:cNvGrpSpPr/>
                <p:nvPr/>
              </p:nvGrpSpPr>
              <p:grpSpPr>
                <a:xfrm>
                  <a:off x="912319" y="4512011"/>
                  <a:ext cx="618562" cy="516524"/>
                  <a:chOff x="2160154" y="4430631"/>
                  <a:chExt cx="889398" cy="742682"/>
                </a:xfrm>
              </p:grpSpPr>
              <p:sp>
                <p:nvSpPr>
                  <p:cNvPr id="105" name="Freeform 46"/>
                  <p:cNvSpPr>
                    <a:spLocks/>
                  </p:cNvSpPr>
                  <p:nvPr/>
                </p:nvSpPr>
                <p:spPr bwMode="auto">
                  <a:xfrm>
                    <a:off x="2598887" y="4517436"/>
                    <a:ext cx="301859" cy="481088"/>
                  </a:xfrm>
                  <a:custGeom>
                    <a:avLst/>
                    <a:gdLst/>
                    <a:ahLst/>
                    <a:cxnLst>
                      <a:cxn ang="0">
                        <a:pos x="1088" y="626"/>
                      </a:cxn>
                      <a:cxn ang="0">
                        <a:pos x="1084" y="1734"/>
                      </a:cxn>
                      <a:cxn ang="0">
                        <a:pos x="0" y="1108"/>
                      </a:cxn>
                      <a:cxn ang="0">
                        <a:pos x="4" y="0"/>
                      </a:cxn>
                      <a:cxn ang="0">
                        <a:pos x="1088" y="626"/>
                      </a:cxn>
                    </a:cxnLst>
                    <a:rect l="0" t="0" r="r" b="b"/>
                    <a:pathLst>
                      <a:path w="1088" h="1734">
                        <a:moveTo>
                          <a:pt x="1088" y="626"/>
                        </a:moveTo>
                        <a:lnTo>
                          <a:pt x="1084" y="1734"/>
                        </a:lnTo>
                        <a:lnTo>
                          <a:pt x="0" y="1108"/>
                        </a:lnTo>
                        <a:lnTo>
                          <a:pt x="4" y="0"/>
                        </a:lnTo>
                        <a:lnTo>
                          <a:pt x="1088" y="626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65000"/>
                        </a:schemeClr>
                      </a:gs>
                    </a:gsLst>
                    <a:lin ang="6480000" scaled="0"/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06" name="Freeform 47"/>
                  <p:cNvSpPr>
                    <a:spLocks/>
                  </p:cNvSpPr>
                  <p:nvPr/>
                </p:nvSpPr>
                <p:spPr bwMode="auto">
                  <a:xfrm>
                    <a:off x="2307296" y="4515747"/>
                    <a:ext cx="299639" cy="481088"/>
                  </a:xfrm>
                  <a:custGeom>
                    <a:avLst/>
                    <a:gdLst/>
                    <a:ahLst/>
                    <a:cxnLst>
                      <a:cxn ang="0">
                        <a:pos x="1080" y="0"/>
                      </a:cxn>
                      <a:cxn ang="0">
                        <a:pos x="1076" y="1108"/>
                      </a:cxn>
                      <a:cxn ang="0">
                        <a:pos x="0" y="1734"/>
                      </a:cxn>
                      <a:cxn ang="0">
                        <a:pos x="2" y="626"/>
                      </a:cxn>
                      <a:cxn ang="0">
                        <a:pos x="1080" y="0"/>
                      </a:cxn>
                    </a:cxnLst>
                    <a:rect l="0" t="0" r="r" b="b"/>
                    <a:pathLst>
                      <a:path w="1080" h="1734">
                        <a:moveTo>
                          <a:pt x="1080" y="0"/>
                        </a:moveTo>
                        <a:lnTo>
                          <a:pt x="1076" y="1108"/>
                        </a:lnTo>
                        <a:lnTo>
                          <a:pt x="0" y="1734"/>
                        </a:lnTo>
                        <a:lnTo>
                          <a:pt x="2" y="626"/>
                        </a:lnTo>
                        <a:lnTo>
                          <a:pt x="1080" y="0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65000"/>
                        </a:schemeClr>
                      </a:gs>
                    </a:gsLst>
                    <a:lin ang="2700000" scaled="0"/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07" name="Freeform 48"/>
                  <p:cNvSpPr>
                    <a:spLocks/>
                  </p:cNvSpPr>
                  <p:nvPr/>
                </p:nvSpPr>
                <p:spPr bwMode="auto">
                  <a:xfrm>
                    <a:off x="2300357" y="4691116"/>
                    <a:ext cx="301304" cy="481088"/>
                  </a:xfrm>
                  <a:custGeom>
                    <a:avLst/>
                    <a:gdLst/>
                    <a:ahLst/>
                    <a:cxnLst>
                      <a:cxn ang="0">
                        <a:pos x="1086" y="626"/>
                      </a:cxn>
                      <a:cxn ang="0">
                        <a:pos x="1084" y="1734"/>
                      </a:cxn>
                      <a:cxn ang="0">
                        <a:pos x="0" y="1108"/>
                      </a:cxn>
                      <a:cxn ang="0">
                        <a:pos x="2" y="0"/>
                      </a:cxn>
                      <a:cxn ang="0">
                        <a:pos x="1086" y="626"/>
                      </a:cxn>
                    </a:cxnLst>
                    <a:rect l="0" t="0" r="r" b="b"/>
                    <a:pathLst>
                      <a:path w="1086" h="1734">
                        <a:moveTo>
                          <a:pt x="1086" y="626"/>
                        </a:moveTo>
                        <a:lnTo>
                          <a:pt x="1084" y="1734"/>
                        </a:lnTo>
                        <a:lnTo>
                          <a:pt x="0" y="1108"/>
                        </a:lnTo>
                        <a:lnTo>
                          <a:pt x="2" y="0"/>
                        </a:lnTo>
                        <a:lnTo>
                          <a:pt x="1086" y="626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08" name="Freeform 49"/>
                  <p:cNvSpPr>
                    <a:spLocks noEditPoints="1"/>
                  </p:cNvSpPr>
                  <p:nvPr/>
                </p:nvSpPr>
                <p:spPr bwMode="auto">
                  <a:xfrm>
                    <a:off x="2298138" y="4515771"/>
                    <a:ext cx="605382" cy="350134"/>
                  </a:xfrm>
                  <a:custGeom>
                    <a:avLst/>
                    <a:gdLst/>
                    <a:ahLst/>
                    <a:cxnLst>
                      <a:cxn ang="0">
                        <a:pos x="1088" y="0"/>
                      </a:cxn>
                      <a:cxn ang="0">
                        <a:pos x="2182" y="632"/>
                      </a:cxn>
                      <a:cxn ang="0">
                        <a:pos x="1098" y="1262"/>
                      </a:cxn>
                      <a:cxn ang="0">
                        <a:pos x="0" y="632"/>
                      </a:cxn>
                      <a:cxn ang="0">
                        <a:pos x="1088" y="0"/>
                      </a:cxn>
                      <a:cxn ang="0">
                        <a:pos x="1094" y="1258"/>
                      </a:cxn>
                      <a:cxn ang="0">
                        <a:pos x="2172" y="632"/>
                      </a:cxn>
                      <a:cxn ang="0">
                        <a:pos x="1088" y="6"/>
                      </a:cxn>
                      <a:cxn ang="0">
                        <a:pos x="10" y="632"/>
                      </a:cxn>
                      <a:cxn ang="0">
                        <a:pos x="1094" y="1258"/>
                      </a:cxn>
                    </a:cxnLst>
                    <a:rect l="0" t="0" r="r" b="b"/>
                    <a:pathLst>
                      <a:path w="2182" h="1262">
                        <a:moveTo>
                          <a:pt x="1088" y="0"/>
                        </a:moveTo>
                        <a:lnTo>
                          <a:pt x="2182" y="632"/>
                        </a:lnTo>
                        <a:lnTo>
                          <a:pt x="1098" y="1262"/>
                        </a:lnTo>
                        <a:lnTo>
                          <a:pt x="0" y="632"/>
                        </a:lnTo>
                        <a:lnTo>
                          <a:pt x="1088" y="0"/>
                        </a:lnTo>
                        <a:close/>
                        <a:moveTo>
                          <a:pt x="1094" y="1258"/>
                        </a:moveTo>
                        <a:lnTo>
                          <a:pt x="2172" y="632"/>
                        </a:lnTo>
                        <a:lnTo>
                          <a:pt x="1088" y="6"/>
                        </a:lnTo>
                        <a:lnTo>
                          <a:pt x="10" y="632"/>
                        </a:lnTo>
                        <a:lnTo>
                          <a:pt x="1094" y="1258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09" name="Freeform 52"/>
                  <p:cNvSpPr>
                    <a:spLocks/>
                  </p:cNvSpPr>
                  <p:nvPr/>
                </p:nvSpPr>
                <p:spPr bwMode="auto">
                  <a:xfrm>
                    <a:off x="2160154" y="4430631"/>
                    <a:ext cx="442617" cy="260485"/>
                  </a:xfrm>
                  <a:custGeom>
                    <a:avLst/>
                    <a:gdLst>
                      <a:gd name="connsiteX0" fmla="*/ 7379 w 7379"/>
                      <a:gd name="connsiteY0" fmla="*/ 5000 h 10000"/>
                      <a:gd name="connsiteX1" fmla="*/ 2393 w 7379"/>
                      <a:gd name="connsiteY1" fmla="*/ 10000 h 10000"/>
                      <a:gd name="connsiteX2" fmla="*/ 0 w 7379"/>
                      <a:gd name="connsiteY2" fmla="*/ 7501 h 10000"/>
                      <a:gd name="connsiteX3" fmla="*/ 2365 w 7379"/>
                      <a:gd name="connsiteY3" fmla="*/ 0 h 10000"/>
                      <a:gd name="connsiteX4" fmla="*/ 7379 w 7379"/>
                      <a:gd name="connsiteY4" fmla="*/ 5000 h 10000"/>
                      <a:gd name="connsiteX0" fmla="*/ 10000 w 10000"/>
                      <a:gd name="connsiteY0" fmla="*/ 2499 h 7499"/>
                      <a:gd name="connsiteX1" fmla="*/ 3243 w 10000"/>
                      <a:gd name="connsiteY1" fmla="*/ 7499 h 7499"/>
                      <a:gd name="connsiteX2" fmla="*/ 0 w 10000"/>
                      <a:gd name="connsiteY2" fmla="*/ 5000 h 7499"/>
                      <a:gd name="connsiteX3" fmla="*/ 6289 w 10000"/>
                      <a:gd name="connsiteY3" fmla="*/ 0 h 7499"/>
                      <a:gd name="connsiteX4" fmla="*/ 10000 w 10000"/>
                      <a:gd name="connsiteY4" fmla="*/ 2499 h 74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7499">
                        <a:moveTo>
                          <a:pt x="10000" y="2499"/>
                        </a:moveTo>
                        <a:lnTo>
                          <a:pt x="3243" y="7499"/>
                        </a:lnTo>
                        <a:lnTo>
                          <a:pt x="0" y="5000"/>
                        </a:lnTo>
                        <a:lnTo>
                          <a:pt x="6289" y="0"/>
                        </a:lnTo>
                        <a:lnTo>
                          <a:pt x="10000" y="2499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10" name="Freeform 53"/>
                  <p:cNvSpPr>
                    <a:spLocks/>
                  </p:cNvSpPr>
                  <p:nvPr/>
                </p:nvSpPr>
                <p:spPr bwMode="auto">
                  <a:xfrm>
                    <a:off x="2601106" y="4691116"/>
                    <a:ext cx="299639" cy="481088"/>
                  </a:xfrm>
                  <a:custGeom>
                    <a:avLst/>
                    <a:gdLst/>
                    <a:ahLst/>
                    <a:cxnLst>
                      <a:cxn ang="0">
                        <a:pos x="1080" y="0"/>
                      </a:cxn>
                      <a:cxn ang="0">
                        <a:pos x="1076" y="1108"/>
                      </a:cxn>
                      <a:cxn ang="0">
                        <a:pos x="0" y="1734"/>
                      </a:cxn>
                      <a:cxn ang="0">
                        <a:pos x="2" y="626"/>
                      </a:cxn>
                      <a:cxn ang="0">
                        <a:pos x="1080" y="0"/>
                      </a:cxn>
                    </a:cxnLst>
                    <a:rect l="0" t="0" r="r" b="b"/>
                    <a:pathLst>
                      <a:path w="1080" h="1734">
                        <a:moveTo>
                          <a:pt x="1080" y="0"/>
                        </a:moveTo>
                        <a:lnTo>
                          <a:pt x="1076" y="1108"/>
                        </a:lnTo>
                        <a:lnTo>
                          <a:pt x="0" y="1734"/>
                        </a:lnTo>
                        <a:lnTo>
                          <a:pt x="2" y="626"/>
                        </a:lnTo>
                        <a:lnTo>
                          <a:pt x="1080" y="0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11" name="Freeform 54"/>
                  <p:cNvSpPr>
                    <a:spLocks/>
                  </p:cNvSpPr>
                  <p:nvPr/>
                </p:nvSpPr>
                <p:spPr bwMode="auto">
                  <a:xfrm>
                    <a:off x="2297028" y="4691116"/>
                    <a:ext cx="305743" cy="482197"/>
                  </a:xfrm>
                  <a:custGeom>
                    <a:avLst/>
                    <a:gdLst/>
                    <a:ahLst/>
                    <a:cxnLst>
                      <a:cxn ang="0">
                        <a:pos x="1102" y="630"/>
                      </a:cxn>
                      <a:cxn ang="0">
                        <a:pos x="1098" y="1738"/>
                      </a:cxn>
                      <a:cxn ang="0">
                        <a:pos x="0" y="1108"/>
                      </a:cxn>
                      <a:cxn ang="0">
                        <a:pos x="4" y="0"/>
                      </a:cxn>
                      <a:cxn ang="0">
                        <a:pos x="1102" y="630"/>
                      </a:cxn>
                    </a:cxnLst>
                    <a:rect l="0" t="0" r="r" b="b"/>
                    <a:pathLst>
                      <a:path w="1102" h="1738">
                        <a:moveTo>
                          <a:pt x="1102" y="630"/>
                        </a:moveTo>
                        <a:lnTo>
                          <a:pt x="1098" y="1738"/>
                        </a:lnTo>
                        <a:lnTo>
                          <a:pt x="0" y="1108"/>
                        </a:lnTo>
                        <a:lnTo>
                          <a:pt x="4" y="0"/>
                        </a:lnTo>
                        <a:lnTo>
                          <a:pt x="1102" y="630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65000"/>
                        </a:schemeClr>
                      </a:gs>
                    </a:gsLst>
                    <a:lin ang="16200000" scaled="0"/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12" name="Freeform 55"/>
                  <p:cNvSpPr>
                    <a:spLocks/>
                  </p:cNvSpPr>
                  <p:nvPr/>
                </p:nvSpPr>
                <p:spPr bwMode="auto">
                  <a:xfrm>
                    <a:off x="2601661" y="4691116"/>
                    <a:ext cx="301859" cy="482197"/>
                  </a:xfrm>
                  <a:custGeom>
                    <a:avLst/>
                    <a:gdLst/>
                    <a:ahLst/>
                    <a:cxnLst>
                      <a:cxn ang="0">
                        <a:pos x="1088" y="0"/>
                      </a:cxn>
                      <a:cxn ang="0">
                        <a:pos x="1086" y="1108"/>
                      </a:cxn>
                      <a:cxn ang="0">
                        <a:pos x="0" y="1738"/>
                      </a:cxn>
                      <a:cxn ang="0">
                        <a:pos x="4" y="630"/>
                      </a:cxn>
                      <a:cxn ang="0">
                        <a:pos x="1088" y="0"/>
                      </a:cxn>
                    </a:cxnLst>
                    <a:rect l="0" t="0" r="r" b="b"/>
                    <a:pathLst>
                      <a:path w="1088" h="1738">
                        <a:moveTo>
                          <a:pt x="1088" y="0"/>
                        </a:moveTo>
                        <a:lnTo>
                          <a:pt x="1086" y="1108"/>
                        </a:lnTo>
                        <a:lnTo>
                          <a:pt x="0" y="1738"/>
                        </a:lnTo>
                        <a:lnTo>
                          <a:pt x="4" y="630"/>
                        </a:lnTo>
                        <a:lnTo>
                          <a:pt x="1088" y="0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65000"/>
                        </a:schemeClr>
                      </a:gs>
                    </a:gsLst>
                    <a:lin ang="16200000" scaled="0"/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13" name="Freeform 52"/>
                  <p:cNvSpPr>
                    <a:spLocks/>
                  </p:cNvSpPr>
                  <p:nvPr/>
                </p:nvSpPr>
                <p:spPr bwMode="auto">
                  <a:xfrm>
                    <a:off x="2164295" y="4687120"/>
                    <a:ext cx="434339" cy="252202"/>
                  </a:xfrm>
                  <a:custGeom>
                    <a:avLst/>
                    <a:gdLst>
                      <a:gd name="connsiteX0" fmla="*/ 7241 w 7241"/>
                      <a:gd name="connsiteY0" fmla="*/ 5000 h 10000"/>
                      <a:gd name="connsiteX1" fmla="*/ 2255 w 7241"/>
                      <a:gd name="connsiteY1" fmla="*/ 10000 h 10000"/>
                      <a:gd name="connsiteX2" fmla="*/ 0 w 7241"/>
                      <a:gd name="connsiteY2" fmla="*/ 2380 h 10000"/>
                      <a:gd name="connsiteX3" fmla="*/ 2227 w 7241"/>
                      <a:gd name="connsiteY3" fmla="*/ 0 h 10000"/>
                      <a:gd name="connsiteX4" fmla="*/ 7241 w 7241"/>
                      <a:gd name="connsiteY4" fmla="*/ 5000 h 10000"/>
                      <a:gd name="connsiteX0" fmla="*/ 10000 w 10000"/>
                      <a:gd name="connsiteY0" fmla="*/ 5000 h 7499"/>
                      <a:gd name="connsiteX1" fmla="*/ 6448 w 10000"/>
                      <a:gd name="connsiteY1" fmla="*/ 7499 h 7499"/>
                      <a:gd name="connsiteX2" fmla="*/ 0 w 10000"/>
                      <a:gd name="connsiteY2" fmla="*/ 2380 h 7499"/>
                      <a:gd name="connsiteX3" fmla="*/ 3076 w 10000"/>
                      <a:gd name="connsiteY3" fmla="*/ 0 h 7499"/>
                      <a:gd name="connsiteX4" fmla="*/ 10000 w 10000"/>
                      <a:gd name="connsiteY4" fmla="*/ 5000 h 7499"/>
                      <a:gd name="connsiteX0" fmla="*/ 10000 w 10000"/>
                      <a:gd name="connsiteY0" fmla="*/ 6668 h 9682"/>
                      <a:gd name="connsiteX1" fmla="*/ 6829 w 10000"/>
                      <a:gd name="connsiteY1" fmla="*/ 9682 h 9682"/>
                      <a:gd name="connsiteX2" fmla="*/ 0 w 10000"/>
                      <a:gd name="connsiteY2" fmla="*/ 3174 h 9682"/>
                      <a:gd name="connsiteX3" fmla="*/ 3076 w 10000"/>
                      <a:gd name="connsiteY3" fmla="*/ 0 h 9682"/>
                      <a:gd name="connsiteX4" fmla="*/ 10000 w 10000"/>
                      <a:gd name="connsiteY4" fmla="*/ 6668 h 96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9682">
                        <a:moveTo>
                          <a:pt x="10000" y="6668"/>
                        </a:moveTo>
                        <a:lnTo>
                          <a:pt x="6829" y="9682"/>
                        </a:lnTo>
                        <a:lnTo>
                          <a:pt x="0" y="3174"/>
                        </a:lnTo>
                        <a:lnTo>
                          <a:pt x="3076" y="0"/>
                        </a:lnTo>
                        <a:lnTo>
                          <a:pt x="10000" y="6668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14" name="Freeform 52"/>
                  <p:cNvSpPr>
                    <a:spLocks/>
                  </p:cNvSpPr>
                  <p:nvPr/>
                </p:nvSpPr>
                <p:spPr bwMode="auto">
                  <a:xfrm>
                    <a:off x="2598634" y="4438914"/>
                    <a:ext cx="434339" cy="252202"/>
                  </a:xfrm>
                  <a:custGeom>
                    <a:avLst/>
                    <a:gdLst>
                      <a:gd name="connsiteX0" fmla="*/ 7241 w 7241"/>
                      <a:gd name="connsiteY0" fmla="*/ 5000 h 10000"/>
                      <a:gd name="connsiteX1" fmla="*/ 2255 w 7241"/>
                      <a:gd name="connsiteY1" fmla="*/ 10000 h 10000"/>
                      <a:gd name="connsiteX2" fmla="*/ 0 w 7241"/>
                      <a:gd name="connsiteY2" fmla="*/ 2380 h 10000"/>
                      <a:gd name="connsiteX3" fmla="*/ 2227 w 7241"/>
                      <a:gd name="connsiteY3" fmla="*/ 0 h 10000"/>
                      <a:gd name="connsiteX4" fmla="*/ 7241 w 7241"/>
                      <a:gd name="connsiteY4" fmla="*/ 5000 h 10000"/>
                      <a:gd name="connsiteX0" fmla="*/ 10000 w 10000"/>
                      <a:gd name="connsiteY0" fmla="*/ 5000 h 7499"/>
                      <a:gd name="connsiteX1" fmla="*/ 6448 w 10000"/>
                      <a:gd name="connsiteY1" fmla="*/ 7499 h 7499"/>
                      <a:gd name="connsiteX2" fmla="*/ 0 w 10000"/>
                      <a:gd name="connsiteY2" fmla="*/ 2380 h 7499"/>
                      <a:gd name="connsiteX3" fmla="*/ 3076 w 10000"/>
                      <a:gd name="connsiteY3" fmla="*/ 0 h 7499"/>
                      <a:gd name="connsiteX4" fmla="*/ 10000 w 10000"/>
                      <a:gd name="connsiteY4" fmla="*/ 5000 h 7499"/>
                      <a:gd name="connsiteX0" fmla="*/ 10000 w 10000"/>
                      <a:gd name="connsiteY0" fmla="*/ 6668 h 9682"/>
                      <a:gd name="connsiteX1" fmla="*/ 6829 w 10000"/>
                      <a:gd name="connsiteY1" fmla="*/ 9682 h 9682"/>
                      <a:gd name="connsiteX2" fmla="*/ 0 w 10000"/>
                      <a:gd name="connsiteY2" fmla="*/ 3174 h 9682"/>
                      <a:gd name="connsiteX3" fmla="*/ 3076 w 10000"/>
                      <a:gd name="connsiteY3" fmla="*/ 0 h 9682"/>
                      <a:gd name="connsiteX4" fmla="*/ 10000 w 10000"/>
                      <a:gd name="connsiteY4" fmla="*/ 6668 h 96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9682">
                        <a:moveTo>
                          <a:pt x="10000" y="6668"/>
                        </a:moveTo>
                        <a:lnTo>
                          <a:pt x="6829" y="9682"/>
                        </a:lnTo>
                        <a:lnTo>
                          <a:pt x="0" y="3174"/>
                        </a:lnTo>
                        <a:lnTo>
                          <a:pt x="3076" y="0"/>
                        </a:lnTo>
                        <a:lnTo>
                          <a:pt x="10000" y="6668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15" name="Freeform 52"/>
                  <p:cNvSpPr>
                    <a:spLocks/>
                  </p:cNvSpPr>
                  <p:nvPr/>
                </p:nvSpPr>
                <p:spPr bwMode="auto">
                  <a:xfrm>
                    <a:off x="2606935" y="4691258"/>
                    <a:ext cx="442617" cy="260485"/>
                  </a:xfrm>
                  <a:custGeom>
                    <a:avLst/>
                    <a:gdLst>
                      <a:gd name="connsiteX0" fmla="*/ 7379 w 7379"/>
                      <a:gd name="connsiteY0" fmla="*/ 5000 h 10000"/>
                      <a:gd name="connsiteX1" fmla="*/ 2393 w 7379"/>
                      <a:gd name="connsiteY1" fmla="*/ 10000 h 10000"/>
                      <a:gd name="connsiteX2" fmla="*/ 0 w 7379"/>
                      <a:gd name="connsiteY2" fmla="*/ 7501 h 10000"/>
                      <a:gd name="connsiteX3" fmla="*/ 2365 w 7379"/>
                      <a:gd name="connsiteY3" fmla="*/ 0 h 10000"/>
                      <a:gd name="connsiteX4" fmla="*/ 7379 w 7379"/>
                      <a:gd name="connsiteY4" fmla="*/ 5000 h 10000"/>
                      <a:gd name="connsiteX0" fmla="*/ 10000 w 10000"/>
                      <a:gd name="connsiteY0" fmla="*/ 2499 h 7499"/>
                      <a:gd name="connsiteX1" fmla="*/ 3243 w 10000"/>
                      <a:gd name="connsiteY1" fmla="*/ 7499 h 7499"/>
                      <a:gd name="connsiteX2" fmla="*/ 0 w 10000"/>
                      <a:gd name="connsiteY2" fmla="*/ 5000 h 7499"/>
                      <a:gd name="connsiteX3" fmla="*/ 6289 w 10000"/>
                      <a:gd name="connsiteY3" fmla="*/ 0 h 7499"/>
                      <a:gd name="connsiteX4" fmla="*/ 10000 w 10000"/>
                      <a:gd name="connsiteY4" fmla="*/ 2499 h 74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7499">
                        <a:moveTo>
                          <a:pt x="10000" y="2499"/>
                        </a:moveTo>
                        <a:lnTo>
                          <a:pt x="3243" y="7499"/>
                        </a:lnTo>
                        <a:lnTo>
                          <a:pt x="0" y="5000"/>
                        </a:lnTo>
                        <a:lnTo>
                          <a:pt x="6289" y="0"/>
                        </a:lnTo>
                        <a:lnTo>
                          <a:pt x="10000" y="2499"/>
                        </a:lnTo>
                        <a:close/>
                      </a:path>
                    </a:pathLst>
                  </a:custGeom>
                  <a:gradFill>
                    <a:gsLst>
                      <a:gs pos="1000">
                        <a:schemeClr val="bg1"/>
                      </a:gs>
                      <a:gs pos="100000">
                        <a:schemeClr val="bg1">
                          <a:lumMod val="85000"/>
                        </a:schemeClr>
                      </a:gs>
                    </a:gsLst>
                  </a:gradFill>
                  <a:ln w="6350"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02" name="Group 101"/>
                <p:cNvGrpSpPr/>
                <p:nvPr/>
              </p:nvGrpSpPr>
              <p:grpSpPr>
                <a:xfrm>
                  <a:off x="1047315" y="4236861"/>
                  <a:ext cx="339920" cy="453534"/>
                  <a:chOff x="2378691" y="3958954"/>
                  <a:chExt cx="525094" cy="700605"/>
                </a:xfrm>
              </p:grpSpPr>
              <p:sp>
                <p:nvSpPr>
                  <p:cNvPr id="103" name="Rounded Rectangle 102"/>
                  <p:cNvSpPr/>
                  <p:nvPr/>
                </p:nvSpPr>
                <p:spPr>
                  <a:xfrm>
                    <a:off x="2531755" y="4407215"/>
                    <a:ext cx="215116" cy="252344"/>
                  </a:xfrm>
                  <a:prstGeom prst="roundRect">
                    <a:avLst>
                      <a:gd name="adj" fmla="val 30304"/>
                    </a:avLst>
                  </a:prstGeom>
                  <a:gradFill>
                    <a:gsLst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95000"/>
                        </a:schemeClr>
                      </a:gs>
                    </a:gsLst>
                    <a:lin ang="5400000" scaled="0"/>
                  </a:gradFill>
                  <a:ln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  <p:sp>
                <p:nvSpPr>
                  <p:cNvPr id="104" name="Oval 103"/>
                  <p:cNvSpPr/>
                  <p:nvPr/>
                </p:nvSpPr>
                <p:spPr>
                  <a:xfrm>
                    <a:off x="2378691" y="3958954"/>
                    <a:ext cx="525094" cy="525094"/>
                  </a:xfrm>
                  <a:prstGeom prst="ellipse">
                    <a:avLst/>
                  </a:prstGeom>
                  <a:gradFill flip="none" rotWithShape="1">
                    <a:gsLst>
                      <a:gs pos="100000">
                        <a:schemeClr val="bg1">
                          <a:lumMod val="85000"/>
                        </a:schemeClr>
                      </a:gs>
                      <a:gs pos="0">
                        <a:schemeClr val="bg1">
                          <a:lumMod val="9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solidFill>
                      <a:schemeClr val="bg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0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96" name="Rounded Rectangle 95"/>
              <p:cNvSpPr/>
              <p:nvPr/>
            </p:nvSpPr>
            <p:spPr>
              <a:xfrm>
                <a:off x="1382845" y="4587858"/>
                <a:ext cx="199199" cy="45719"/>
              </a:xfrm>
              <a:prstGeom prst="round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7" name="Rounded Rectangle 96"/>
              <p:cNvSpPr/>
              <p:nvPr/>
            </p:nvSpPr>
            <p:spPr>
              <a:xfrm>
                <a:off x="828355" y="4587858"/>
                <a:ext cx="199199" cy="45719"/>
              </a:xfrm>
              <a:prstGeom prst="round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8" name="Rounded Rectangle 97"/>
              <p:cNvSpPr/>
              <p:nvPr/>
            </p:nvSpPr>
            <p:spPr>
              <a:xfrm rot="1800000">
                <a:off x="894084" y="4420937"/>
                <a:ext cx="199199" cy="45719"/>
              </a:xfrm>
              <a:prstGeom prst="round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9" name="Rounded Rectangle 98"/>
              <p:cNvSpPr/>
              <p:nvPr/>
            </p:nvSpPr>
            <p:spPr>
              <a:xfrm rot="8100000">
                <a:off x="1314857" y="4400153"/>
                <a:ext cx="199199" cy="45719"/>
              </a:xfrm>
              <a:prstGeom prst="round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00" name="Rounded Rectangle 99"/>
              <p:cNvSpPr/>
              <p:nvPr/>
            </p:nvSpPr>
            <p:spPr>
              <a:xfrm rot="5400000">
                <a:off x="1103824" y="4336807"/>
                <a:ext cx="199199" cy="45719"/>
              </a:xfrm>
              <a:prstGeom prst="round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94" name="Rounded Rectangle 37"/>
            <p:cNvSpPr/>
            <p:nvPr/>
          </p:nvSpPr>
          <p:spPr>
            <a:xfrm>
              <a:off x="166055" y="2352151"/>
              <a:ext cx="745109" cy="894132"/>
            </a:xfrm>
            <a:custGeom>
              <a:avLst/>
              <a:gdLst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1201002 w 1441208"/>
                <a:gd name="connsiteY5" fmla="*/ 1441208 h 1441208"/>
                <a:gd name="connsiteX6" fmla="*/ 240206 w 1441208"/>
                <a:gd name="connsiteY6" fmla="*/ 1441208 h 1441208"/>
                <a:gd name="connsiteX7" fmla="*/ 0 w 1441208"/>
                <a:gd name="connsiteY7" fmla="*/ 1201002 h 1441208"/>
                <a:gd name="connsiteX8" fmla="*/ 0 w 1441208"/>
                <a:gd name="connsiteY8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240206 w 1441208"/>
                <a:gd name="connsiteY5" fmla="*/ 1441208 h 1441208"/>
                <a:gd name="connsiteX6" fmla="*/ 0 w 1441208"/>
                <a:gd name="connsiteY6" fmla="*/ 1201002 h 1441208"/>
                <a:gd name="connsiteX7" fmla="*/ 0 w 1441208"/>
                <a:gd name="connsiteY7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240206 w 1441208"/>
                <a:gd name="connsiteY4" fmla="*/ 1441208 h 1441208"/>
                <a:gd name="connsiteX5" fmla="*/ 0 w 1441208"/>
                <a:gd name="connsiteY5" fmla="*/ 1201002 h 1441208"/>
                <a:gd name="connsiteX6" fmla="*/ 0 w 1441208"/>
                <a:gd name="connsiteY6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01002" h="1441208">
                  <a:moveTo>
                    <a:pt x="0" y="240206"/>
                  </a:moveTo>
                  <a:cubicBezTo>
                    <a:pt x="0" y="107544"/>
                    <a:pt x="107544" y="0"/>
                    <a:pt x="240206" y="0"/>
                  </a:cubicBezTo>
                  <a:lnTo>
                    <a:pt x="1201002" y="0"/>
                  </a:lnTo>
                  <a:cubicBezTo>
                    <a:pt x="720604" y="720604"/>
                    <a:pt x="511720" y="1105486"/>
                    <a:pt x="240206" y="1441208"/>
                  </a:cubicBezTo>
                  <a:cubicBezTo>
                    <a:pt x="107544" y="1441208"/>
                    <a:pt x="0" y="1333664"/>
                    <a:pt x="0" y="1201002"/>
                  </a:cubicBezTo>
                  <a:lnTo>
                    <a:pt x="0" y="240206"/>
                  </a:lnTo>
                  <a:close/>
                </a:path>
              </a:pathLst>
            </a:custGeom>
            <a:solidFill>
              <a:schemeClr val="bg1">
                <a:alpha val="36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1421" y="3618079"/>
            <a:ext cx="894134" cy="894132"/>
            <a:chOff x="166055" y="3694278"/>
            <a:chExt cx="894134" cy="894132"/>
          </a:xfrm>
          <a:effectLst>
            <a:outerShdw dist="38100" dir="2700000" algn="tl" rotWithShape="0">
              <a:srgbClr val="000000">
                <a:alpha val="55000"/>
              </a:srgbClr>
            </a:outerShdw>
          </a:effectLst>
        </p:grpSpPr>
        <p:sp>
          <p:nvSpPr>
            <p:cNvPr id="117" name="Rounded Rectangle 116"/>
            <p:cNvSpPr/>
            <p:nvPr/>
          </p:nvSpPr>
          <p:spPr>
            <a:xfrm>
              <a:off x="166055" y="3694278"/>
              <a:ext cx="894134" cy="894132"/>
            </a:xfrm>
            <a:prstGeom prst="round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  <p:grpSp>
          <p:nvGrpSpPr>
            <p:cNvPr id="118" name="Group 117"/>
            <p:cNvGrpSpPr/>
            <p:nvPr/>
          </p:nvGrpSpPr>
          <p:grpSpPr>
            <a:xfrm>
              <a:off x="273404" y="4025760"/>
              <a:ext cx="669468" cy="216039"/>
              <a:chOff x="2229751" y="5774511"/>
              <a:chExt cx="822460" cy="265411"/>
            </a:xfrm>
          </p:grpSpPr>
          <p:sp>
            <p:nvSpPr>
              <p:cNvPr id="120" name="Rectangle 119"/>
              <p:cNvSpPr/>
              <p:nvPr/>
            </p:nvSpPr>
            <p:spPr>
              <a:xfrm>
                <a:off x="2347522" y="5848845"/>
                <a:ext cx="475738" cy="62442"/>
              </a:xfrm>
              <a:prstGeom prst="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 w="635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21" name="Donut 120"/>
              <p:cNvSpPr/>
              <p:nvPr/>
            </p:nvSpPr>
            <p:spPr>
              <a:xfrm>
                <a:off x="2784608" y="5774511"/>
                <a:ext cx="267603" cy="211113"/>
              </a:xfrm>
              <a:prstGeom prst="donut">
                <a:avLst/>
              </a:prstGeom>
              <a:gradFill flip="none" rotWithShape="1"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 w="635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2347522" y="5848845"/>
                <a:ext cx="41627" cy="107043"/>
              </a:xfrm>
              <a:prstGeom prst="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 w="635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2421856" y="5848845"/>
                <a:ext cx="41627" cy="107043"/>
              </a:xfrm>
              <a:prstGeom prst="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6200000" scaled="0"/>
              </a:gradFill>
              <a:ln w="635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24" name="Frame 123"/>
              <p:cNvSpPr/>
              <p:nvPr/>
            </p:nvSpPr>
            <p:spPr>
              <a:xfrm>
                <a:off x="2229751" y="5785111"/>
                <a:ext cx="95147" cy="254811"/>
              </a:xfrm>
              <a:prstGeom prst="frame">
                <a:avLst>
                  <a:gd name="adj1" fmla="val 28125"/>
                </a:avLst>
              </a:prstGeom>
              <a:gradFill flip="none" rotWithShape="1"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119" name="Rounded Rectangle 37"/>
            <p:cNvSpPr/>
            <p:nvPr/>
          </p:nvSpPr>
          <p:spPr>
            <a:xfrm>
              <a:off x="166055" y="3694278"/>
              <a:ext cx="745109" cy="894132"/>
            </a:xfrm>
            <a:custGeom>
              <a:avLst/>
              <a:gdLst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1201002 w 1441208"/>
                <a:gd name="connsiteY5" fmla="*/ 1441208 h 1441208"/>
                <a:gd name="connsiteX6" fmla="*/ 240206 w 1441208"/>
                <a:gd name="connsiteY6" fmla="*/ 1441208 h 1441208"/>
                <a:gd name="connsiteX7" fmla="*/ 0 w 1441208"/>
                <a:gd name="connsiteY7" fmla="*/ 1201002 h 1441208"/>
                <a:gd name="connsiteX8" fmla="*/ 0 w 1441208"/>
                <a:gd name="connsiteY8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240206 w 1441208"/>
                <a:gd name="connsiteY5" fmla="*/ 1441208 h 1441208"/>
                <a:gd name="connsiteX6" fmla="*/ 0 w 1441208"/>
                <a:gd name="connsiteY6" fmla="*/ 1201002 h 1441208"/>
                <a:gd name="connsiteX7" fmla="*/ 0 w 1441208"/>
                <a:gd name="connsiteY7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240206 w 1441208"/>
                <a:gd name="connsiteY4" fmla="*/ 1441208 h 1441208"/>
                <a:gd name="connsiteX5" fmla="*/ 0 w 1441208"/>
                <a:gd name="connsiteY5" fmla="*/ 1201002 h 1441208"/>
                <a:gd name="connsiteX6" fmla="*/ 0 w 1441208"/>
                <a:gd name="connsiteY6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01002" h="1441208">
                  <a:moveTo>
                    <a:pt x="0" y="240206"/>
                  </a:moveTo>
                  <a:cubicBezTo>
                    <a:pt x="0" y="107544"/>
                    <a:pt x="107544" y="0"/>
                    <a:pt x="240206" y="0"/>
                  </a:cubicBezTo>
                  <a:lnTo>
                    <a:pt x="1201002" y="0"/>
                  </a:lnTo>
                  <a:cubicBezTo>
                    <a:pt x="720604" y="720604"/>
                    <a:pt x="511720" y="1105486"/>
                    <a:pt x="240206" y="1441208"/>
                  </a:cubicBezTo>
                  <a:cubicBezTo>
                    <a:pt x="107544" y="1441208"/>
                    <a:pt x="0" y="1333664"/>
                    <a:pt x="0" y="1201002"/>
                  </a:cubicBezTo>
                  <a:lnTo>
                    <a:pt x="0" y="240206"/>
                  </a:lnTo>
                  <a:close/>
                </a:path>
              </a:pathLst>
            </a:custGeom>
            <a:solidFill>
              <a:schemeClr val="bg1">
                <a:alpha val="31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3067" y="1021199"/>
            <a:ext cx="912754" cy="903224"/>
            <a:chOff x="167701" y="1097398"/>
            <a:chExt cx="912754" cy="903224"/>
          </a:xfrm>
          <a:effectLst>
            <a:outerShdw dist="38100" dir="2700000" algn="tl" rotWithShape="0">
              <a:srgbClr val="000000">
                <a:alpha val="55000"/>
              </a:srgbClr>
            </a:outerShdw>
          </a:effectLst>
        </p:grpSpPr>
        <p:sp>
          <p:nvSpPr>
            <p:cNvPr id="44" name="Rounded Rectangle 43"/>
            <p:cNvSpPr/>
            <p:nvPr/>
          </p:nvSpPr>
          <p:spPr>
            <a:xfrm>
              <a:off x="186321" y="1106490"/>
              <a:ext cx="894134" cy="894132"/>
            </a:xfrm>
            <a:prstGeom prst="roundRect">
              <a:avLst/>
            </a:prstGeom>
            <a:gradFill flip="none" rotWithShape="1">
              <a:gsLst>
                <a:gs pos="0">
                  <a:srgbClr val="00EA6A"/>
                </a:gs>
                <a:gs pos="100000">
                  <a:srgbClr val="008000"/>
                </a:gs>
              </a:gsLst>
              <a:path path="circl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>
                <a:solidFill>
                  <a:srgbClr val="FFFFFF"/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302395" y="1153066"/>
              <a:ext cx="629589" cy="738972"/>
              <a:chOff x="6474549" y="1620411"/>
              <a:chExt cx="1014802" cy="1191113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6927804" y="2667079"/>
                <a:ext cx="144445" cy="144445"/>
              </a:xfrm>
              <a:prstGeom prst="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Elbow Connector 47"/>
              <p:cNvCxnSpPr>
                <a:stCxn id="47" idx="0"/>
              </p:cNvCxnSpPr>
              <p:nvPr/>
            </p:nvCxnSpPr>
            <p:spPr>
              <a:xfrm rot="16200000" flipV="1">
                <a:off x="6634574" y="2301627"/>
                <a:ext cx="508398" cy="222508"/>
              </a:xfrm>
              <a:prstGeom prst="bentConnector3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Elbow Connector 48"/>
              <p:cNvCxnSpPr>
                <a:stCxn id="47" idx="0"/>
              </p:cNvCxnSpPr>
              <p:nvPr/>
            </p:nvCxnSpPr>
            <p:spPr>
              <a:xfrm rot="5400000" flipH="1" flipV="1">
                <a:off x="6839010" y="2046151"/>
                <a:ext cx="781945" cy="459912"/>
              </a:xfrm>
              <a:prstGeom prst="bentConnector3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Elbow Connector 49"/>
              <p:cNvCxnSpPr/>
              <p:nvPr/>
            </p:nvCxnSpPr>
            <p:spPr>
              <a:xfrm rot="16200000" flipV="1">
                <a:off x="6789294" y="1832185"/>
                <a:ext cx="600039" cy="276498"/>
              </a:xfrm>
              <a:prstGeom prst="bentConnector3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lbow Connector 50"/>
              <p:cNvCxnSpPr/>
              <p:nvPr/>
            </p:nvCxnSpPr>
            <p:spPr>
              <a:xfrm rot="10800000">
                <a:off x="6518670" y="2058675"/>
                <a:ext cx="258849" cy="211779"/>
              </a:xfrm>
              <a:prstGeom prst="bentConnector3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6648094" y="1841013"/>
                <a:ext cx="0" cy="21766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6518670" y="1946903"/>
                <a:ext cx="0" cy="11177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Rectangle 53"/>
              <p:cNvSpPr/>
              <p:nvPr/>
            </p:nvSpPr>
            <p:spPr>
              <a:xfrm>
                <a:off x="6745162" y="2135150"/>
                <a:ext cx="61771" cy="61771"/>
              </a:xfrm>
              <a:prstGeom prst="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6603973" y="1776303"/>
                <a:ext cx="88241" cy="88241"/>
              </a:xfrm>
              <a:prstGeom prst="ellipse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>
                <a:off x="6916038" y="1620411"/>
                <a:ext cx="72222" cy="62260"/>
              </a:xfrm>
              <a:prstGeom prst="triangle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Diamond 74"/>
              <p:cNvSpPr/>
              <p:nvPr/>
            </p:nvSpPr>
            <p:spPr>
              <a:xfrm>
                <a:off x="6474549" y="1888076"/>
                <a:ext cx="73536" cy="73536"/>
              </a:xfrm>
              <a:prstGeom prst="diamond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Snip Diagonal Corner Rectangle 75"/>
              <p:cNvSpPr/>
              <p:nvPr/>
            </p:nvSpPr>
            <p:spPr>
              <a:xfrm>
                <a:off x="7424641" y="1820424"/>
                <a:ext cx="64710" cy="64710"/>
              </a:xfrm>
              <a:prstGeom prst="snip2DiagRect">
                <a:avLst/>
              </a:prstGeom>
              <a:gradFill>
                <a:gsLst>
                  <a:gs pos="100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9" name="Rounded Rectangle 37"/>
            <p:cNvSpPr/>
            <p:nvPr/>
          </p:nvSpPr>
          <p:spPr>
            <a:xfrm>
              <a:off x="167701" y="1097398"/>
              <a:ext cx="745109" cy="894132"/>
            </a:xfrm>
            <a:custGeom>
              <a:avLst/>
              <a:gdLst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1201002 w 1441208"/>
                <a:gd name="connsiteY5" fmla="*/ 1441208 h 1441208"/>
                <a:gd name="connsiteX6" fmla="*/ 240206 w 1441208"/>
                <a:gd name="connsiteY6" fmla="*/ 1441208 h 1441208"/>
                <a:gd name="connsiteX7" fmla="*/ 0 w 1441208"/>
                <a:gd name="connsiteY7" fmla="*/ 1201002 h 1441208"/>
                <a:gd name="connsiteX8" fmla="*/ 0 w 1441208"/>
                <a:gd name="connsiteY8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1441208 w 1441208"/>
                <a:gd name="connsiteY4" fmla="*/ 1201002 h 1441208"/>
                <a:gd name="connsiteX5" fmla="*/ 240206 w 1441208"/>
                <a:gd name="connsiteY5" fmla="*/ 1441208 h 1441208"/>
                <a:gd name="connsiteX6" fmla="*/ 0 w 1441208"/>
                <a:gd name="connsiteY6" fmla="*/ 1201002 h 1441208"/>
                <a:gd name="connsiteX7" fmla="*/ 0 w 1441208"/>
                <a:gd name="connsiteY7" fmla="*/ 240206 h 1441208"/>
                <a:gd name="connsiteX0" fmla="*/ 0 w 1441208"/>
                <a:gd name="connsiteY0" fmla="*/ 240206 h 1441208"/>
                <a:gd name="connsiteX1" fmla="*/ 240206 w 1441208"/>
                <a:gd name="connsiteY1" fmla="*/ 0 h 1441208"/>
                <a:gd name="connsiteX2" fmla="*/ 1201002 w 1441208"/>
                <a:gd name="connsiteY2" fmla="*/ 0 h 1441208"/>
                <a:gd name="connsiteX3" fmla="*/ 1441208 w 1441208"/>
                <a:gd name="connsiteY3" fmla="*/ 240206 h 1441208"/>
                <a:gd name="connsiteX4" fmla="*/ 240206 w 1441208"/>
                <a:gd name="connsiteY4" fmla="*/ 1441208 h 1441208"/>
                <a:gd name="connsiteX5" fmla="*/ 0 w 1441208"/>
                <a:gd name="connsiteY5" fmla="*/ 1201002 h 1441208"/>
                <a:gd name="connsiteX6" fmla="*/ 0 w 1441208"/>
                <a:gd name="connsiteY6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  <a:gd name="connsiteX0" fmla="*/ 0 w 1201002"/>
                <a:gd name="connsiteY0" fmla="*/ 240206 h 1441208"/>
                <a:gd name="connsiteX1" fmla="*/ 240206 w 1201002"/>
                <a:gd name="connsiteY1" fmla="*/ 0 h 1441208"/>
                <a:gd name="connsiteX2" fmla="*/ 1201002 w 1201002"/>
                <a:gd name="connsiteY2" fmla="*/ 0 h 1441208"/>
                <a:gd name="connsiteX3" fmla="*/ 240206 w 1201002"/>
                <a:gd name="connsiteY3" fmla="*/ 1441208 h 1441208"/>
                <a:gd name="connsiteX4" fmla="*/ 0 w 1201002"/>
                <a:gd name="connsiteY4" fmla="*/ 1201002 h 1441208"/>
                <a:gd name="connsiteX5" fmla="*/ 0 w 1201002"/>
                <a:gd name="connsiteY5" fmla="*/ 240206 h 1441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01002" h="1441208">
                  <a:moveTo>
                    <a:pt x="0" y="240206"/>
                  </a:moveTo>
                  <a:cubicBezTo>
                    <a:pt x="0" y="107544"/>
                    <a:pt x="107544" y="0"/>
                    <a:pt x="240206" y="0"/>
                  </a:cubicBezTo>
                  <a:lnTo>
                    <a:pt x="1201002" y="0"/>
                  </a:lnTo>
                  <a:cubicBezTo>
                    <a:pt x="720604" y="720604"/>
                    <a:pt x="511720" y="1105486"/>
                    <a:pt x="240206" y="1441208"/>
                  </a:cubicBezTo>
                  <a:cubicBezTo>
                    <a:pt x="107544" y="1441208"/>
                    <a:pt x="0" y="1333664"/>
                    <a:pt x="0" y="1201002"/>
                  </a:cubicBezTo>
                  <a:lnTo>
                    <a:pt x="0" y="240206"/>
                  </a:lnTo>
                  <a:close/>
                </a:path>
              </a:pathLst>
            </a:custGeom>
            <a:solidFill>
              <a:schemeClr val="bg1">
                <a:alpha val="34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indent="-342900" algn="ctr">
                <a:buFont typeface="Calibri" pitchFamily="-112" charset="0"/>
                <a:buAutoNum type="arabicPeriod"/>
              </a:pPr>
              <a:endParaRPr 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-112" charset="0"/>
                <a:ea typeface="ＭＳ Ｐゴシック" pitchFamily="-112" charset="-128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0468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I&amp;P Revenue 2011 - 2012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5638800" y="1143000"/>
            <a:ext cx="3200400" cy="4724400"/>
            <a:chOff x="5638800" y="1143000"/>
            <a:chExt cx="3200400" cy="4724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5638800" y="1143000"/>
              <a:ext cx="3200400" cy="472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48031" y="1174416"/>
              <a:ext cx="3191169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u="sng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Opportunity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50% to 85% Confidence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Revenue de-rated 80%, (20% hit rate)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Risk abatement for design loss, cancellations, poor ramp etc…</a:t>
              </a:r>
            </a:p>
            <a:p>
              <a:endParaRPr lang="en-US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200" u="sng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High </a:t>
              </a:r>
              <a:r>
                <a:rPr lang="en-US" sz="1200" u="sng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Confidence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85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% confidence that we win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socket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Revenue 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de-rated 50%, (50% hit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rate)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Risk 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abatement for design loss, cancellations, poor ramp etc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…</a:t>
              </a:r>
            </a:p>
            <a:p>
              <a:endParaRPr lang="en-US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200" u="sng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Confirmed Design Win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We 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have the socket, just needs to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ramp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Revenue 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de-rated 30%, (70% hit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rate)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Risk 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abatement for cancellations, poor ramp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etc…</a:t>
              </a:r>
            </a:p>
            <a:p>
              <a:pPr marL="171450" indent="-171450">
                <a:buFontTx/>
                <a:buChar char="-"/>
              </a:pPr>
              <a:endParaRPr lang="en-US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US" sz="1200" u="sng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Base Business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Revenue 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from 2010 sockets in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2011</a:t>
              </a:r>
            </a:p>
            <a:p>
              <a:pPr marL="171450" indent="-171450">
                <a:buFontTx/>
                <a:buChar char="-"/>
              </a:pP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8</a:t>
              </a:r>
              <a:r>
                <a:rPr lang="en-US" sz="1200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% ASP </a:t>
              </a:r>
              <a:r>
                <a:rPr lang="en-US" sz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Decline</a:t>
              </a:r>
            </a:p>
          </p:txBody>
        </p:sp>
      </p:grp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620946574"/>
              </p:ext>
            </p:extLst>
          </p:nvPr>
        </p:nvGraphicFramePr>
        <p:xfrm>
          <a:off x="152400" y="1158708"/>
          <a:ext cx="5029200" cy="4692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988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I&amp;P Revenue 2011 - 2012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21854944"/>
              </p:ext>
            </p:extLst>
          </p:nvPr>
        </p:nvGraphicFramePr>
        <p:xfrm>
          <a:off x="152400" y="1158708"/>
          <a:ext cx="5029200" cy="4692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 bwMode="auto">
          <a:xfrm>
            <a:off x="5638800" y="1143000"/>
            <a:ext cx="3200400" cy="472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1200" u="sng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Major Design Win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$4.0M NCN1154/NCN1188 at HTC/MOT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$1.3M NCP391 at Qualcomm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$1.3M NCP373 at Sony Ericsson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$1.2M NCN7200 at Lenovo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$1.0M NCP6334 at Apple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$0.7M NCP380 at Sony Blu-Ray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$0.7M NCP6334 at Seagate 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$0.4M NCP1521 at Samsung</a:t>
            </a:r>
          </a:p>
          <a:p>
            <a:pPr lvl="0"/>
            <a:endParaRPr lang="en-US" sz="1200" u="sng" dirty="0" smtClean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lvl="0"/>
            <a:r>
              <a:rPr lang="en-US" sz="1200" u="sng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Major High Confidence 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$1.7M NCP6914 at Samsung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$2.5M NCP1851 at Samsung</a:t>
            </a:r>
          </a:p>
          <a:p>
            <a:pPr marL="171450" indent="-171450">
              <a:buFontTx/>
              <a:buChar char="-"/>
            </a:pPr>
            <a:r>
              <a:rPr lang="en-US" sz="1200" dirty="0" smtClean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</a:t>
            </a: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0.7M NCP6338 at Motorola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$0.5M NCP380 at Panasonic</a:t>
            </a:r>
          </a:p>
          <a:p>
            <a:pPr marL="171450" lvl="0" indent="-171450">
              <a:buFontTx/>
              <a:buChar char="-"/>
            </a:pPr>
            <a:r>
              <a:rPr lang="en-US" sz="1200" dirty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$0.5M NCP382 at </a:t>
            </a:r>
            <a:r>
              <a:rPr lang="en-US" sz="1200" dirty="0" smtClean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Foxconn</a:t>
            </a:r>
            <a:endParaRPr lang="en-US" sz="1200" u="sng" dirty="0" smtClean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lvl="0"/>
            <a:endParaRPr lang="en-US" sz="1200" u="sng" dirty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lvl="0"/>
            <a:r>
              <a:rPr lang="en-US" sz="1200" u="sng" dirty="0" smtClean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Opportunity</a:t>
            </a:r>
            <a:endParaRPr lang="en-US" sz="1200" u="sng" dirty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marL="171450" lvl="0" indent="-171450">
              <a:buFontTx/>
              <a:buChar char="-"/>
            </a:pPr>
            <a:r>
              <a:rPr lang="en-US" sz="1200" dirty="0" smtClean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$2.0M NCP382 at Compal/Dell</a:t>
            </a:r>
          </a:p>
          <a:p>
            <a:pPr marL="171450" lvl="0" indent="-171450">
              <a:buFontTx/>
              <a:buChar char="-"/>
            </a:pPr>
            <a:r>
              <a:rPr lang="en-US" sz="1200" dirty="0" smtClean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$1.4M NCP383 at Apple</a:t>
            </a:r>
          </a:p>
          <a:p>
            <a:pPr marL="171450" lvl="0" indent="-171450">
              <a:buFontTx/>
              <a:buChar char="-"/>
            </a:pPr>
            <a:r>
              <a:rPr lang="en-US" sz="1200" dirty="0" smtClean="0">
                <a:solidFill>
                  <a:prstClr val="white"/>
                </a:solidFill>
                <a:latin typeface="Calibri" pitchFamily="34" charset="0"/>
                <a:ea typeface="MS PGothic"/>
                <a:cs typeface="Calibri" pitchFamily="34" charset="0"/>
              </a:rPr>
              <a:t>$0.8M NCP380 at Sharp</a:t>
            </a:r>
          </a:p>
          <a:p>
            <a:pPr lvl="0"/>
            <a:endParaRPr lang="en-US" sz="1200" dirty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lvl="0"/>
            <a:endParaRPr lang="en-US" sz="1200" dirty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lvl="0"/>
            <a:endParaRPr lang="en-US" sz="1200" dirty="0" smtClean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  <a:p>
            <a:pPr lvl="0"/>
            <a:endParaRPr lang="en-US" sz="1200" dirty="0">
              <a:solidFill>
                <a:prstClr val="white"/>
              </a:solidFill>
              <a:latin typeface="Calibri" pitchFamily="34" charset="0"/>
              <a:ea typeface="MS PGothic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124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Line Strategy</a:t>
            </a:r>
            <a:endParaRPr lang="en-US" dirty="0"/>
          </a:p>
        </p:txBody>
      </p:sp>
      <p:grpSp>
        <p:nvGrpSpPr>
          <p:cNvPr id="81" name="Group 80"/>
          <p:cNvGrpSpPr/>
          <p:nvPr/>
        </p:nvGrpSpPr>
        <p:grpSpPr>
          <a:xfrm>
            <a:off x="9448800" y="4798179"/>
            <a:ext cx="1536777" cy="1426091"/>
            <a:chOff x="7391400" y="3810000"/>
            <a:chExt cx="1536777" cy="1426091"/>
          </a:xfrm>
        </p:grpSpPr>
        <p:grpSp>
          <p:nvGrpSpPr>
            <p:cNvPr id="12" name="Gruppe 46"/>
            <p:cNvGrpSpPr>
              <a:grpSpLocks/>
            </p:cNvGrpSpPr>
            <p:nvPr/>
          </p:nvGrpSpPr>
          <p:grpSpPr bwMode="auto">
            <a:xfrm>
              <a:off x="8012557" y="3810000"/>
              <a:ext cx="915620" cy="789880"/>
              <a:chOff x="4616947" y="5680710"/>
              <a:chExt cx="926603" cy="815340"/>
            </a:xfrm>
          </p:grpSpPr>
          <p:sp>
            <p:nvSpPr>
              <p:cNvPr id="13" name="Ellipse 30"/>
              <p:cNvSpPr/>
              <p:nvPr/>
            </p:nvSpPr>
            <p:spPr bwMode="auto">
              <a:xfrm>
                <a:off x="4616947" y="6255250"/>
                <a:ext cx="926603" cy="240800"/>
              </a:xfrm>
              <a:prstGeom prst="ellipse">
                <a:avLst/>
              </a:prstGeom>
              <a:gradFill flip="none" rotWithShape="1">
                <a:gsLst>
                  <a:gs pos="24000">
                    <a:sysClr val="windowText" lastClr="000000">
                      <a:alpha val="4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sz="1800">
                  <a:solidFill>
                    <a:srgbClr val="FFFFFF"/>
                  </a:solidFill>
                  <a:latin typeface="Calibri" pitchFamily="-112" charset="0"/>
                </a:endParaRPr>
              </a:p>
            </p:txBody>
          </p:sp>
          <p:sp>
            <p:nvSpPr>
              <p:cNvPr id="14" name="Ellipse 31"/>
              <p:cNvSpPr/>
              <p:nvPr/>
            </p:nvSpPr>
            <p:spPr>
              <a:xfrm>
                <a:off x="4751070" y="5680710"/>
                <a:ext cx="701040" cy="701040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95000"/>
                    </a:srgbClr>
                  </a:gs>
                  <a:gs pos="72000">
                    <a:srgbClr val="FFFFFF">
                      <a:lumMod val="50000"/>
                    </a:srgbClr>
                  </a:gs>
                  <a:gs pos="100000">
                    <a:sysClr val="window" lastClr="FFFFFF">
                      <a:lumMod val="65000"/>
                      <a:shade val="100000"/>
                      <a:satMod val="115000"/>
                    </a:sysClr>
                  </a:gs>
                </a:gsLst>
                <a:path path="circl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indent="-342900" algn="ctr">
                  <a:buFont typeface="Calibri" pitchFamily="-112" charset="0"/>
                  <a:buAutoNum type="arabicPeriod"/>
                  <a:defRPr/>
                </a:pPr>
                <a:endParaRPr lang="da-DK" sz="1800">
                  <a:solidFill>
                    <a:srgbClr val="FFFFFF"/>
                  </a:solidFill>
                  <a:latin typeface="Calibri" pitchFamily="-112" charset="0"/>
                </a:endParaRPr>
              </a:p>
            </p:txBody>
          </p:sp>
        </p:grpSp>
        <p:grpSp>
          <p:nvGrpSpPr>
            <p:cNvPr id="15" name="Gruppe 52"/>
            <p:cNvGrpSpPr>
              <a:grpSpLocks/>
            </p:cNvGrpSpPr>
            <p:nvPr/>
          </p:nvGrpSpPr>
          <p:grpSpPr bwMode="auto">
            <a:xfrm>
              <a:off x="7391400" y="3894732"/>
              <a:ext cx="779376" cy="843018"/>
              <a:chOff x="3512047" y="5541372"/>
              <a:chExt cx="985931" cy="1088028"/>
            </a:xfrm>
          </p:grpSpPr>
          <p:sp>
            <p:nvSpPr>
              <p:cNvPr id="16" name="Ellipse 33"/>
              <p:cNvSpPr/>
              <p:nvPr/>
            </p:nvSpPr>
            <p:spPr bwMode="auto">
              <a:xfrm>
                <a:off x="3512047" y="6388600"/>
                <a:ext cx="926603" cy="240800"/>
              </a:xfrm>
              <a:prstGeom prst="ellipse">
                <a:avLst/>
              </a:prstGeom>
              <a:gradFill flip="none" rotWithShape="1">
                <a:gsLst>
                  <a:gs pos="24000">
                    <a:sysClr val="windowText" lastClr="000000">
                      <a:alpha val="4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sz="1800">
                  <a:solidFill>
                    <a:srgbClr val="FFFFFF"/>
                  </a:solidFill>
                  <a:latin typeface="Calibri" pitchFamily="-112" charset="0"/>
                </a:endParaRPr>
              </a:p>
            </p:txBody>
          </p:sp>
          <p:sp>
            <p:nvSpPr>
              <p:cNvPr id="17" name="Ellipse 34"/>
              <p:cNvSpPr/>
              <p:nvPr/>
            </p:nvSpPr>
            <p:spPr>
              <a:xfrm>
                <a:off x="3524250" y="5541372"/>
                <a:ext cx="973728" cy="973728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95000"/>
                    </a:srgbClr>
                  </a:gs>
                  <a:gs pos="72000">
                    <a:srgbClr val="FFFFFF">
                      <a:lumMod val="50000"/>
                    </a:srgbClr>
                  </a:gs>
                  <a:gs pos="100000">
                    <a:sysClr val="window" lastClr="FFFFFF">
                      <a:lumMod val="65000"/>
                      <a:shade val="100000"/>
                      <a:satMod val="115000"/>
                    </a:sysClr>
                  </a:gs>
                </a:gsLst>
                <a:path path="circl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indent="-342900" algn="ctr">
                  <a:buFont typeface="Calibri" pitchFamily="-112" charset="0"/>
                  <a:buAutoNum type="arabicPeriod"/>
                  <a:defRPr/>
                </a:pPr>
                <a:endParaRPr lang="da-DK" sz="1800">
                  <a:solidFill>
                    <a:srgbClr val="FFFFFF"/>
                  </a:solidFill>
                  <a:latin typeface="Calibri" pitchFamily="-112" charset="0"/>
                </a:endParaRPr>
              </a:p>
            </p:txBody>
          </p:sp>
        </p:grpSp>
        <p:grpSp>
          <p:nvGrpSpPr>
            <p:cNvPr id="24" name="Gruppe 69"/>
            <p:cNvGrpSpPr>
              <a:grpSpLocks/>
            </p:cNvGrpSpPr>
            <p:nvPr/>
          </p:nvGrpSpPr>
          <p:grpSpPr bwMode="auto">
            <a:xfrm>
              <a:off x="7725421" y="4252334"/>
              <a:ext cx="909759" cy="983757"/>
              <a:chOff x="3512047" y="5541374"/>
              <a:chExt cx="985929" cy="1088026"/>
            </a:xfrm>
          </p:grpSpPr>
          <p:sp>
            <p:nvSpPr>
              <p:cNvPr id="25" name="Ellipse 42"/>
              <p:cNvSpPr/>
              <p:nvPr/>
            </p:nvSpPr>
            <p:spPr bwMode="auto">
              <a:xfrm>
                <a:off x="3512047" y="6388600"/>
                <a:ext cx="926603" cy="240800"/>
              </a:xfrm>
              <a:prstGeom prst="ellipse">
                <a:avLst/>
              </a:prstGeom>
              <a:gradFill flip="none" rotWithShape="1">
                <a:gsLst>
                  <a:gs pos="24000">
                    <a:sysClr val="windowText" lastClr="000000">
                      <a:alpha val="44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da-DK" sz="1000">
                  <a:solidFill>
                    <a:srgbClr val="FFFFFF"/>
                  </a:solidFill>
                  <a:latin typeface="Calibri" pitchFamily="-112" charset="0"/>
                </a:endParaRPr>
              </a:p>
            </p:txBody>
          </p:sp>
          <p:sp>
            <p:nvSpPr>
              <p:cNvPr id="26" name="Ellipse 43"/>
              <p:cNvSpPr/>
              <p:nvPr/>
            </p:nvSpPr>
            <p:spPr>
              <a:xfrm>
                <a:off x="3524248" y="5541374"/>
                <a:ext cx="973728" cy="973729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lumMod val="95000"/>
                    </a:srgbClr>
                  </a:gs>
                  <a:gs pos="72000">
                    <a:srgbClr val="FFFFFF">
                      <a:lumMod val="50000"/>
                    </a:srgbClr>
                  </a:gs>
                  <a:gs pos="100000">
                    <a:sysClr val="window" lastClr="FFFFFF">
                      <a:lumMod val="65000"/>
                      <a:shade val="100000"/>
                      <a:satMod val="115000"/>
                    </a:sysClr>
                  </a:gs>
                </a:gsLst>
                <a:path path="circle">
                  <a:fillToRect l="50000" t="50000" r="50000" b="50000"/>
                </a:path>
                <a:tileRect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indent="-342900" algn="ctr">
                  <a:buFont typeface="Calibri" pitchFamily="-112" charset="0"/>
                  <a:buAutoNum type="arabicPeriod"/>
                  <a:defRPr/>
                </a:pPr>
                <a:endParaRPr lang="da-DK" sz="1000">
                  <a:solidFill>
                    <a:srgbClr val="FFFFFF"/>
                  </a:solidFill>
                  <a:latin typeface="Calibri" pitchFamily="-112" charset="0"/>
                </a:endParaRPr>
              </a:p>
            </p:txBody>
          </p:sp>
        </p:grpSp>
        <p:sp>
          <p:nvSpPr>
            <p:cNvPr id="30" name="Rektangel 50"/>
            <p:cNvSpPr>
              <a:spLocks noChangeArrowheads="1"/>
            </p:cNvSpPr>
            <p:nvPr/>
          </p:nvSpPr>
          <p:spPr bwMode="auto">
            <a:xfrm>
              <a:off x="7819178" y="4488686"/>
              <a:ext cx="71052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800" noProof="1" smtClean="0">
                  <a:solidFill>
                    <a:srgbClr val="595959"/>
                  </a:solidFill>
                  <a:latin typeface="Calibri" pitchFamily="-112" charset="0"/>
                  <a:cs typeface="Arial" charset="0"/>
                </a:rPr>
                <a:t>Audio Amplifiers</a:t>
              </a:r>
              <a:endParaRPr lang="en-US" sz="800" noProof="1">
                <a:solidFill>
                  <a:srgbClr val="595959"/>
                </a:solidFill>
                <a:latin typeface="Calibri" pitchFamily="-112" charset="0"/>
                <a:cs typeface="Arial" charset="0"/>
              </a:endParaRPr>
            </a:p>
          </p:txBody>
        </p:sp>
        <p:sp>
          <p:nvSpPr>
            <p:cNvPr id="31" name="Rektangel 51"/>
            <p:cNvSpPr>
              <a:spLocks noChangeArrowheads="1"/>
            </p:cNvSpPr>
            <p:nvPr/>
          </p:nvSpPr>
          <p:spPr bwMode="auto">
            <a:xfrm>
              <a:off x="7404177" y="4004846"/>
              <a:ext cx="71198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800" noProof="1" smtClean="0">
                  <a:solidFill>
                    <a:srgbClr val="595959"/>
                  </a:solidFill>
                  <a:latin typeface="Calibri" pitchFamily="-112" charset="0"/>
                  <a:cs typeface="Arial" charset="0"/>
                </a:rPr>
                <a:t>Analog Switches</a:t>
              </a:r>
              <a:endParaRPr lang="en-US" sz="800" noProof="1">
                <a:solidFill>
                  <a:srgbClr val="595959"/>
                </a:solidFill>
                <a:latin typeface="Calibri" pitchFamily="-112" charset="0"/>
                <a:cs typeface="Arial" charset="0"/>
              </a:endParaRPr>
            </a:p>
          </p:txBody>
        </p:sp>
        <p:sp>
          <p:nvSpPr>
            <p:cNvPr id="32" name="Rektangel 52"/>
            <p:cNvSpPr>
              <a:spLocks noChangeArrowheads="1"/>
            </p:cNvSpPr>
            <p:nvPr/>
          </p:nvSpPr>
          <p:spPr bwMode="auto">
            <a:xfrm>
              <a:off x="8138546" y="3913402"/>
              <a:ext cx="71198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800" noProof="1" smtClean="0">
                  <a:solidFill>
                    <a:srgbClr val="595959"/>
                  </a:solidFill>
                  <a:latin typeface="Calibri" pitchFamily="-112" charset="0"/>
                  <a:cs typeface="Arial" charset="0"/>
                </a:rPr>
                <a:t>HS</a:t>
              </a:r>
            </a:p>
            <a:p>
              <a:pPr algn="ctr"/>
              <a:r>
                <a:rPr lang="en-US" sz="800" noProof="1" smtClean="0">
                  <a:solidFill>
                    <a:srgbClr val="595959"/>
                  </a:solidFill>
                  <a:latin typeface="Calibri" pitchFamily="-112" charset="0"/>
                  <a:cs typeface="Arial" charset="0"/>
                </a:rPr>
                <a:t> Switches</a:t>
              </a:r>
              <a:endParaRPr lang="en-US" sz="800" noProof="1">
                <a:solidFill>
                  <a:srgbClr val="595959"/>
                </a:solidFill>
                <a:latin typeface="Calibri" pitchFamily="-112" charset="0"/>
                <a:cs typeface="Arial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52680" y="1040091"/>
            <a:ext cx="5634500" cy="3117012"/>
            <a:chOff x="2252680" y="1040091"/>
            <a:chExt cx="5634500" cy="3117012"/>
          </a:xfrm>
        </p:grpSpPr>
        <p:grpSp>
          <p:nvGrpSpPr>
            <p:cNvPr id="9" name="Group 8"/>
            <p:cNvGrpSpPr/>
            <p:nvPr/>
          </p:nvGrpSpPr>
          <p:grpSpPr>
            <a:xfrm>
              <a:off x="2252680" y="1040091"/>
              <a:ext cx="5634500" cy="3117012"/>
              <a:chOff x="2252680" y="1040091"/>
              <a:chExt cx="5634500" cy="3117012"/>
            </a:xfrm>
          </p:grpSpPr>
          <p:sp>
            <p:nvSpPr>
              <p:cNvPr id="61" name="Rektangel 180"/>
              <p:cNvSpPr/>
              <p:nvPr/>
            </p:nvSpPr>
            <p:spPr bwMode="auto">
              <a:xfrm rot="16200000" flipH="1">
                <a:off x="1598863" y="1982356"/>
                <a:ext cx="2828564" cy="1520929"/>
              </a:xfrm>
              <a:prstGeom prst="rect">
                <a:avLst/>
              </a:prstGeom>
              <a:gradFill flip="none" rotWithShape="1">
                <a:gsLst>
                  <a:gs pos="0">
                    <a:srgbClr val="FF3300"/>
                  </a:gs>
                  <a:gs pos="62900">
                    <a:srgbClr val="FF3300"/>
                  </a:gs>
                </a:gsLst>
                <a:lin ang="2700000" scaled="1"/>
                <a:tileRect/>
              </a:gradFill>
              <a:ln w="9525">
                <a:solidFill>
                  <a:schemeClr val="bg1">
                    <a:lumMod val="75000"/>
                  </a:schemeClr>
                </a:solidFill>
                <a:miter lim="800000"/>
                <a:headEnd/>
                <a:tailEnd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anchor="ctr"/>
              <a:lstStyle/>
              <a:p>
                <a:pPr marL="342900" indent="-342900"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sz="1100" kern="0" noProof="1">
                  <a:latin typeface="Arial Narrow" pitchFamily="-97" charset="0"/>
                  <a:ea typeface="+mn-ea"/>
                </a:endParaRPr>
              </a:p>
            </p:txBody>
          </p:sp>
          <p:sp>
            <p:nvSpPr>
              <p:cNvPr id="69" name="Tekstboks 284"/>
              <p:cNvSpPr txBox="1">
                <a:spLocks noChangeArrowheads="1"/>
              </p:cNvSpPr>
              <p:nvPr/>
            </p:nvSpPr>
            <p:spPr bwMode="auto">
              <a:xfrm>
                <a:off x="2553314" y="1424626"/>
                <a:ext cx="915629" cy="241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da-DK" sz="1100" b="1" dirty="0">
                    <a:solidFill>
                      <a:srgbClr val="F2F2F2"/>
                    </a:solidFill>
                    <a:latin typeface="Calibri" pitchFamily="34" charset="0"/>
                  </a:rPr>
                  <a:t>MAJOR RISK</a:t>
                </a:r>
              </a:p>
            </p:txBody>
          </p:sp>
          <p:sp>
            <p:nvSpPr>
              <p:cNvPr id="71" name="Tekstboks 284"/>
              <p:cNvSpPr txBox="1">
                <a:spLocks noChangeArrowheads="1"/>
              </p:cNvSpPr>
              <p:nvPr/>
            </p:nvSpPr>
            <p:spPr bwMode="auto">
              <a:xfrm>
                <a:off x="2533185" y="2861445"/>
                <a:ext cx="1040670" cy="261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da-DK" sz="1100" b="1" dirty="0" smtClean="0">
                    <a:latin typeface="Calibri" pitchFamily="34" charset="0"/>
                  </a:rPr>
                  <a:t>DISINTEGRATE</a:t>
                </a:r>
                <a:endParaRPr lang="da-DK" sz="1100" b="1" dirty="0">
                  <a:latin typeface="Calibri" pitchFamily="34" charset="0"/>
                </a:endParaRPr>
              </a:p>
            </p:txBody>
          </p:sp>
          <p:sp>
            <p:nvSpPr>
              <p:cNvPr id="72" name="TextBox 32"/>
              <p:cNvSpPr txBox="1"/>
              <p:nvPr/>
            </p:nvSpPr>
            <p:spPr>
              <a:xfrm>
                <a:off x="2736746" y="1714719"/>
                <a:ext cx="800580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POWER INTERFACE</a:t>
                </a:r>
                <a:endParaRPr lang="da-DK" sz="105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  <p:sp>
            <p:nvSpPr>
              <p:cNvPr id="74" name="TextBox 32"/>
              <p:cNvSpPr txBox="1"/>
              <p:nvPr/>
            </p:nvSpPr>
            <p:spPr>
              <a:xfrm>
                <a:off x="2554766" y="3259109"/>
                <a:ext cx="1220296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STANDALONE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POWER</a:t>
                </a:r>
                <a:endParaRPr lang="da-DK" sz="105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  <p:sp>
            <p:nvSpPr>
              <p:cNvPr id="75" name="TextBox 32"/>
              <p:cNvSpPr txBox="1"/>
              <p:nvPr/>
            </p:nvSpPr>
            <p:spPr>
              <a:xfrm flipH="1">
                <a:off x="2478673" y="1866220"/>
                <a:ext cx="516145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40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  <a:sym typeface="Wingdings"/>
                  </a:rPr>
                  <a:t></a:t>
                </a:r>
                <a:endParaRPr lang="da-DK" sz="140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  <p:sp>
            <p:nvSpPr>
              <p:cNvPr id="76" name="TextBox 32"/>
              <p:cNvSpPr txBox="1"/>
              <p:nvPr/>
            </p:nvSpPr>
            <p:spPr>
              <a:xfrm>
                <a:off x="2316706" y="3336053"/>
                <a:ext cx="473215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40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  <a:sym typeface="Wingdings"/>
                  </a:rPr>
                  <a:t></a:t>
                </a:r>
                <a:endParaRPr lang="da-DK" sz="140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  <p:cxnSp>
            <p:nvCxnSpPr>
              <p:cNvPr id="21" name="Straight Arrow Connector 20"/>
              <p:cNvCxnSpPr/>
              <p:nvPr/>
            </p:nvCxnSpPr>
            <p:spPr bwMode="auto">
              <a:xfrm>
                <a:off x="2478673" y="2856643"/>
                <a:ext cx="0" cy="35700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6" name="Freeform 5"/>
              <p:cNvSpPr>
                <a:spLocks/>
              </p:cNvSpPr>
              <p:nvPr/>
            </p:nvSpPr>
            <p:spPr bwMode="auto">
              <a:xfrm>
                <a:off x="5698017" y="1040091"/>
                <a:ext cx="1466748" cy="1389807"/>
              </a:xfrm>
              <a:custGeom>
                <a:avLst/>
                <a:gdLst/>
                <a:ahLst/>
                <a:cxnLst>
                  <a:cxn ang="0">
                    <a:pos x="244" y="0"/>
                  </a:cxn>
                  <a:cxn ang="0">
                    <a:pos x="0" y="464"/>
                  </a:cxn>
                  <a:cxn ang="0">
                    <a:pos x="490" y="464"/>
                  </a:cxn>
                  <a:cxn ang="0">
                    <a:pos x="244" y="0"/>
                  </a:cxn>
                </a:cxnLst>
                <a:rect l="0" t="0" r="r" b="b"/>
                <a:pathLst>
                  <a:path w="490" h="464">
                    <a:moveTo>
                      <a:pt x="244" y="0"/>
                    </a:moveTo>
                    <a:lnTo>
                      <a:pt x="0" y="464"/>
                    </a:lnTo>
                    <a:lnTo>
                      <a:pt x="490" y="464"/>
                    </a:lnTo>
                    <a:lnTo>
                      <a:pt x="244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505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0"/>
              </a:gradFill>
              <a:ln w="8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>
                  <a:latin typeface="+mn-lt"/>
                </a:endParaRPr>
              </a:p>
            </p:txBody>
          </p:sp>
          <p:sp>
            <p:nvSpPr>
              <p:cNvPr id="107" name="TextBox 32"/>
              <p:cNvSpPr txBox="1"/>
              <p:nvPr/>
            </p:nvSpPr>
            <p:spPr>
              <a:xfrm>
                <a:off x="7086600" y="1714718"/>
                <a:ext cx="800580" cy="577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POWER INTERFACE INV. ~ $4M</a:t>
                </a:r>
                <a:endParaRPr lang="da-DK" sz="105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</p:grpSp>
        <p:sp>
          <p:nvSpPr>
            <p:cNvPr id="59" name="Ligebenet trekant 178"/>
            <p:cNvSpPr/>
            <p:nvPr/>
          </p:nvSpPr>
          <p:spPr bwMode="auto">
            <a:xfrm rot="10800000">
              <a:off x="3488059" y="3108917"/>
              <a:ext cx="762307" cy="1031186"/>
            </a:xfrm>
            <a:prstGeom prst="triangle">
              <a:avLst>
                <a:gd name="adj" fmla="val 64874"/>
              </a:avLst>
            </a:prstGeom>
            <a:gradFill flip="none" rotWithShape="1">
              <a:gsLst>
                <a:gs pos="30000">
                  <a:schemeClr val="tx2">
                    <a:alpha val="0"/>
                  </a:schemeClr>
                </a:gs>
                <a:gs pos="100000">
                  <a:schemeClr val="accent1">
                    <a:lumMod val="10000"/>
                    <a:alpha val="52000"/>
                  </a:schemeClr>
                </a:gs>
              </a:gsLst>
              <a:lin ang="165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rgbClr val="FFFFFF"/>
                </a:solidFill>
                <a:ea typeface="ＭＳ Ｐゴシック" charset="-128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74683" y="1328538"/>
            <a:ext cx="7734078" cy="2196128"/>
            <a:chOff x="674683" y="1328538"/>
            <a:chExt cx="7734078" cy="2196128"/>
          </a:xfrm>
        </p:grpSpPr>
        <p:grpSp>
          <p:nvGrpSpPr>
            <p:cNvPr id="8" name="Group 7"/>
            <p:cNvGrpSpPr/>
            <p:nvPr/>
          </p:nvGrpSpPr>
          <p:grpSpPr>
            <a:xfrm>
              <a:off x="674683" y="1328538"/>
              <a:ext cx="7734078" cy="2196128"/>
              <a:chOff x="674683" y="1328538"/>
              <a:chExt cx="7734078" cy="2196128"/>
            </a:xfrm>
          </p:grpSpPr>
          <p:sp>
            <p:nvSpPr>
              <p:cNvPr id="62" name="Rektangel 181"/>
              <p:cNvSpPr>
                <a:spLocks noChangeArrowheads="1"/>
              </p:cNvSpPr>
              <p:nvPr/>
            </p:nvSpPr>
            <p:spPr bwMode="auto">
              <a:xfrm rot="16200000" flipH="1">
                <a:off x="742154" y="1261067"/>
                <a:ext cx="1385357" cy="1520299"/>
              </a:xfrm>
              <a:prstGeom prst="rect">
                <a:avLst/>
              </a:prstGeom>
              <a:gradFill rotWithShape="1">
                <a:gsLst>
                  <a:gs pos="0">
                    <a:srgbClr val="FC7E00"/>
                  </a:gs>
                  <a:gs pos="44000">
                    <a:srgbClr val="FC7E00"/>
                  </a:gs>
                  <a:gs pos="100000">
                    <a:srgbClr val="FFFF00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63500" dist="38100" dir="2700000" algn="tl" rotWithShape="0">
                  <a:srgbClr val="000000">
                    <a:alpha val="39999"/>
                  </a:srgbClr>
                </a:outerShdw>
              </a:effectLst>
            </p:spPr>
            <p:txBody>
              <a:bodyPr anchor="ctr"/>
              <a:lstStyle/>
              <a:p>
                <a:pPr marL="342900" indent="-342900" algn="ctr">
                  <a:defRPr/>
                </a:pPr>
                <a:endParaRPr lang="en-US" sz="1800" noProof="1">
                  <a:solidFill>
                    <a:srgbClr val="FFFFFF"/>
                  </a:solidFill>
                  <a:latin typeface="Calibri" charset="0"/>
                </a:endParaRPr>
              </a:p>
            </p:txBody>
          </p:sp>
          <p:sp>
            <p:nvSpPr>
              <p:cNvPr id="68" name="Tekstboks 284"/>
              <p:cNvSpPr txBox="1">
                <a:spLocks noChangeArrowheads="1"/>
              </p:cNvSpPr>
              <p:nvPr/>
            </p:nvSpPr>
            <p:spPr bwMode="auto">
              <a:xfrm>
                <a:off x="925245" y="1414790"/>
                <a:ext cx="979755" cy="261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da-DK" sz="1100" b="1" dirty="0" smtClean="0">
                    <a:solidFill>
                      <a:srgbClr val="F2F2F2"/>
                    </a:solidFill>
                    <a:latin typeface="Calibri" pitchFamily="34" charset="0"/>
                  </a:rPr>
                  <a:t>EXPAND SAM</a:t>
                </a:r>
                <a:endParaRPr lang="da-DK" sz="1100" b="1" dirty="0">
                  <a:solidFill>
                    <a:srgbClr val="F2F2F2"/>
                  </a:solidFill>
                  <a:latin typeface="Calibri" pitchFamily="34" charset="0"/>
                </a:endParaRPr>
              </a:p>
            </p:txBody>
          </p:sp>
          <p:sp>
            <p:nvSpPr>
              <p:cNvPr id="77" name="TextBox 32"/>
              <p:cNvSpPr txBox="1"/>
              <p:nvPr/>
            </p:nvSpPr>
            <p:spPr>
              <a:xfrm>
                <a:off x="807671" y="1888115"/>
                <a:ext cx="921871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POWER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PROTECTION </a:t>
                </a:r>
                <a:endParaRPr lang="da-DK" sz="105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  <p:sp>
            <p:nvSpPr>
              <p:cNvPr id="98" name="Freeform 7"/>
              <p:cNvSpPr>
                <a:spLocks/>
              </p:cNvSpPr>
              <p:nvPr/>
            </p:nvSpPr>
            <p:spPr bwMode="auto">
              <a:xfrm>
                <a:off x="5122033" y="2470330"/>
                <a:ext cx="2607579" cy="1054336"/>
              </a:xfrm>
              <a:custGeom>
                <a:avLst/>
                <a:gdLst/>
                <a:ahLst/>
                <a:cxnLst>
                  <a:cxn ang="0">
                    <a:pos x="676" y="0"/>
                  </a:cxn>
                  <a:cxn ang="0">
                    <a:pos x="186" y="0"/>
                  </a:cxn>
                  <a:cxn ang="0">
                    <a:pos x="0" y="352"/>
                  </a:cxn>
                  <a:cxn ang="0">
                    <a:pos x="862" y="352"/>
                  </a:cxn>
                  <a:cxn ang="0">
                    <a:pos x="676" y="0"/>
                  </a:cxn>
                </a:cxnLst>
                <a:rect l="0" t="0" r="r" b="b"/>
                <a:pathLst>
                  <a:path w="862" h="352">
                    <a:moveTo>
                      <a:pt x="676" y="0"/>
                    </a:moveTo>
                    <a:lnTo>
                      <a:pt x="186" y="0"/>
                    </a:lnTo>
                    <a:lnTo>
                      <a:pt x="0" y="352"/>
                    </a:lnTo>
                    <a:lnTo>
                      <a:pt x="862" y="352"/>
                    </a:lnTo>
                    <a:lnTo>
                      <a:pt x="676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50000">
                    <a:srgbClr val="FF9900"/>
                  </a:gs>
                  <a:gs pos="100000">
                    <a:srgbClr val="FF9900"/>
                  </a:gs>
                </a:gsLst>
                <a:lin ang="5400000" scaled="0"/>
              </a:gradFill>
              <a:ln w="8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>
                  <a:latin typeface="+mn-lt"/>
                </a:endParaRPr>
              </a:p>
            </p:txBody>
          </p:sp>
          <p:sp>
            <p:nvSpPr>
              <p:cNvPr id="108" name="TextBox 32"/>
              <p:cNvSpPr txBox="1"/>
              <p:nvPr/>
            </p:nvSpPr>
            <p:spPr>
              <a:xfrm>
                <a:off x="7486890" y="2645447"/>
                <a:ext cx="921871" cy="577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POWER</a:t>
                </a: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05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rPr>
                  <a:t>PROTECTION INV. ~ $2M</a:t>
                </a:r>
                <a:endParaRPr lang="da-DK" sz="105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</p:grpSp>
        <p:sp>
          <p:nvSpPr>
            <p:cNvPr id="73" name="TextBox 32"/>
            <p:cNvSpPr txBox="1"/>
            <p:nvPr/>
          </p:nvSpPr>
          <p:spPr>
            <a:xfrm>
              <a:off x="1612252" y="2343488"/>
              <a:ext cx="473215" cy="307777"/>
            </a:xfrm>
            <a:prstGeom prst="rect">
              <a:avLst/>
            </a:prstGeom>
            <a:noFill/>
          </p:spPr>
          <p:txBody>
            <a:bodyPr wrap="square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400" b="1" kern="0" dirty="0" smtClean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  <a:sym typeface="Wingdings"/>
                </a:rPr>
                <a:t></a:t>
              </a:r>
              <a:endParaRPr lang="da-DK" sz="1400" b="1" kern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ea typeface="+mn-ea"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974090" y="5511225"/>
            <a:ext cx="71580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Calibri" pitchFamily="34" charset="0"/>
                <a:cs typeface="Calibri" pitchFamily="34" charset="0"/>
              </a:rPr>
              <a:t>FOCUS INVESTMENT ON POWER INTERFACE </a:t>
            </a: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PRODUCTS FOR 10%+ CAGR</a:t>
            </a:r>
          </a:p>
          <a:p>
            <a:pPr algn="ctr"/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BUILD ON FOUNDATION TO MINIMIZE </a:t>
            </a:r>
            <a:r>
              <a:rPr lang="en-US" sz="1600" b="1" dirty="0">
                <a:latin typeface="Calibri" pitchFamily="34" charset="0"/>
                <a:cs typeface="Calibri" pitchFamily="34" charset="0"/>
              </a:rPr>
              <a:t>RISKS AND ACHIEVE </a:t>
            </a: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SUSTAINABLE GROWTH</a:t>
            </a:r>
            <a:endParaRPr lang="en-US" sz="1600" b="1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2260917" y="3259109"/>
            <a:ext cx="1512693" cy="493"/>
          </a:xfrm>
          <a:prstGeom prst="line">
            <a:avLst/>
          </a:prstGeom>
          <a:ln>
            <a:prstDash val="dash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674682" y="2749943"/>
            <a:ext cx="9231318" cy="1888765"/>
            <a:chOff x="674682" y="2749943"/>
            <a:chExt cx="9231318" cy="1888765"/>
          </a:xfrm>
        </p:grpSpPr>
        <p:sp>
          <p:nvSpPr>
            <p:cNvPr id="92" name="Kombinationstegning 27"/>
            <p:cNvSpPr/>
            <p:nvPr/>
          </p:nvSpPr>
          <p:spPr>
            <a:xfrm>
              <a:off x="7748366" y="4032244"/>
              <a:ext cx="2157634" cy="606464"/>
            </a:xfrm>
            <a:custGeom>
              <a:avLst/>
              <a:gdLst>
                <a:gd name="connsiteX0" fmla="*/ 642026 w 2597285"/>
                <a:gd name="connsiteY0" fmla="*/ 729574 h 729574"/>
                <a:gd name="connsiteX1" fmla="*/ 2597285 w 2597285"/>
                <a:gd name="connsiteY1" fmla="*/ 0 h 729574"/>
                <a:gd name="connsiteX2" fmla="*/ 0 w 2597285"/>
                <a:gd name="connsiteY2" fmla="*/ 38910 h 729574"/>
                <a:gd name="connsiteX3" fmla="*/ 642026 w 2597285"/>
                <a:gd name="connsiteY3" fmla="*/ 729574 h 729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7285" h="729574">
                  <a:moveTo>
                    <a:pt x="642026" y="729574"/>
                  </a:moveTo>
                  <a:lnTo>
                    <a:pt x="2597285" y="0"/>
                  </a:lnTo>
                  <a:lnTo>
                    <a:pt x="0" y="38910"/>
                  </a:lnTo>
                  <a:lnTo>
                    <a:pt x="642026" y="729574"/>
                  </a:lnTo>
                  <a:close/>
                </a:path>
              </a:pathLst>
            </a:custGeom>
            <a:gradFill flip="none" rotWithShape="1">
              <a:gsLst>
                <a:gs pos="24000">
                  <a:sysClr val="windowText" lastClr="000000">
                    <a:alpha val="25000"/>
                  </a:sysClr>
                </a:gs>
                <a:gs pos="69000">
                  <a:sysClr val="window" lastClr="FFFFFF">
                    <a:alpha val="0"/>
                  </a:sysClr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674682" y="2749943"/>
              <a:ext cx="8485889" cy="1885365"/>
              <a:chOff x="674682" y="2749943"/>
              <a:chExt cx="8485889" cy="1885365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674682" y="2749943"/>
                <a:ext cx="8485889" cy="1885365"/>
                <a:chOff x="674682" y="2749943"/>
                <a:chExt cx="8485889" cy="1885365"/>
              </a:xfrm>
            </p:grpSpPr>
            <p:sp>
              <p:nvSpPr>
                <p:cNvPr id="63" name="Rektangel 182"/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742154" y="2682471"/>
                  <a:ext cx="1385356" cy="1520299"/>
                </a:xfrm>
                <a:prstGeom prst="rect">
                  <a:avLst/>
                </a:prstGeom>
                <a:gradFill rotWithShape="1">
                  <a:gsLst>
                    <a:gs pos="0">
                      <a:srgbClr val="A4D329"/>
                    </a:gs>
                    <a:gs pos="100000">
                      <a:srgbClr val="C0FF4D"/>
                    </a:gs>
                  </a:gsLst>
                  <a:lin ang="5400000" scaled="1"/>
                </a:gradFill>
                <a:ln w="19050">
                  <a:noFill/>
                  <a:round/>
                  <a:headEnd/>
                  <a:tailEnd/>
                </a:ln>
                <a:effectLst>
                  <a:outerShdw blurRad="63500" dist="38100" dir="2700000" algn="tl" rotWithShape="0">
                    <a:srgbClr val="000000">
                      <a:alpha val="39999"/>
                    </a:srgbClr>
                  </a:outerShdw>
                </a:effectLst>
              </p:spPr>
              <p:txBody>
                <a:bodyPr/>
                <a:lstStyle/>
                <a:p>
                  <a:pPr marL="342900" indent="-342900">
                    <a:defRPr/>
                  </a:pPr>
                  <a:endParaRPr lang="en-US" sz="1800" noProof="1">
                    <a:solidFill>
                      <a:srgbClr val="0D0D0D"/>
                    </a:solidFill>
                    <a:latin typeface="Calibri" charset="0"/>
                  </a:endParaRPr>
                </a:p>
              </p:txBody>
            </p:sp>
            <p:sp>
              <p:nvSpPr>
                <p:cNvPr id="70" name="Tekstboks 284"/>
                <p:cNvSpPr txBox="1">
                  <a:spLocks noChangeArrowheads="1"/>
                </p:cNvSpPr>
                <p:nvPr/>
              </p:nvSpPr>
              <p:spPr bwMode="auto">
                <a:xfrm>
                  <a:off x="962513" y="3771237"/>
                  <a:ext cx="912429" cy="261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da-DK" sz="1100" b="1" dirty="0" smtClean="0">
                      <a:solidFill>
                        <a:srgbClr val="7F7F7F"/>
                      </a:solidFill>
                      <a:latin typeface="Calibri" pitchFamily="34" charset="0"/>
                    </a:rPr>
                    <a:t>GAIN SHARE</a:t>
                  </a:r>
                  <a:endParaRPr lang="da-DK" sz="1100" b="1" dirty="0">
                    <a:solidFill>
                      <a:srgbClr val="7F7F7F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78" name="TextBox 32"/>
                <p:cNvSpPr txBox="1"/>
                <p:nvPr/>
              </p:nvSpPr>
              <p:spPr>
                <a:xfrm>
                  <a:off x="1076260" y="3336046"/>
                  <a:ext cx="1071985" cy="25391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a-DK" sz="1050" b="1" kern="0" dirty="0" smtClean="0">
                      <a:ln w="11430"/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Calibri"/>
                      <a:ea typeface="+mn-ea"/>
                    </a:rPr>
                    <a:t>SUPERVISORY </a:t>
                  </a:r>
                  <a:endParaRPr lang="da-DK" sz="1050" b="1" kern="0" dirty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endParaRPr>
                </a:p>
              </p:txBody>
            </p:sp>
            <p:sp>
              <p:nvSpPr>
                <p:cNvPr id="97" name="Freeform 6"/>
                <p:cNvSpPr>
                  <a:spLocks/>
                </p:cNvSpPr>
                <p:nvPr/>
              </p:nvSpPr>
              <p:spPr bwMode="auto">
                <a:xfrm>
                  <a:off x="4549404" y="3557010"/>
                  <a:ext cx="3751042" cy="1078298"/>
                </a:xfrm>
                <a:custGeom>
                  <a:avLst/>
                  <a:gdLst/>
                  <a:ahLst/>
                  <a:cxnLst>
                    <a:cxn ang="0">
                      <a:pos x="190" y="0"/>
                    </a:cxn>
                    <a:cxn ang="0">
                      <a:pos x="0" y="360"/>
                    </a:cxn>
                    <a:cxn ang="0">
                      <a:pos x="1240" y="360"/>
                    </a:cxn>
                    <a:cxn ang="0">
                      <a:pos x="1052" y="0"/>
                    </a:cxn>
                    <a:cxn ang="0">
                      <a:pos x="190" y="0"/>
                    </a:cxn>
                  </a:cxnLst>
                  <a:rect l="0" t="0" r="r" b="b"/>
                  <a:pathLst>
                    <a:path w="1240" h="360">
                      <a:moveTo>
                        <a:pt x="190" y="0"/>
                      </a:moveTo>
                      <a:lnTo>
                        <a:pt x="0" y="360"/>
                      </a:lnTo>
                      <a:lnTo>
                        <a:pt x="1240" y="360"/>
                      </a:lnTo>
                      <a:lnTo>
                        <a:pt x="1052" y="0"/>
                      </a:lnTo>
                      <a:lnTo>
                        <a:pt x="19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3">
                        <a:lumMod val="20000"/>
                        <a:lumOff val="80000"/>
                      </a:schemeClr>
                    </a:gs>
                    <a:gs pos="50000">
                      <a:srgbClr val="33CC33"/>
                    </a:gs>
                    <a:gs pos="100000">
                      <a:srgbClr val="33CC33"/>
                    </a:gs>
                  </a:gsLst>
                  <a:lin ang="5400000" scaled="0"/>
                </a:gradFill>
                <a:ln w="8">
                  <a:solidFill>
                    <a:schemeClr val="accent1">
                      <a:lumMod val="40000"/>
                      <a:lumOff val="60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a-DK">
                    <a:latin typeface="+mn-lt"/>
                  </a:endParaRPr>
                </a:p>
              </p:txBody>
            </p:sp>
            <p:sp>
              <p:nvSpPr>
                <p:cNvPr id="109" name="TextBox 32"/>
                <p:cNvSpPr txBox="1"/>
                <p:nvPr/>
              </p:nvSpPr>
              <p:spPr>
                <a:xfrm>
                  <a:off x="8088586" y="3897198"/>
                  <a:ext cx="1071985" cy="415498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a-DK" sz="1050" b="1" kern="0" dirty="0" smtClean="0">
                      <a:ln w="11430"/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latin typeface="Calibri"/>
                      <a:ea typeface="+mn-ea"/>
                    </a:rPr>
                    <a:t>SUPERVISORY INV. ~ $2M</a:t>
                  </a:r>
                  <a:endParaRPr lang="da-DK" sz="1050" b="1" kern="0" dirty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</a:endParaRPr>
                </a:p>
              </p:txBody>
            </p:sp>
          </p:grpSp>
          <p:sp>
            <p:nvSpPr>
              <p:cNvPr id="79" name="TextBox 32"/>
              <p:cNvSpPr txBox="1"/>
              <p:nvPr/>
            </p:nvSpPr>
            <p:spPr>
              <a:xfrm>
                <a:off x="860586" y="3307884"/>
                <a:ext cx="473215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a-DK" sz="1400" b="1" kern="0" dirty="0" smtClean="0">
                    <a:ln w="11430"/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Calibri"/>
                    <a:ea typeface="+mn-ea"/>
                    <a:sym typeface="Wingdings"/>
                  </a:rPr>
                  <a:t></a:t>
                </a:r>
                <a:endParaRPr lang="da-DK" sz="1400" b="1" kern="0" dirty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alibri"/>
                  <a:ea typeface="+mn-ea"/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76200" y="838200"/>
            <a:ext cx="6839824" cy="4002874"/>
            <a:chOff x="76200" y="838200"/>
            <a:chExt cx="6839824" cy="4002874"/>
          </a:xfrm>
        </p:grpSpPr>
        <p:sp>
          <p:nvSpPr>
            <p:cNvPr id="64" name="Opadgående pil 183"/>
            <p:cNvSpPr/>
            <p:nvPr/>
          </p:nvSpPr>
          <p:spPr bwMode="auto">
            <a:xfrm rot="5400000">
              <a:off x="2024217" y="2943329"/>
              <a:ext cx="473400" cy="3322089"/>
            </a:xfrm>
            <a:prstGeom prst="upArrow">
              <a:avLst/>
            </a:prstGeom>
            <a:gradFill flip="none" rotWithShape="1">
              <a:gsLst>
                <a:gs pos="18000">
                  <a:schemeClr val="tx1">
                    <a:lumMod val="95000"/>
                    <a:lumOff val="5000"/>
                  </a:schemeClr>
                </a:gs>
                <a:gs pos="63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bg1"/>
                </a:solidFill>
                <a:latin typeface="Calibri" charset="0"/>
              </a:endParaRPr>
            </a:p>
          </p:txBody>
        </p:sp>
        <p:sp>
          <p:nvSpPr>
            <p:cNvPr id="65" name="Opadgående pil 184"/>
            <p:cNvSpPr/>
            <p:nvPr/>
          </p:nvSpPr>
          <p:spPr bwMode="auto">
            <a:xfrm>
              <a:off x="76200" y="1219200"/>
              <a:ext cx="498312" cy="3149194"/>
            </a:xfrm>
            <a:prstGeom prst="upArrow">
              <a:avLst/>
            </a:prstGeom>
            <a:gradFill flip="none" rotWithShape="1">
              <a:gsLst>
                <a:gs pos="18000">
                  <a:schemeClr val="tx1">
                    <a:lumMod val="95000"/>
                    <a:lumOff val="5000"/>
                  </a:schemeClr>
                </a:gs>
                <a:gs pos="63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9" name="Nedadgående pil 11"/>
            <p:cNvSpPr/>
            <p:nvPr/>
          </p:nvSpPr>
          <p:spPr bwMode="auto">
            <a:xfrm rot="10800000">
              <a:off x="5908993" y="838200"/>
              <a:ext cx="1007031" cy="3994575"/>
            </a:xfrm>
            <a:prstGeom prst="downArrow">
              <a:avLst>
                <a:gd name="adj1" fmla="val 61378"/>
                <a:gd name="adj2" fmla="val 73788"/>
              </a:avLst>
            </a:prstGeom>
            <a:gradFill flip="none" rotWithShape="1">
              <a:gsLst>
                <a:gs pos="18000">
                  <a:schemeClr val="tx1">
                    <a:lumMod val="95000"/>
                    <a:lumOff val="5000"/>
                  </a:schemeClr>
                </a:gs>
                <a:gs pos="63000">
                  <a:schemeClr val="tx1">
                    <a:lumMod val="75000"/>
                    <a:lumOff val="25000"/>
                    <a:alpha val="93000"/>
                  </a:schemeClr>
                </a:gs>
                <a:gs pos="100000">
                  <a:schemeClr val="tx1">
                    <a:lumMod val="50000"/>
                    <a:lumOff val="50000"/>
                    <a:alpha val="71000"/>
                  </a:schemeClr>
                </a:gs>
              </a:gsLst>
              <a:lin ang="162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100" name="Rektangel 22"/>
          <p:cNvSpPr/>
          <p:nvPr/>
        </p:nvSpPr>
        <p:spPr bwMode="auto">
          <a:xfrm rot="16200000">
            <a:off x="5458389" y="2848406"/>
            <a:ext cx="1945121" cy="3160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801688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da-DK" sz="1600" b="1" kern="0" noProof="1" smtClean="0">
                <a:solidFill>
                  <a:schemeClr val="bg1"/>
                </a:solidFill>
                <a:latin typeface="Calibri" pitchFamily="34" charset="0"/>
                <a:ea typeface="ＭＳ Ｐゴシック"/>
              </a:rPr>
              <a:t>INVESTMENT / ROI</a:t>
            </a:r>
            <a:endParaRPr lang="da-DK" sz="1600" b="1" kern="0" dirty="0">
              <a:solidFill>
                <a:schemeClr val="bg1"/>
              </a:solidFill>
              <a:latin typeface="+mn-lt"/>
              <a:ea typeface="ＭＳ Ｐゴシック"/>
              <a:cs typeface="ＭＳ Ｐゴシック"/>
            </a:endParaRPr>
          </a:p>
        </p:txBody>
      </p:sp>
      <p:sp>
        <p:nvSpPr>
          <p:cNvPr id="67" name="Tekstboks 149"/>
          <p:cNvSpPr txBox="1">
            <a:spLocks noChangeArrowheads="1"/>
          </p:cNvSpPr>
          <p:nvPr/>
        </p:nvSpPr>
        <p:spPr bwMode="auto">
          <a:xfrm rot="16200000">
            <a:off x="-503342" y="2228850"/>
            <a:ext cx="16257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da-DK" sz="1800" b="1" dirty="0" smtClean="0">
                <a:solidFill>
                  <a:schemeClr val="bg1"/>
                </a:solidFill>
                <a:latin typeface="Calibri" pitchFamily="34" charset="0"/>
              </a:rPr>
              <a:t>New to Market</a:t>
            </a:r>
            <a:endParaRPr lang="da-DK" sz="1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6" name="Tekstboks 142"/>
          <p:cNvSpPr txBox="1">
            <a:spLocks noChangeArrowheads="1"/>
          </p:cNvSpPr>
          <p:nvPr/>
        </p:nvSpPr>
        <p:spPr bwMode="auto">
          <a:xfrm>
            <a:off x="1890669" y="4421261"/>
            <a:ext cx="12376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da-DK" sz="1800" b="1" dirty="0" smtClean="0">
                <a:solidFill>
                  <a:schemeClr val="bg1"/>
                </a:solidFill>
                <a:latin typeface="Calibri" pitchFamily="34" charset="0"/>
              </a:rPr>
              <a:t>New to ON</a:t>
            </a:r>
            <a:endParaRPr lang="da-DK" sz="18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935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Strategy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6874851"/>
              </p:ext>
            </p:extLst>
          </p:nvPr>
        </p:nvGraphicFramePr>
        <p:xfrm>
          <a:off x="304800" y="2327807"/>
          <a:ext cx="8458199" cy="3217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2318"/>
                <a:gridCol w="2114550"/>
                <a:gridCol w="2306782"/>
                <a:gridCol w="2114549"/>
              </a:tblGrid>
              <a:tr h="508828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Strategic Objectives</a:t>
                      </a:r>
                      <a:endParaRPr lang="en-US" sz="1400" b="1" i="0" dirty="0">
                        <a:solidFill>
                          <a:srgbClr val="008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Top</a:t>
                      </a:r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3 Supplier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Share Gain &gt; 5.5%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Challenger /</a:t>
                      </a:r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Fast Follower TI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Leadership Position in USB Power Interface Solutions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6165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Tactics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Product Line Expansion</a:t>
                      </a:r>
                    </a:p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Cost Reductions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Product Line Expansion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First Mover</a:t>
                      </a:r>
                    </a:p>
                    <a:p>
                      <a:pPr algn="ctr"/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Value Innovation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582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Why we win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Value</a:t>
                      </a:r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Alternatives to Maxim and Linear Tech</a:t>
                      </a:r>
                      <a:endParaRPr lang="en-US" sz="1050" b="1" dirty="0" smtClean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endParaRPr lang="en-US" sz="1050" b="1" dirty="0" smtClean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Second Source</a:t>
                      </a:r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Strategy</a:t>
                      </a:r>
                    </a:p>
                    <a:p>
                      <a:pPr algn="ctr"/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Leverage Computing Position</a:t>
                      </a:r>
                      <a:endParaRPr lang="en-US" sz="1050" b="1" dirty="0" smtClean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First Enabler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8043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Products</a:t>
                      </a:r>
                      <a:endParaRPr lang="en-US" sz="1400" b="1" i="0" dirty="0">
                        <a:solidFill>
                          <a:srgbClr val="008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Top 5 high Runners for Maxim and Linear</a:t>
                      </a:r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Tech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OVP/OCP</a:t>
                      </a:r>
                    </a:p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Smart Power Protection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Building Block Subsystem</a:t>
                      </a:r>
                      <a:r>
                        <a:rPr lang="en-US" sz="1050" b="1" baseline="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and System Level Solutions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0657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Target Markets</a:t>
                      </a:r>
                      <a:endParaRPr lang="en-US" sz="1400" b="1" i="0" dirty="0">
                        <a:solidFill>
                          <a:srgbClr val="008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Distribution Channel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Computing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Smart Phones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92365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r>
                        <a:rPr lang="en-US" sz="1400" b="1" i="0" baseline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 Years Revenue</a:t>
                      </a:r>
                    </a:p>
                    <a:p>
                      <a:pPr algn="l"/>
                      <a:r>
                        <a:rPr lang="en-US" sz="1400" b="1" i="0" baseline="0" dirty="0" smtClean="0">
                          <a:solidFill>
                            <a:srgbClr val="008000"/>
                          </a:solidFill>
                          <a:latin typeface="Calibri" pitchFamily="34" charset="0"/>
                          <a:cs typeface="Calibri" pitchFamily="34" charset="0"/>
                        </a:rPr>
                        <a:t>ON CAGR 12-14</a:t>
                      </a:r>
                      <a:endParaRPr lang="en-US" sz="1400" b="1" i="0" dirty="0">
                        <a:solidFill>
                          <a:srgbClr val="008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$9.1M</a:t>
                      </a:r>
                    </a:p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9.5%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$20M</a:t>
                      </a:r>
                    </a:p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31%</a:t>
                      </a:r>
                      <a:endParaRPr lang="en-US" sz="1050" b="1" dirty="0">
                        <a:solidFill>
                          <a:sysClr val="windowText" lastClr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$45M</a:t>
                      </a:r>
                    </a:p>
                    <a:p>
                      <a:pPr algn="ctr"/>
                      <a:r>
                        <a:rPr lang="en-US" sz="1050" b="1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187%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ktangel med enkelt afrundet hjørne 5"/>
          <p:cNvSpPr/>
          <p:nvPr/>
        </p:nvSpPr>
        <p:spPr bwMode="auto">
          <a:xfrm rot="10800000" flipH="1">
            <a:off x="6853395" y="1350695"/>
            <a:ext cx="1675129" cy="859104"/>
          </a:xfrm>
          <a:prstGeom prst="round1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32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6" name="Rektangel 6"/>
          <p:cNvSpPr/>
          <p:nvPr/>
        </p:nvSpPr>
        <p:spPr bwMode="auto">
          <a:xfrm>
            <a:off x="6853395" y="1299305"/>
            <a:ext cx="1676400" cy="72295"/>
          </a:xfrm>
          <a:prstGeom prst="rect">
            <a:avLst/>
          </a:prstGeom>
          <a:gradFill flip="none" rotWithShape="1">
            <a:gsLst>
              <a:gs pos="30000">
                <a:srgbClr val="C00000"/>
              </a:gs>
              <a:gs pos="100000">
                <a:srgbClr val="FF8585"/>
              </a:gs>
            </a:gsLst>
            <a:lin ang="16200000" scaled="1"/>
            <a:tileRect/>
          </a:gra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32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7" name="Rektangel 7"/>
          <p:cNvSpPr/>
          <p:nvPr/>
        </p:nvSpPr>
        <p:spPr bwMode="auto">
          <a:xfrm>
            <a:off x="6853394" y="1400076"/>
            <a:ext cx="16751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kern="0" noProof="1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Arial" charset="0"/>
              </a:rPr>
              <a:t>Power Interface</a:t>
            </a:r>
            <a:endParaRPr lang="da-DK" sz="1600" b="1" kern="0" noProof="1">
              <a:solidFill>
                <a:schemeClr val="bg2">
                  <a:lumMod val="10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000" b="1" kern="0" noProof="1">
              <a:solidFill>
                <a:schemeClr val="bg2">
                  <a:lumMod val="10000"/>
                </a:schemeClr>
              </a:solidFill>
              <a:latin typeface="Calibri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900" b="1" kern="0" noProof="1" smtClean="0">
                <a:latin typeface="Calibri" pitchFamily="34" charset="0"/>
              </a:rPr>
              <a:t>TAM: 	$568M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900" b="1" kern="0" noProof="1" smtClean="0">
                <a:latin typeface="Calibri" pitchFamily="34" charset="0"/>
              </a:rPr>
              <a:t>CAGR 11-14: 	19.3%</a:t>
            </a:r>
            <a:endParaRPr lang="da-DK" sz="1200" b="1" kern="0" dirty="0">
              <a:solidFill>
                <a:schemeClr val="bg2">
                  <a:lumMod val="10000"/>
                </a:schemeClr>
              </a:solidFill>
              <a:latin typeface="Arial" pitchFamily="34" charset="0"/>
            </a:endParaRPr>
          </a:p>
        </p:txBody>
      </p:sp>
      <p:sp>
        <p:nvSpPr>
          <p:cNvPr id="13" name="Rektangel med enkelt afrundet hjørne 5"/>
          <p:cNvSpPr/>
          <p:nvPr/>
        </p:nvSpPr>
        <p:spPr bwMode="auto">
          <a:xfrm rot="10800000" flipH="1">
            <a:off x="2286000" y="1335448"/>
            <a:ext cx="1675129" cy="874352"/>
          </a:xfrm>
          <a:prstGeom prst="round1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32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4" name="Rektangel 6"/>
          <p:cNvSpPr/>
          <p:nvPr/>
        </p:nvSpPr>
        <p:spPr bwMode="auto">
          <a:xfrm>
            <a:off x="2286000" y="1284058"/>
            <a:ext cx="1676400" cy="72295"/>
          </a:xfrm>
          <a:prstGeom prst="rect">
            <a:avLst/>
          </a:prstGeom>
          <a:gradFill flip="none" rotWithShape="1">
            <a:gsLst>
              <a:gs pos="30000">
                <a:srgbClr val="008000"/>
              </a:gs>
              <a:gs pos="100000">
                <a:srgbClr val="66FF33"/>
              </a:gs>
            </a:gsLst>
            <a:lin ang="16200000" scaled="1"/>
            <a:tileRect/>
          </a:gra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32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5" name="Rektangel 7"/>
          <p:cNvSpPr/>
          <p:nvPr/>
        </p:nvSpPr>
        <p:spPr bwMode="auto">
          <a:xfrm>
            <a:off x="2286000" y="1384829"/>
            <a:ext cx="16751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kern="0" noProof="1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</a:rPr>
              <a:t>Supervisory ICs</a:t>
            </a:r>
            <a:endParaRPr lang="da-DK" sz="1600" b="1" kern="0" noProof="1">
              <a:solidFill>
                <a:schemeClr val="bg2">
                  <a:lumMod val="10000"/>
                </a:schemeClr>
              </a:solidFill>
              <a:latin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000" b="1" kern="0" noProof="1">
              <a:solidFill>
                <a:schemeClr val="bg2">
                  <a:lumMod val="10000"/>
                </a:schemeClr>
              </a:solidFill>
              <a:latin typeface="Calibri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900" b="1" kern="0" noProof="1">
                <a:latin typeface="Calibri" pitchFamily="34" charset="0"/>
              </a:rPr>
              <a:t>TAM</a:t>
            </a:r>
            <a:r>
              <a:rPr lang="da-DK" sz="900" b="1" kern="0" noProof="1" smtClean="0">
                <a:latin typeface="Calibri" pitchFamily="34" charset="0"/>
              </a:rPr>
              <a:t>: 	$600M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900" b="1" kern="0" noProof="1" smtClean="0">
                <a:latin typeface="Calibri" pitchFamily="34" charset="0"/>
              </a:rPr>
              <a:t>CAGR </a:t>
            </a:r>
            <a:r>
              <a:rPr lang="da-DK" sz="900" b="1" kern="0" noProof="1">
                <a:latin typeface="Calibri" pitchFamily="34" charset="0"/>
              </a:rPr>
              <a:t>11-14</a:t>
            </a:r>
            <a:r>
              <a:rPr lang="da-DK" sz="900" b="1" kern="0" noProof="1" smtClean="0">
                <a:latin typeface="Calibri" pitchFamily="34" charset="0"/>
              </a:rPr>
              <a:t>: 	5.0%</a:t>
            </a:r>
            <a:endParaRPr lang="da-DK" sz="900" b="1" kern="0" dirty="0"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200" kern="0" dirty="0">
              <a:solidFill>
                <a:schemeClr val="bg2">
                  <a:lumMod val="10000"/>
                </a:schemeClr>
              </a:solidFill>
              <a:latin typeface="Arial" pitchFamily="34" charset="0"/>
            </a:endParaRPr>
          </a:p>
        </p:txBody>
      </p:sp>
      <p:sp>
        <p:nvSpPr>
          <p:cNvPr id="17" name="Rektangel med enkelt afrundet hjørne 5"/>
          <p:cNvSpPr/>
          <p:nvPr/>
        </p:nvSpPr>
        <p:spPr bwMode="auto">
          <a:xfrm rot="10800000" flipH="1">
            <a:off x="4572000" y="1335448"/>
            <a:ext cx="1675129" cy="874351"/>
          </a:xfrm>
          <a:prstGeom prst="round1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32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8" name="Rektangel 6"/>
          <p:cNvSpPr/>
          <p:nvPr/>
        </p:nvSpPr>
        <p:spPr bwMode="auto">
          <a:xfrm>
            <a:off x="4572000" y="1284059"/>
            <a:ext cx="1676400" cy="72295"/>
          </a:xfrm>
          <a:prstGeom prst="rect">
            <a:avLst/>
          </a:prstGeom>
          <a:gradFill flip="none" rotWithShape="1">
            <a:gsLst>
              <a:gs pos="30000">
                <a:srgbClr val="FF9900"/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200000" scaled="1"/>
            <a:tileRect/>
          </a:gra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32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9" name="Rektangel 7"/>
          <p:cNvSpPr/>
          <p:nvPr/>
        </p:nvSpPr>
        <p:spPr bwMode="auto">
          <a:xfrm>
            <a:off x="4573271" y="1371600"/>
            <a:ext cx="16751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600" b="1" kern="0" noProof="1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Arial" charset="0"/>
              </a:rPr>
              <a:t>Power Protection</a:t>
            </a:r>
            <a:endParaRPr lang="da-DK" sz="1600" b="1" kern="0" noProof="1">
              <a:solidFill>
                <a:schemeClr val="bg2">
                  <a:lumMod val="10000"/>
                </a:schemeClr>
              </a:solidFill>
              <a:latin typeface="Calibri" pitchFamily="34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000" b="1" kern="0" noProof="1">
              <a:solidFill>
                <a:schemeClr val="bg2">
                  <a:lumMod val="10000"/>
                </a:schemeClr>
              </a:solidFill>
              <a:latin typeface="Calibri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900" b="1" kern="0" noProof="1">
                <a:latin typeface="Calibri" pitchFamily="34" charset="0"/>
              </a:rPr>
              <a:t>TAM</a:t>
            </a:r>
            <a:r>
              <a:rPr lang="da-DK" sz="900" b="1" kern="0" noProof="1" smtClean="0">
                <a:latin typeface="Calibri" pitchFamily="34" charset="0"/>
              </a:rPr>
              <a:t>:	$198M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900" b="1" kern="0" noProof="1" smtClean="0">
                <a:latin typeface="Calibri" pitchFamily="34" charset="0"/>
              </a:rPr>
              <a:t>CAGR </a:t>
            </a:r>
            <a:r>
              <a:rPr lang="da-DK" sz="900" b="1" kern="0" noProof="1">
                <a:latin typeface="Calibri" pitchFamily="34" charset="0"/>
              </a:rPr>
              <a:t>11-14</a:t>
            </a:r>
            <a:r>
              <a:rPr lang="da-DK" sz="900" b="1" kern="0" noProof="1" smtClean="0">
                <a:latin typeface="Calibri" pitchFamily="34" charset="0"/>
              </a:rPr>
              <a:t>: 	</a:t>
            </a:r>
            <a:r>
              <a:rPr lang="da-DK" sz="900" b="1" kern="0" noProof="1">
                <a:latin typeface="Calibri" pitchFamily="34" charset="0"/>
              </a:rPr>
              <a:t>7</a:t>
            </a:r>
            <a:r>
              <a:rPr lang="da-DK" sz="900" b="1" kern="0" noProof="1" smtClean="0">
                <a:latin typeface="Calibri" pitchFamily="34" charset="0"/>
              </a:rPr>
              <a:t>%</a:t>
            </a:r>
            <a:endParaRPr lang="da-DK" sz="1200" b="1" kern="0" dirty="0">
              <a:solidFill>
                <a:schemeClr val="bg2">
                  <a:lumMod val="10000"/>
                </a:schemeClr>
              </a:solidFill>
              <a:latin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1200" kern="0" dirty="0">
              <a:solidFill>
                <a:schemeClr val="bg2">
                  <a:lumMod val="10000"/>
                </a:schemeClr>
              </a:solidFill>
              <a:latin typeface="Arial" pitchFamily="34" charset="0"/>
            </a:endParaRPr>
          </a:p>
        </p:txBody>
      </p:sp>
      <p:pic>
        <p:nvPicPr>
          <p:cNvPr id="1026" name="Picture 2" descr="http://logistics.avnet.com/webReporting/Assets/semiconduct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5557927"/>
            <a:ext cx="647700" cy="647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69" y="5667211"/>
            <a:ext cx="531252" cy="530868"/>
          </a:xfrm>
          <a:prstGeom prst="rect">
            <a:avLst/>
          </a:prstGeom>
        </p:spPr>
      </p:pic>
      <p:pic>
        <p:nvPicPr>
          <p:cNvPr id="24" name="Picture 21" descr="T500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1350" y="5486400"/>
            <a:ext cx="83897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0524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5" name="Rectangle 3"/>
          <p:cNvSpPr>
            <a:spLocks noGrp="1" noChangeArrowheads="1"/>
          </p:cNvSpPr>
          <p:nvPr>
            <p:ph type="title"/>
          </p:nvPr>
        </p:nvSpPr>
        <p:spPr>
          <a:xfrm>
            <a:off x="63500" y="203200"/>
            <a:ext cx="8991600" cy="534988"/>
          </a:xfrm>
        </p:spPr>
        <p:txBody>
          <a:bodyPr lIns="90487" tIns="44450" rIns="90487" bIns="44450">
            <a:noAutofit/>
          </a:bodyPr>
          <a:lstStyle/>
          <a:p>
            <a:pPr eaLnBrk="1" hangingPunct="1"/>
            <a:r>
              <a:rPr lang="en-US" dirty="0" smtClean="0"/>
              <a:t>I&amp;P – New Product Plan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7086902"/>
              </p:ext>
            </p:extLst>
          </p:nvPr>
        </p:nvGraphicFramePr>
        <p:xfrm>
          <a:off x="1219200" y="2286000"/>
          <a:ext cx="6691515" cy="1248817"/>
        </p:xfrm>
        <a:graphic>
          <a:graphicData uri="http://schemas.openxmlformats.org/drawingml/2006/table">
            <a:tbl>
              <a:tblPr/>
              <a:tblGrid>
                <a:gridCol w="1532965"/>
                <a:gridCol w="997644"/>
                <a:gridCol w="997644"/>
                <a:gridCol w="997644"/>
                <a:gridCol w="997644"/>
                <a:gridCol w="583987"/>
                <a:gridCol w="583987"/>
              </a:tblGrid>
              <a:tr h="3649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Q1'12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Q2'12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Q3'12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Q4'12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2H2011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Power Interface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169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Power Protection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69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Supervisory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169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</a:t>
                      </a: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1697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Projects Planned</a:t>
                      </a: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25" marR="9125" marT="91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44760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Adobe 명조 Std Acro M"/>
        <a:cs typeface=""/>
      </a:majorFont>
      <a:minorFont>
        <a:latin typeface="Arial"/>
        <a:ea typeface="Adobe 명조 Std Acro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dobe 명조 Std Acro M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dobe 명조 Std Acro M" charset="-127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20F53FAEF69F4881E569D835501683" ma:contentTypeVersion="0" ma:contentTypeDescription="Create a new document." ma:contentTypeScope="" ma:versionID="735d7b138616461e2119b02d8aee2053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D27D8E-E4D7-464F-B16B-297806CA9D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AFE121F9-60FD-4E49-A42C-E01651280B4B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C97BBD-0653-45A8-989A-F5969B906A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23174</TotalTime>
  <Words>945</Words>
  <Application>Microsoft Office PowerPoint</Application>
  <PresentationFormat>On-screen Show (4:3)</PresentationFormat>
  <Paragraphs>267</Paragraphs>
  <Slides>11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Interface &amp; Power Business Plan 2011 – 2014</vt:lpstr>
      <vt:lpstr>Executive Summary</vt:lpstr>
      <vt:lpstr>VISION IMPLEMENTATION</vt:lpstr>
      <vt:lpstr>VISION IMPLEMENTATION</vt:lpstr>
      <vt:lpstr>I&amp;P Revenue 2011 - 2012</vt:lpstr>
      <vt:lpstr>I&amp;P Revenue 2011 - 2012</vt:lpstr>
      <vt:lpstr>Product Line Strategy</vt:lpstr>
      <vt:lpstr>Growth Strategy</vt:lpstr>
      <vt:lpstr>I&amp;P – New Product Plan</vt:lpstr>
      <vt:lpstr>Financial Performance</vt:lpstr>
      <vt:lpstr>Conclusion/Takeaways</vt:lpstr>
    </vt:vector>
  </TitlesOfParts>
  <Manager>Simon.Keeton@onsemi.com</Manager>
  <Company>ON Semiconductor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Thibault F. Kassir</dc:creator>
  <cp:keywords>S&amp;I Business Plan</cp:keywords>
  <cp:lastModifiedBy>ON Semiconductor</cp:lastModifiedBy>
  <cp:revision>1301</cp:revision>
  <dcterms:created xsi:type="dcterms:W3CDTF">2008-02-21T17:33:03Z</dcterms:created>
  <dcterms:modified xsi:type="dcterms:W3CDTF">2011-09-22T12:30:58Z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>Revised Corporate PowerPoint Template for use in ALL internal and external communications.</vt:lpwstr>
  </property>
  <property fmtid="{D5CDD505-2E9C-101B-9397-08002B2CF9AE}" pid="3" name="Owner">
    <vt:lpwstr>Steve West</vt:lpwstr>
  </property>
  <property fmtid="{D5CDD505-2E9C-101B-9397-08002B2CF9AE}" pid="4" name="Status">
    <vt:lpwstr>Final</vt:lpwstr>
  </property>
  <property fmtid="{D5CDD505-2E9C-101B-9397-08002B2CF9AE}" pid="5" name="ContentTypeId">
    <vt:lpwstr>0x010100AF20F53FAEF69F4881E569D835501683</vt:lpwstr>
  </property>
</Properties>
</file>