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77" r:id="rId2"/>
    <p:sldId id="312" r:id="rId3"/>
    <p:sldId id="310" r:id="rId4"/>
    <p:sldId id="279" r:id="rId5"/>
    <p:sldId id="281" r:id="rId6"/>
    <p:sldId id="331" r:id="rId7"/>
    <p:sldId id="320" r:id="rId8"/>
    <p:sldId id="317" r:id="rId9"/>
    <p:sldId id="319" r:id="rId10"/>
    <p:sldId id="322" r:id="rId11"/>
    <p:sldId id="316" r:id="rId12"/>
    <p:sldId id="326" r:id="rId13"/>
    <p:sldId id="329" r:id="rId14"/>
    <p:sldId id="330" r:id="rId15"/>
    <p:sldId id="333" r:id="rId16"/>
    <p:sldId id="284" r:id="rId17"/>
    <p:sldId id="318" r:id="rId18"/>
    <p:sldId id="321" r:id="rId19"/>
    <p:sldId id="324" r:id="rId20"/>
    <p:sldId id="323" r:id="rId21"/>
    <p:sldId id="332" r:id="rId22"/>
    <p:sldId id="325" r:id="rId23"/>
    <p:sldId id="311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s INSA" id="{339B715A-A4F6-482F-9E8F-E995A152AF53}">
          <p14:sldIdLst>
            <p14:sldId id="277"/>
            <p14:sldId id="312"/>
            <p14:sldId id="310"/>
            <p14:sldId id="279"/>
            <p14:sldId id="281"/>
            <p14:sldId id="331"/>
            <p14:sldId id="320"/>
            <p14:sldId id="317"/>
            <p14:sldId id="319"/>
            <p14:sldId id="322"/>
            <p14:sldId id="316"/>
            <p14:sldId id="326"/>
            <p14:sldId id="329"/>
            <p14:sldId id="330"/>
            <p14:sldId id="333"/>
            <p14:sldId id="284"/>
            <p14:sldId id="318"/>
            <p14:sldId id="321"/>
            <p14:sldId id="324"/>
            <p14:sldId id="323"/>
            <p14:sldId id="332"/>
            <p14:sldId id="325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CC"/>
    <a:srgbClr val="B2B2B2"/>
    <a:srgbClr val="E29100"/>
    <a:srgbClr val="81989C"/>
    <a:srgbClr val="208998"/>
    <a:srgbClr val="866D5F"/>
    <a:srgbClr val="9D1747"/>
    <a:srgbClr val="004D6F"/>
    <a:srgbClr val="E5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26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pFET</a:t>
            </a:r>
            <a:r>
              <a:rPr lang="en-US" dirty="0" smtClean="0"/>
              <a:t> Mobility </a:t>
            </a:r>
            <a:r>
              <a:rPr lang="en-US" dirty="0"/>
              <a:t>(cm2/Vs)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Mobility (cm2/Vs)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Relaxed Si</c:v>
                </c:pt>
                <c:pt idx="1">
                  <c:v>Relaxed Ge</c:v>
                </c:pt>
                <c:pt idx="2">
                  <c:v>Strained Si</c:v>
                </c:pt>
                <c:pt idx="3">
                  <c:v>Ge+Sn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24256"/>
        <c:axId val="120890496"/>
      </c:barChart>
      <c:catAx>
        <c:axId val="12422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90496"/>
        <c:crosses val="autoZero"/>
        <c:auto val="1"/>
        <c:lblAlgn val="ctr"/>
        <c:lblOffset val="100"/>
        <c:noMultiLvlLbl val="0"/>
      </c:catAx>
      <c:valAx>
        <c:axId val="12089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22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Relative cost of technology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Cost of technology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65nm</c:v>
                </c:pt>
                <c:pt idx="1">
                  <c:v>45nm</c:v>
                </c:pt>
                <c:pt idx="2">
                  <c:v>28nm</c:v>
                </c:pt>
                <c:pt idx="3">
                  <c:v>20nm</c:v>
                </c:pt>
                <c:pt idx="4">
                  <c:v>14nm</c:v>
                </c:pt>
                <c:pt idx="5">
                  <c:v>10nm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1.4</c:v>
                </c:pt>
                <c:pt idx="2">
                  <c:v>1.9</c:v>
                </c:pt>
                <c:pt idx="3">
                  <c:v>3</c:v>
                </c:pt>
                <c:pt idx="4">
                  <c:v>4.2</c:v>
                </c:pt>
                <c:pt idx="5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93824"/>
        <c:axId val="116133248"/>
      </c:barChart>
      <c:catAx>
        <c:axId val="9569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133248"/>
        <c:crosses val="autoZero"/>
        <c:auto val="1"/>
        <c:lblAlgn val="ctr"/>
        <c:lblOffset val="100"/>
        <c:noMultiLvlLbl val="0"/>
      </c:catAx>
      <c:valAx>
        <c:axId val="1161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9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26BFA-D829-4DFD-8F1D-15EE7EA571E0}" type="doc">
      <dgm:prSet loTypeId="urn:microsoft.com/office/officeart/2005/8/layout/hProcess9" loCatId="process" qsTypeId="urn:microsoft.com/office/officeart/2005/8/quickstyle/simple4" qsCatId="simple" csTypeId="urn:microsoft.com/office/officeart/2005/8/colors/accent2_5" csCatId="accent2" phldr="1"/>
      <dgm:spPr/>
    </dgm:pt>
    <dgm:pt modelId="{883F2F58-82C3-4BC4-B58B-F030427F81F9}">
      <dgm:prSet phldrT="[Texte]"/>
      <dgm:spPr/>
      <dgm:t>
        <a:bodyPr/>
        <a:lstStyle/>
        <a:p>
          <a:r>
            <a:rPr lang="fr-FR" b="1" dirty="0" smtClean="0"/>
            <a:t>130nm</a:t>
          </a:r>
        </a:p>
        <a:p>
          <a:r>
            <a:rPr lang="fr-FR" dirty="0" smtClean="0">
              <a:solidFill>
                <a:srgbClr val="FFFF00"/>
              </a:solidFill>
            </a:rPr>
            <a:t>500 </a:t>
          </a:r>
        </a:p>
        <a:p>
          <a:r>
            <a:rPr lang="fr-FR" dirty="0" smtClean="0"/>
            <a:t>design </a:t>
          </a:r>
          <a:r>
            <a:rPr lang="fr-FR" dirty="0" err="1" smtClean="0"/>
            <a:t>rules</a:t>
          </a:r>
          <a:endParaRPr lang="en-US" dirty="0"/>
        </a:p>
      </dgm:t>
    </dgm:pt>
    <dgm:pt modelId="{CF9D7D10-6DEB-4D54-976C-19FC86252971}" type="parTrans" cxnId="{F51EC48A-8724-4BD8-B919-7B5409176AD6}">
      <dgm:prSet/>
      <dgm:spPr/>
      <dgm:t>
        <a:bodyPr/>
        <a:lstStyle/>
        <a:p>
          <a:endParaRPr lang="en-US"/>
        </a:p>
      </dgm:t>
    </dgm:pt>
    <dgm:pt modelId="{8143F9C2-CF33-4C9A-A32D-614022A5CB18}" type="sibTrans" cxnId="{F51EC48A-8724-4BD8-B919-7B5409176AD6}">
      <dgm:prSet/>
      <dgm:spPr/>
      <dgm:t>
        <a:bodyPr/>
        <a:lstStyle/>
        <a:p>
          <a:endParaRPr lang="en-US"/>
        </a:p>
      </dgm:t>
    </dgm:pt>
    <dgm:pt modelId="{5E31BAF3-86AA-4711-8A16-998EF6976EE2}">
      <dgm:prSet phldrT="[Texte]" custT="1"/>
      <dgm:spPr/>
      <dgm:t>
        <a:bodyPr/>
        <a:lstStyle/>
        <a:p>
          <a:r>
            <a:rPr lang="fr-FR" sz="1400" b="1" dirty="0" smtClean="0"/>
            <a:t>65nm</a:t>
          </a:r>
        </a:p>
        <a:p>
          <a:r>
            <a:rPr lang="fr-FR" sz="2000" dirty="0" smtClean="0">
              <a:solidFill>
                <a:srgbClr val="FFC000"/>
              </a:solidFill>
            </a:rPr>
            <a:t>1000</a:t>
          </a:r>
          <a:r>
            <a:rPr lang="fr-FR" sz="2000" dirty="0" smtClean="0"/>
            <a:t> </a:t>
          </a:r>
          <a:r>
            <a:rPr lang="fr-FR" sz="1400" dirty="0" smtClean="0"/>
            <a:t>design </a:t>
          </a:r>
          <a:r>
            <a:rPr lang="fr-FR" sz="1400" dirty="0" err="1" smtClean="0"/>
            <a:t>rules</a:t>
          </a:r>
          <a:endParaRPr lang="en-US" sz="1400" dirty="0"/>
        </a:p>
      </dgm:t>
    </dgm:pt>
    <dgm:pt modelId="{98640B37-8B9B-4D07-8848-92B743B68BF2}" type="parTrans" cxnId="{625609C8-5022-4758-BDB5-F657610A8005}">
      <dgm:prSet/>
      <dgm:spPr/>
      <dgm:t>
        <a:bodyPr/>
        <a:lstStyle/>
        <a:p>
          <a:endParaRPr lang="en-US"/>
        </a:p>
      </dgm:t>
    </dgm:pt>
    <dgm:pt modelId="{BA690B4A-730C-4DBA-A410-5659C18E4156}" type="sibTrans" cxnId="{625609C8-5022-4758-BDB5-F657610A8005}">
      <dgm:prSet/>
      <dgm:spPr/>
      <dgm:t>
        <a:bodyPr/>
        <a:lstStyle/>
        <a:p>
          <a:endParaRPr lang="en-US"/>
        </a:p>
      </dgm:t>
    </dgm:pt>
    <dgm:pt modelId="{43786BF8-46E4-4779-BE23-24196C51A8E1}">
      <dgm:prSet phldrT="[Texte]" custT="1"/>
      <dgm:spPr/>
      <dgm:t>
        <a:bodyPr/>
        <a:lstStyle/>
        <a:p>
          <a:r>
            <a:rPr lang="fr-FR" sz="1500" b="1" dirty="0" smtClean="0"/>
            <a:t>14nm</a:t>
          </a:r>
        </a:p>
        <a:p>
          <a:r>
            <a:rPr lang="fr-FR" sz="4000" dirty="0" smtClean="0">
              <a:solidFill>
                <a:srgbClr val="FF0000"/>
              </a:solidFill>
            </a:rPr>
            <a:t>2500 </a:t>
          </a:r>
          <a:endParaRPr lang="fr-FR" sz="1500" dirty="0" smtClean="0">
            <a:solidFill>
              <a:srgbClr val="FF0000"/>
            </a:solidFill>
          </a:endParaRPr>
        </a:p>
        <a:p>
          <a:r>
            <a:rPr lang="fr-FR" sz="1500" dirty="0" smtClean="0"/>
            <a:t>design </a:t>
          </a:r>
          <a:r>
            <a:rPr lang="fr-FR" sz="1500" dirty="0" err="1" smtClean="0"/>
            <a:t>rules</a:t>
          </a:r>
          <a:endParaRPr lang="en-US" sz="1500" dirty="0"/>
        </a:p>
      </dgm:t>
    </dgm:pt>
    <dgm:pt modelId="{2733E7A5-F17A-4D0D-B1DF-D25EE01AB4AF}" type="parTrans" cxnId="{86C22201-4C43-41D8-BEA0-98038343BCC1}">
      <dgm:prSet/>
      <dgm:spPr/>
      <dgm:t>
        <a:bodyPr/>
        <a:lstStyle/>
        <a:p>
          <a:endParaRPr lang="en-US"/>
        </a:p>
      </dgm:t>
    </dgm:pt>
    <dgm:pt modelId="{46F1FD25-684A-4B20-8E4D-AE57AA1D081D}" type="sibTrans" cxnId="{86C22201-4C43-41D8-BEA0-98038343BCC1}">
      <dgm:prSet/>
      <dgm:spPr/>
      <dgm:t>
        <a:bodyPr/>
        <a:lstStyle/>
        <a:p>
          <a:endParaRPr lang="en-US"/>
        </a:p>
      </dgm:t>
    </dgm:pt>
    <dgm:pt modelId="{1EC90FF8-CFB1-4302-A183-1ACD8990D1C8}" type="pres">
      <dgm:prSet presAssocID="{87C26BFA-D829-4DFD-8F1D-15EE7EA571E0}" presName="CompostProcess" presStyleCnt="0">
        <dgm:presLayoutVars>
          <dgm:dir/>
          <dgm:resizeHandles val="exact"/>
        </dgm:presLayoutVars>
      </dgm:prSet>
      <dgm:spPr/>
    </dgm:pt>
    <dgm:pt modelId="{695D23D5-F909-4F47-ADA1-D7C16F9191C9}" type="pres">
      <dgm:prSet presAssocID="{87C26BFA-D829-4DFD-8F1D-15EE7EA571E0}" presName="arrow" presStyleLbl="bgShp" presStyleIdx="0" presStyleCnt="1"/>
      <dgm:spPr/>
    </dgm:pt>
    <dgm:pt modelId="{B531C97C-99BE-42E3-A9A4-67B57B4C8CC2}" type="pres">
      <dgm:prSet presAssocID="{87C26BFA-D829-4DFD-8F1D-15EE7EA571E0}" presName="linearProcess" presStyleCnt="0"/>
      <dgm:spPr/>
    </dgm:pt>
    <dgm:pt modelId="{DB75F4E4-23CA-4DDA-A156-31FC43E310A6}" type="pres">
      <dgm:prSet presAssocID="{883F2F58-82C3-4BC4-B58B-F030427F81F9}" presName="textNode" presStyleLbl="node1" presStyleIdx="0" presStyleCnt="3" custScaleX="68146" custScaleY="63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AA209-4C70-4308-BF18-3AD4412BEB57}" type="pres">
      <dgm:prSet presAssocID="{8143F9C2-CF33-4C9A-A32D-614022A5CB18}" presName="sibTrans" presStyleCnt="0"/>
      <dgm:spPr/>
    </dgm:pt>
    <dgm:pt modelId="{9E475D38-C29C-40DA-B2D0-9907EA9A4E73}" type="pres">
      <dgm:prSet presAssocID="{5E31BAF3-86AA-4711-8A16-998EF6976EE2}" presName="textNode" presStyleLbl="node1" presStyleIdx="1" presStyleCnt="3" custScaleX="40432" custScaleY="8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1207-2AC8-4BF7-8AC1-EE8B6926F227}" type="pres">
      <dgm:prSet presAssocID="{BA690B4A-730C-4DBA-A410-5659C18E4156}" presName="sibTrans" presStyleCnt="0"/>
      <dgm:spPr/>
    </dgm:pt>
    <dgm:pt modelId="{F1BF2475-05E9-4B0B-B2D3-29CCAB50908F}" type="pres">
      <dgm:prSet presAssocID="{43786BF8-46E4-4779-BE23-24196C51A8E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609C8-5022-4758-BDB5-F657610A8005}" srcId="{87C26BFA-D829-4DFD-8F1D-15EE7EA571E0}" destId="{5E31BAF3-86AA-4711-8A16-998EF6976EE2}" srcOrd="1" destOrd="0" parTransId="{98640B37-8B9B-4D07-8848-92B743B68BF2}" sibTransId="{BA690B4A-730C-4DBA-A410-5659C18E4156}"/>
    <dgm:cxn modelId="{278FAB01-B9D5-41E5-8532-1CBC2A3A7412}" type="presOf" srcId="{87C26BFA-D829-4DFD-8F1D-15EE7EA571E0}" destId="{1EC90FF8-CFB1-4302-A183-1ACD8990D1C8}" srcOrd="0" destOrd="0" presId="urn:microsoft.com/office/officeart/2005/8/layout/hProcess9"/>
    <dgm:cxn modelId="{F51EC48A-8724-4BD8-B919-7B5409176AD6}" srcId="{87C26BFA-D829-4DFD-8F1D-15EE7EA571E0}" destId="{883F2F58-82C3-4BC4-B58B-F030427F81F9}" srcOrd="0" destOrd="0" parTransId="{CF9D7D10-6DEB-4D54-976C-19FC86252971}" sibTransId="{8143F9C2-CF33-4C9A-A32D-614022A5CB18}"/>
    <dgm:cxn modelId="{86C22201-4C43-41D8-BEA0-98038343BCC1}" srcId="{87C26BFA-D829-4DFD-8F1D-15EE7EA571E0}" destId="{43786BF8-46E4-4779-BE23-24196C51A8E1}" srcOrd="2" destOrd="0" parTransId="{2733E7A5-F17A-4D0D-B1DF-D25EE01AB4AF}" sibTransId="{46F1FD25-684A-4B20-8E4D-AE57AA1D081D}"/>
    <dgm:cxn modelId="{2F9AAC83-75E4-410A-B515-E7116CEADDA3}" type="presOf" srcId="{5E31BAF3-86AA-4711-8A16-998EF6976EE2}" destId="{9E475D38-C29C-40DA-B2D0-9907EA9A4E73}" srcOrd="0" destOrd="0" presId="urn:microsoft.com/office/officeart/2005/8/layout/hProcess9"/>
    <dgm:cxn modelId="{BF2D5A33-A30B-4BBC-9D6D-8831ADAEDC6E}" type="presOf" srcId="{883F2F58-82C3-4BC4-B58B-F030427F81F9}" destId="{DB75F4E4-23CA-4DDA-A156-31FC43E310A6}" srcOrd="0" destOrd="0" presId="urn:microsoft.com/office/officeart/2005/8/layout/hProcess9"/>
    <dgm:cxn modelId="{972F07FE-8F84-41A5-BA76-31A3946DEE63}" type="presOf" srcId="{43786BF8-46E4-4779-BE23-24196C51A8E1}" destId="{F1BF2475-05E9-4B0B-B2D3-29CCAB50908F}" srcOrd="0" destOrd="0" presId="urn:microsoft.com/office/officeart/2005/8/layout/hProcess9"/>
    <dgm:cxn modelId="{4054E29A-8068-4130-B25E-088E80605F9C}" type="presParOf" srcId="{1EC90FF8-CFB1-4302-A183-1ACD8990D1C8}" destId="{695D23D5-F909-4F47-ADA1-D7C16F9191C9}" srcOrd="0" destOrd="0" presId="urn:microsoft.com/office/officeart/2005/8/layout/hProcess9"/>
    <dgm:cxn modelId="{FC4480BC-B3AB-4204-A5AC-707C4D258E06}" type="presParOf" srcId="{1EC90FF8-CFB1-4302-A183-1ACD8990D1C8}" destId="{B531C97C-99BE-42E3-A9A4-67B57B4C8CC2}" srcOrd="1" destOrd="0" presId="urn:microsoft.com/office/officeart/2005/8/layout/hProcess9"/>
    <dgm:cxn modelId="{0F472B86-6F27-4CCF-B379-23BDBA54E9FD}" type="presParOf" srcId="{B531C97C-99BE-42E3-A9A4-67B57B4C8CC2}" destId="{DB75F4E4-23CA-4DDA-A156-31FC43E310A6}" srcOrd="0" destOrd="0" presId="urn:microsoft.com/office/officeart/2005/8/layout/hProcess9"/>
    <dgm:cxn modelId="{412B1578-EA1D-419F-A8FE-2550DAB18DC2}" type="presParOf" srcId="{B531C97C-99BE-42E3-A9A4-67B57B4C8CC2}" destId="{54FAA209-4C70-4308-BF18-3AD4412BEB57}" srcOrd="1" destOrd="0" presId="urn:microsoft.com/office/officeart/2005/8/layout/hProcess9"/>
    <dgm:cxn modelId="{31C6A24E-08F7-43FC-B6EA-98B9191F296D}" type="presParOf" srcId="{B531C97C-99BE-42E3-A9A4-67B57B4C8CC2}" destId="{9E475D38-C29C-40DA-B2D0-9907EA9A4E73}" srcOrd="2" destOrd="0" presId="urn:microsoft.com/office/officeart/2005/8/layout/hProcess9"/>
    <dgm:cxn modelId="{BD9D3D58-93E0-4119-9E89-D0FA278E3E0B}" type="presParOf" srcId="{B531C97C-99BE-42E3-A9A4-67B57B4C8CC2}" destId="{8F601207-2AC8-4BF7-8AC1-EE8B6926F227}" srcOrd="3" destOrd="0" presId="urn:microsoft.com/office/officeart/2005/8/layout/hProcess9"/>
    <dgm:cxn modelId="{DDB893CF-515C-4D04-AD87-862BC4B1729E}" type="presParOf" srcId="{B531C97C-99BE-42E3-A9A4-67B57B4C8CC2}" destId="{F1BF2475-05E9-4B0B-B2D3-29CCAB5090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23D5-F909-4F47-ADA1-D7C16F9191C9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75F4E4-23CA-4DDA-A156-31FC43E310A6}">
      <dsp:nvSpPr>
        <dsp:cNvPr id="0" name=""/>
        <dsp:cNvSpPr/>
      </dsp:nvSpPr>
      <dsp:spPr>
        <a:xfrm>
          <a:off x="959787" y="1512165"/>
          <a:ext cx="1246254" cy="103966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130nm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rgbClr val="FFFF00"/>
              </a:solidFill>
            </a:rPr>
            <a:t>500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design </a:t>
          </a:r>
          <a:r>
            <a:rPr lang="fr-FR" sz="1500" kern="1200" dirty="0" err="1" smtClean="0"/>
            <a:t>rules</a:t>
          </a:r>
          <a:endParaRPr lang="en-US" sz="1500" kern="1200" dirty="0"/>
        </a:p>
      </dsp:txBody>
      <dsp:txXfrm>
        <a:off x="1010539" y="1562917"/>
        <a:ext cx="1144750" cy="938164"/>
      </dsp:txXfrm>
    </dsp:sp>
    <dsp:sp modelId="{9E475D38-C29C-40DA-B2D0-9907EA9A4E73}">
      <dsp:nvSpPr>
        <dsp:cNvPr id="0" name=""/>
        <dsp:cNvSpPr/>
      </dsp:nvSpPr>
      <dsp:spPr>
        <a:xfrm>
          <a:off x="2387016" y="1368153"/>
          <a:ext cx="739420" cy="132769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65nm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FFC000"/>
              </a:solidFill>
            </a:rPr>
            <a:t>1000</a:t>
          </a:r>
          <a:r>
            <a:rPr lang="fr-FR" sz="2000" kern="1200" dirty="0" smtClean="0"/>
            <a:t> </a:t>
          </a:r>
          <a:r>
            <a:rPr lang="fr-FR" sz="1400" kern="1200" dirty="0" smtClean="0"/>
            <a:t>design </a:t>
          </a:r>
          <a:r>
            <a:rPr lang="fr-FR" sz="1400" kern="1200" dirty="0" err="1" smtClean="0"/>
            <a:t>rules</a:t>
          </a:r>
          <a:endParaRPr lang="en-US" sz="1400" kern="1200" dirty="0"/>
        </a:p>
      </dsp:txBody>
      <dsp:txXfrm>
        <a:off x="2423112" y="1404249"/>
        <a:ext cx="667228" cy="1255500"/>
      </dsp:txXfrm>
    </dsp:sp>
    <dsp:sp modelId="{F1BF2475-05E9-4B0B-B2D3-29CCAB50908F}">
      <dsp:nvSpPr>
        <dsp:cNvPr id="0" name=""/>
        <dsp:cNvSpPr/>
      </dsp:nvSpPr>
      <dsp:spPr>
        <a:xfrm>
          <a:off x="3307412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14nm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solidFill>
                <a:srgbClr val="FF0000"/>
              </a:solidFill>
            </a:rPr>
            <a:t>2500 </a:t>
          </a:r>
          <a:endParaRPr lang="fr-FR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design </a:t>
          </a:r>
          <a:r>
            <a:rPr lang="fr-FR" sz="1500" kern="1200" dirty="0" err="1" smtClean="0"/>
            <a:t>rules</a:t>
          </a:r>
          <a:endParaRPr lang="en-US" sz="1500" kern="1200" dirty="0"/>
        </a:p>
      </dsp:txBody>
      <dsp:txXfrm>
        <a:off x="3386767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572D83B-9DE4-409D-8C69-9AAFFF019AD5}" type="datetimeFigureOut">
              <a:rPr lang="fr-FR" smtClean="0"/>
              <a:t>02/03/2015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909A7E-9FDA-4ADE-A352-0493167C5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7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027FBD-EF29-464F-B0FD-BBB317DC4821}" type="datetimeFigureOut">
              <a:rPr lang="fr-FR" smtClean="0"/>
              <a:t>02/03/2015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91C018-655D-44EC-B865-EFE2E2598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419871" y="6353714"/>
            <a:ext cx="2088233" cy="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" y="0"/>
            <a:ext cx="2618157" cy="12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14"/>
            <a:ext cx="1815606" cy="8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F256F-ABFA-4127-AABE-4ED32CC11B6D}" type="datetimeFigureOut">
              <a:rPr lang="fr-FR" smtClean="0"/>
              <a:t>02/03/2015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AF06D-8710-4958-8B12-839D7B3F81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2" y="6237312"/>
            <a:ext cx="149641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icrowin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png"/><Relationship Id="rId23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3278078" y="3861048"/>
            <a:ext cx="5614402" cy="163068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600" dirty="0" smtClean="0"/>
              <a:t>14-NM TECHNOLOGY</a:t>
            </a:r>
          </a:p>
          <a:p>
            <a:pPr algn="l"/>
            <a:r>
              <a:rPr lang="fr-FR" sz="2800" dirty="0" smtClean="0"/>
              <a:t>&amp; </a:t>
            </a:r>
            <a:r>
              <a:rPr lang="fr-FR" sz="2800" dirty="0" err="1" smtClean="0"/>
              <a:t>FinFET</a:t>
            </a:r>
            <a:r>
              <a:rPr lang="fr-FR" sz="2800" dirty="0" smtClean="0"/>
              <a:t> in MICROWIND</a:t>
            </a:r>
          </a:p>
          <a:p>
            <a:pPr algn="l"/>
            <a:endParaRPr lang="fr-FR" sz="2800" dirty="0" smtClean="0"/>
          </a:p>
          <a:p>
            <a:pPr algn="l"/>
            <a:r>
              <a:rPr lang="fr-FR" sz="2000" dirty="0" smtClean="0"/>
              <a:t>Etienne.sicard@insa-toulouse.fr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1319397" cy="141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1156390"/>
            <a:ext cx="3960440" cy="389527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FIN BENEFITS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3968" y="5229200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Patton, Evolution and Expansion of SOI in </a:t>
            </a:r>
            <a:r>
              <a:rPr lang="en-US" sz="1600" i="1" dirty="0" smtClean="0"/>
              <a:t>VLSI Technologies</a:t>
            </a:r>
            <a:r>
              <a:rPr lang="en-US" sz="1600" i="1" dirty="0"/>
              <a:t>: Planar to 3D, IEEE International </a:t>
            </a:r>
            <a:r>
              <a:rPr lang="en-US" sz="1600" i="1" dirty="0" smtClean="0"/>
              <a:t>SOI Conference 2012</a:t>
            </a:r>
            <a:endParaRPr lang="en-US" sz="1600" i="1" dirty="0"/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499992" y="1345271"/>
            <a:ext cx="1278732" cy="35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Gate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4314840" y="3628508"/>
            <a:ext cx="1278732" cy="808604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from Drain to Source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949190" y="1721214"/>
            <a:ext cx="2252571" cy="2462166"/>
          </a:xfrm>
          <a:custGeom>
            <a:avLst/>
            <a:gdLst>
              <a:gd name="connsiteX0" fmla="*/ 0 w 2252571"/>
              <a:gd name="connsiteY0" fmla="*/ 1524906 h 2462166"/>
              <a:gd name="connsiteX1" fmla="*/ 331470 w 2252571"/>
              <a:gd name="connsiteY1" fmla="*/ 1422036 h 2462166"/>
              <a:gd name="connsiteX2" fmla="*/ 685800 w 2252571"/>
              <a:gd name="connsiteY2" fmla="*/ 1101996 h 2462166"/>
              <a:gd name="connsiteX3" fmla="*/ 1291590 w 2252571"/>
              <a:gd name="connsiteY3" fmla="*/ 370476 h 2462166"/>
              <a:gd name="connsiteX4" fmla="*/ 1657350 w 2252571"/>
              <a:gd name="connsiteY4" fmla="*/ 4716 h 2462166"/>
              <a:gd name="connsiteX5" fmla="*/ 2091690 w 2252571"/>
              <a:gd name="connsiteY5" fmla="*/ 187596 h 2462166"/>
              <a:gd name="connsiteX6" fmla="*/ 2251710 w 2252571"/>
              <a:gd name="connsiteY6" fmla="*/ 541926 h 2462166"/>
              <a:gd name="connsiteX7" fmla="*/ 2034540 w 2252571"/>
              <a:gd name="connsiteY7" fmla="*/ 941976 h 2462166"/>
              <a:gd name="connsiteX8" fmla="*/ 1440180 w 2252571"/>
              <a:gd name="connsiteY8" fmla="*/ 1776366 h 2462166"/>
              <a:gd name="connsiteX9" fmla="*/ 1085850 w 2252571"/>
              <a:gd name="connsiteY9" fmla="*/ 2244996 h 2462166"/>
              <a:gd name="connsiteX10" fmla="*/ 1108710 w 2252571"/>
              <a:gd name="connsiteY10" fmla="*/ 2462166 h 246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2571" h="2462166">
                <a:moveTo>
                  <a:pt x="0" y="1524906"/>
                </a:moveTo>
                <a:cubicBezTo>
                  <a:pt x="108585" y="1508713"/>
                  <a:pt x="217170" y="1492521"/>
                  <a:pt x="331470" y="1422036"/>
                </a:cubicBezTo>
                <a:cubicBezTo>
                  <a:pt x="445770" y="1351551"/>
                  <a:pt x="525780" y="1277256"/>
                  <a:pt x="685800" y="1101996"/>
                </a:cubicBezTo>
                <a:cubicBezTo>
                  <a:pt x="845820" y="926736"/>
                  <a:pt x="1129665" y="553356"/>
                  <a:pt x="1291590" y="370476"/>
                </a:cubicBezTo>
                <a:cubicBezTo>
                  <a:pt x="1453515" y="187596"/>
                  <a:pt x="1524000" y="35196"/>
                  <a:pt x="1657350" y="4716"/>
                </a:cubicBezTo>
                <a:cubicBezTo>
                  <a:pt x="1790700" y="-25764"/>
                  <a:pt x="1992630" y="98061"/>
                  <a:pt x="2091690" y="187596"/>
                </a:cubicBezTo>
                <a:cubicBezTo>
                  <a:pt x="2190750" y="277131"/>
                  <a:pt x="2261235" y="416196"/>
                  <a:pt x="2251710" y="541926"/>
                </a:cubicBezTo>
                <a:cubicBezTo>
                  <a:pt x="2242185" y="667656"/>
                  <a:pt x="2169795" y="736236"/>
                  <a:pt x="2034540" y="941976"/>
                </a:cubicBezTo>
                <a:cubicBezTo>
                  <a:pt x="1899285" y="1147716"/>
                  <a:pt x="1598295" y="1559196"/>
                  <a:pt x="1440180" y="1776366"/>
                </a:cubicBezTo>
                <a:cubicBezTo>
                  <a:pt x="1282065" y="1993536"/>
                  <a:pt x="1141095" y="2130696"/>
                  <a:pt x="1085850" y="2244996"/>
                </a:cubicBezTo>
                <a:cubicBezTo>
                  <a:pt x="1030605" y="2359296"/>
                  <a:pt x="1108710" y="2462166"/>
                  <a:pt x="1108710" y="246216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707904" y="2564904"/>
            <a:ext cx="1800200" cy="3873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395536" y="1311719"/>
            <a:ext cx="2520280" cy="2871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total equivalent channel width is higher in FinFET than in MOSFET</a:t>
            </a:r>
          </a:p>
          <a:p>
            <a:r>
              <a:rPr lang="fr-FR" dirty="0" err="1" smtClean="0"/>
              <a:t>Weq</a:t>
            </a:r>
            <a:r>
              <a:rPr lang="fr-FR" dirty="0" smtClean="0"/>
              <a:t> = </a:t>
            </a:r>
            <a:r>
              <a:rPr lang="fr-FR" dirty="0" smtClean="0"/>
              <a:t>2*HF+TF</a:t>
            </a:r>
            <a:endParaRPr lang="fr-FR" dirty="0" smtClean="0"/>
          </a:p>
          <a:p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30% in </a:t>
            </a:r>
            <a:r>
              <a:rPr lang="fr-FR" dirty="0" err="1" smtClean="0"/>
              <a:t>current</a:t>
            </a:r>
            <a:r>
              <a:rPr lang="fr-FR" dirty="0" smtClean="0"/>
              <a:t> drive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76256" y="1345271"/>
            <a:ext cx="792088" cy="711967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5049200" y="1916832"/>
            <a:ext cx="704900" cy="56284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height (HF)</a:t>
            </a:r>
            <a:endParaRPr lang="en-US" altLang="fr-FR" sz="14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5049200" y="1523039"/>
            <a:ext cx="1385772" cy="1689937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7201761" y="1127772"/>
            <a:ext cx="1105949" cy="43499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</a:t>
            </a:r>
            <a:r>
              <a:rPr lang="en-US" altLang="fr-FR" sz="14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thickness</a:t>
            </a:r>
            <a:endParaRPr lang="en-US" altLang="fr-FR" sz="1400" i="1" dirty="0" smtClean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(TF</a:t>
            </a:r>
            <a:r>
              <a:rPr lang="en-US" altLang="fr-FR" sz="14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fr-FR" sz="14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6588224" y="3429000"/>
            <a:ext cx="684076" cy="60381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7028978" y="4081575"/>
            <a:ext cx="1278732" cy="107561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 equivalent channel width </a:t>
            </a:r>
            <a:r>
              <a:rPr lang="en-US" altLang="fr-FR" sz="1400" i="1" dirty="0" err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Weq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7624" y="4437112"/>
            <a:ext cx="1944216" cy="16230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27"/>
          <p:cNvCxnSpPr>
            <a:stCxn id="26" idx="2"/>
            <a:endCxn id="26" idx="0"/>
          </p:cNvCxnSpPr>
          <p:nvPr/>
        </p:nvCxnSpPr>
        <p:spPr>
          <a:xfrm flipV="1">
            <a:off x="2159732" y="4437112"/>
            <a:ext cx="0" cy="1623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6" idx="3"/>
            <a:endCxn id="26" idx="1"/>
          </p:cNvCxnSpPr>
          <p:nvPr/>
        </p:nvCxnSpPr>
        <p:spPr>
          <a:xfrm flipH="1">
            <a:off x="1187624" y="5248655"/>
            <a:ext cx="19442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2051720" y="51571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2807804" y="515061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77443" y="616530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Ion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3337" y="5003884"/>
            <a:ext cx="50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Ioff</a:t>
            </a:r>
            <a:endParaRPr lang="en-US" dirty="0"/>
          </a:p>
        </p:txBody>
      </p:sp>
      <p:sp>
        <p:nvSpPr>
          <p:cNvPr id="37" name="Flèche droite 36"/>
          <p:cNvSpPr/>
          <p:nvPr/>
        </p:nvSpPr>
        <p:spPr>
          <a:xfrm>
            <a:off x="2357754" y="5117161"/>
            <a:ext cx="396044" cy="24977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17835" y="463455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91921" y="4602286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552575"/>
            <a:ext cx="5839923" cy="365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GENERATING A FINFET</a:t>
            </a:r>
            <a:endParaRPr lang="en-US" dirty="0"/>
          </a:p>
        </p:txBody>
      </p:sp>
      <p:sp>
        <p:nvSpPr>
          <p:cNvPr id="70" name="Ellipse 69"/>
          <p:cNvSpPr/>
          <p:nvPr/>
        </p:nvSpPr>
        <p:spPr>
          <a:xfrm>
            <a:off x="3343289" y="2095726"/>
            <a:ext cx="2458123" cy="1224136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Ellipse 70"/>
          <p:cNvSpPr/>
          <p:nvPr/>
        </p:nvSpPr>
        <p:spPr>
          <a:xfrm>
            <a:off x="5868144" y="2203738"/>
            <a:ext cx="1185750" cy="1008112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Espace réservé du contenu 1"/>
          <p:cNvSpPr>
            <a:spLocks noGrp="1"/>
          </p:cNvSpPr>
          <p:nvPr>
            <p:ph idx="1"/>
          </p:nvPr>
        </p:nvSpPr>
        <p:spPr>
          <a:xfrm>
            <a:off x="179512" y="1333549"/>
            <a:ext cx="2956902" cy="4759747"/>
          </a:xfrm>
        </p:spPr>
        <p:txBody>
          <a:bodyPr/>
          <a:lstStyle/>
          <a:p>
            <a:r>
              <a:rPr lang="en-US" dirty="0" smtClean="0"/>
              <a:t>Fin Length, equal to gate length, (LG) is 2 lambda (16 nm) by default</a:t>
            </a:r>
          </a:p>
          <a:p>
            <a:r>
              <a:rPr lang="en-US" dirty="0" smtClean="0"/>
              <a:t>Fin </a:t>
            </a:r>
            <a:r>
              <a:rPr lang="en-US" dirty="0" smtClean="0"/>
              <a:t>thickness (TF</a:t>
            </a:r>
            <a:r>
              <a:rPr lang="en-US" dirty="0" smtClean="0"/>
              <a:t>) is set to </a:t>
            </a:r>
            <a:r>
              <a:rPr lang="en-US" dirty="0" smtClean="0">
                <a:solidFill>
                  <a:srgbClr val="FF0000"/>
                </a:solidFill>
              </a:rPr>
              <a:t>1 lambda (8 nm) </a:t>
            </a:r>
          </a:p>
          <a:p>
            <a:r>
              <a:rPr lang="en-US" dirty="0" smtClean="0"/>
              <a:t>Fin </a:t>
            </a:r>
            <a:r>
              <a:rPr lang="en-US" dirty="0" smtClean="0"/>
              <a:t>pitch (PF) is set to </a:t>
            </a:r>
            <a:r>
              <a:rPr lang="en-US" dirty="0" smtClean="0">
                <a:solidFill>
                  <a:srgbClr val="FF0000"/>
                </a:solidFill>
              </a:rPr>
              <a:t>6 lambda (48nm)</a:t>
            </a:r>
          </a:p>
          <a:p>
            <a:r>
              <a:rPr lang="fr-FR" dirty="0" smtClean="0"/>
              <a:t>FinFET </a:t>
            </a:r>
            <a:r>
              <a:rPr lang="fr-FR" dirty="0"/>
              <a:t>comme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gates</a:t>
            </a:r>
            <a:r>
              <a:rPr lang="fr-FR" dirty="0"/>
              <a:t> for </a:t>
            </a:r>
            <a:r>
              <a:rPr lang="fr-FR" dirty="0" err="1"/>
              <a:t>manufacturability</a:t>
            </a:r>
            <a:endParaRPr lang="en-US" dirty="0"/>
          </a:p>
          <a:p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7212702" y="2459752"/>
            <a:ext cx="810133" cy="609208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8218723" y="2488332"/>
            <a:ext cx="810133" cy="609208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5202479" cy="943323"/>
          </a:xfrm>
        </p:spPr>
        <p:txBody>
          <a:bodyPr/>
          <a:lstStyle/>
          <a:p>
            <a:r>
              <a:rPr lang="fr-FR" dirty="0" smtClean="0"/>
              <a:t>HD: High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drawing</a:t>
            </a:r>
            <a:r>
              <a:rPr lang="fr-FR" dirty="0" smtClean="0"/>
              <a:t> style : 2 fins</a:t>
            </a:r>
          </a:p>
          <a:p>
            <a:r>
              <a:rPr lang="fr-FR" dirty="0" smtClean="0"/>
              <a:t>HP : High performance </a:t>
            </a:r>
            <a:r>
              <a:rPr lang="fr-FR" dirty="0" err="1" smtClean="0"/>
              <a:t>drawing</a:t>
            </a:r>
            <a:r>
              <a:rPr lang="fr-FR" dirty="0" smtClean="0"/>
              <a:t> style : 4 fins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GENERATING A FINFET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7"/>
          <a:stretch/>
        </p:blipFill>
        <p:spPr bwMode="auto">
          <a:xfrm>
            <a:off x="712118" y="2188834"/>
            <a:ext cx="5071462" cy="29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85762"/>
            <a:ext cx="4372326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3563888" y="4509120"/>
            <a:ext cx="504056" cy="876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662877" y="5297182"/>
            <a:ext cx="810133" cy="609208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473009" y="5319414"/>
            <a:ext cx="810133" cy="609208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eur droit avec flèche 13"/>
          <p:cNvCxnSpPr>
            <a:stCxn id="13" idx="0"/>
          </p:cNvCxnSpPr>
          <p:nvPr/>
        </p:nvCxnSpPr>
        <p:spPr>
          <a:xfrm flipV="1">
            <a:off x="4878076" y="5096202"/>
            <a:ext cx="405066" cy="22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6156177" y="2780928"/>
            <a:ext cx="2736304" cy="2426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 fin </a:t>
            </a:r>
            <a:r>
              <a:rPr lang="fr-FR" dirty="0" err="1" smtClean="0"/>
              <a:t>exists</a:t>
            </a:r>
            <a:r>
              <a:rPr lang="fr-FR" dirty="0" smtClean="0"/>
              <a:t> in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SRAM</a:t>
            </a:r>
          </a:p>
          <a:p>
            <a:r>
              <a:rPr lang="fr-FR" dirty="0" smtClean="0"/>
              <a:t>FinFET </a:t>
            </a:r>
            <a:r>
              <a:rPr lang="fr-FR" dirty="0" err="1" smtClean="0"/>
              <a:t>with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4 fins drive string </a:t>
            </a:r>
            <a:r>
              <a:rPr lang="fr-FR" dirty="0" err="1" smtClean="0"/>
              <a:t>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8424936" cy="943323"/>
          </a:xfrm>
        </p:spPr>
        <p:txBody>
          <a:bodyPr/>
          <a:lstStyle/>
          <a:p>
            <a:r>
              <a:rPr lang="en-US" dirty="0" smtClean="0"/>
              <a:t>Fins should be aligned and horizontal, regular pitch 6 </a:t>
            </a:r>
            <a:r>
              <a:rPr lang="en-US" dirty="0" smtClean="0">
                <a:sym typeface="Symbol"/>
              </a:rPr>
              <a:t> (1+5)</a:t>
            </a:r>
          </a:p>
          <a:p>
            <a:r>
              <a:rPr lang="en-US" dirty="0" smtClean="0">
                <a:sym typeface="Symbol"/>
              </a:rPr>
              <a:t>Non-aligned fins may lead to gate distortion and current performance spread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FINFET MANUFACTURABILITY</a:t>
            </a:r>
            <a:endParaRPr lang="en-US" dirty="0"/>
          </a:p>
          <a:p>
            <a:endParaRPr lang="en-US" dirty="0"/>
          </a:p>
        </p:txBody>
      </p:sp>
      <p:sp>
        <p:nvSpPr>
          <p:cNvPr id="10" name="Multiplier 9"/>
          <p:cNvSpPr/>
          <p:nvPr/>
        </p:nvSpPr>
        <p:spPr>
          <a:xfrm>
            <a:off x="395536" y="5126526"/>
            <a:ext cx="720080" cy="720080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436096" y="5188980"/>
            <a:ext cx="423664" cy="432048"/>
            <a:chOff x="6596608" y="5085184"/>
            <a:chExt cx="567680" cy="720080"/>
          </a:xfrm>
          <a:solidFill>
            <a:srgbClr val="00B050"/>
          </a:solidFill>
        </p:grpSpPr>
        <p:sp>
          <p:nvSpPr>
            <p:cNvPr id="11" name="Bande diagonale 10"/>
            <p:cNvSpPr/>
            <p:nvPr/>
          </p:nvSpPr>
          <p:spPr>
            <a:xfrm>
              <a:off x="6876256" y="5085184"/>
              <a:ext cx="288032" cy="720080"/>
            </a:xfrm>
            <a:prstGeom prst="diagStripe">
              <a:avLst>
                <a:gd name="adj" fmla="val 64286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Bande diagonale 18"/>
            <p:cNvSpPr/>
            <p:nvPr/>
          </p:nvSpPr>
          <p:spPr>
            <a:xfrm flipH="1">
              <a:off x="6596608" y="5423098"/>
              <a:ext cx="279648" cy="360040"/>
            </a:xfrm>
            <a:prstGeom prst="diagStrip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4133"/>
            <a:ext cx="7343353" cy="27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2051720" y="3429000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051720" y="3861048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022294" y="3140968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022294" y="3573016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106804" y="3118108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106804" y="3550156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06804" y="4005064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33135" y="4904945"/>
            <a:ext cx="1944216" cy="16230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987824" y="4949436"/>
            <a:ext cx="0" cy="1623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55877" y="4904945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Ion</a:t>
            </a:r>
            <a:endParaRPr lang="en-US" dirty="0"/>
          </a:p>
        </p:txBody>
      </p:sp>
      <p:cxnSp>
        <p:nvCxnSpPr>
          <p:cNvPr id="54" name="Connecteur droit 53"/>
          <p:cNvCxnSpPr>
            <a:stCxn id="32" idx="3"/>
            <a:endCxn id="32" idx="1"/>
          </p:cNvCxnSpPr>
          <p:nvPr/>
        </p:nvCxnSpPr>
        <p:spPr>
          <a:xfrm flipH="1">
            <a:off x="1933135" y="5716488"/>
            <a:ext cx="19442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2689202" y="540356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2871200" y="5295548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2841602" y="555596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2947203" y="5414139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2663235" y="5905148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3141907" y="5339936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2801299" y="5797136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2625578" y="5664406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2979212" y="5696238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137204" y="560230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3064353" y="588043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2836017" y="5912262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2946621" y="605597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93009" y="5486566"/>
            <a:ext cx="50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Ioff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022294" y="4898769"/>
            <a:ext cx="1944216" cy="16230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7076983" y="4943260"/>
            <a:ext cx="0" cy="16230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745036" y="4898769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Ion</a:t>
            </a:r>
            <a:endParaRPr lang="en-US" dirty="0"/>
          </a:p>
        </p:txBody>
      </p:sp>
      <p:cxnSp>
        <p:nvCxnSpPr>
          <p:cNvPr id="60" name="Connecteur droit 59"/>
          <p:cNvCxnSpPr>
            <a:stCxn id="57" idx="3"/>
            <a:endCxn id="57" idx="1"/>
          </p:cNvCxnSpPr>
          <p:nvPr/>
        </p:nvCxnSpPr>
        <p:spPr>
          <a:xfrm flipH="1">
            <a:off x="6022294" y="5710312"/>
            <a:ext cx="19442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6860406" y="5397384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6960359" y="5289372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6930761" y="5549784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7036362" y="5407963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6822749" y="5613408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7126967" y="5441772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6910943" y="5665056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6782446" y="5499740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7068371" y="5690062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7135594" y="5581112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7073555" y="5623987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6968971" y="5538778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6886390" y="5718456"/>
            <a:ext cx="216024" cy="21602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082168" y="5480390"/>
            <a:ext cx="50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Ioff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8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Gates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aligned</a:t>
            </a:r>
            <a:r>
              <a:rPr lang="fr-FR" dirty="0"/>
              <a:t> and vertical, </a:t>
            </a:r>
            <a:r>
              <a:rPr lang="fr-FR" dirty="0" err="1"/>
              <a:t>regular</a:t>
            </a:r>
            <a:r>
              <a:rPr lang="fr-FR" dirty="0"/>
              <a:t> pitch </a:t>
            </a:r>
            <a:r>
              <a:rPr lang="fr-FR" dirty="0" err="1" smtClean="0"/>
              <a:t>with</a:t>
            </a:r>
            <a:r>
              <a:rPr lang="fr-FR" dirty="0" smtClean="0"/>
              <a:t> 8 </a:t>
            </a:r>
            <a:r>
              <a:rPr lang="fr-FR" dirty="0">
                <a:sym typeface="Symbol"/>
              </a:rPr>
              <a:t> </a:t>
            </a:r>
            <a:r>
              <a:rPr lang="fr-FR" dirty="0" smtClean="0">
                <a:sym typeface="Symbol"/>
              </a:rPr>
              <a:t>minimum (2+6</a:t>
            </a:r>
            <a:r>
              <a:rPr lang="fr-FR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FINFET MANUFACTURABILITY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9" y="2063120"/>
            <a:ext cx="6351438" cy="425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ier 5"/>
          <p:cNvSpPr/>
          <p:nvPr/>
        </p:nvSpPr>
        <p:spPr>
          <a:xfrm>
            <a:off x="395536" y="2636912"/>
            <a:ext cx="720080" cy="720080"/>
          </a:xfrm>
          <a:prstGeom prst="mathMultiply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395536" y="5126526"/>
            <a:ext cx="720080" cy="720080"/>
          </a:xfrm>
          <a:prstGeom prst="mathMultiply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859760" y="4437112"/>
            <a:ext cx="423664" cy="432048"/>
            <a:chOff x="6596608" y="5085184"/>
            <a:chExt cx="567680" cy="720080"/>
          </a:xfrm>
          <a:solidFill>
            <a:srgbClr val="00B050"/>
          </a:solidFill>
        </p:grpSpPr>
        <p:sp>
          <p:nvSpPr>
            <p:cNvPr id="9" name="Bande diagonale 8"/>
            <p:cNvSpPr/>
            <p:nvPr/>
          </p:nvSpPr>
          <p:spPr>
            <a:xfrm>
              <a:off x="6876256" y="5085184"/>
              <a:ext cx="288032" cy="720080"/>
            </a:xfrm>
            <a:prstGeom prst="diagStripe">
              <a:avLst>
                <a:gd name="adj" fmla="val 64286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ande diagonale 9"/>
            <p:cNvSpPr/>
            <p:nvPr/>
          </p:nvSpPr>
          <p:spPr>
            <a:xfrm flipH="1">
              <a:off x="6596608" y="5423098"/>
              <a:ext cx="279648" cy="360040"/>
            </a:xfrm>
            <a:prstGeom prst="diagStrip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7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90" y="3861048"/>
            <a:ext cx="2656706" cy="2868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999827"/>
            <a:ext cx="3073282" cy="5047779"/>
          </a:xfrm>
        </p:spPr>
        <p:txBody>
          <a:bodyPr/>
          <a:lstStyle/>
          <a:p>
            <a:r>
              <a:rPr lang="fr-FR" dirty="0" smtClean="0"/>
              <a:t>BSIM4 </a:t>
            </a:r>
            <a:r>
              <a:rPr lang="fr-FR" dirty="0" err="1" smtClean="0"/>
              <a:t>is</a:t>
            </a:r>
            <a:r>
              <a:rPr lang="fr-FR" dirty="0" smtClean="0"/>
              <a:t> a good model for MOS </a:t>
            </a:r>
            <a:r>
              <a:rPr lang="fr-FR" dirty="0" err="1" smtClean="0"/>
              <a:t>devices</a:t>
            </a:r>
            <a:endParaRPr lang="fr-FR" dirty="0" smtClean="0"/>
          </a:p>
          <a:p>
            <a:r>
              <a:rPr lang="fr-FR" dirty="0" smtClean="0"/>
              <a:t>BSIM-CMG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targetted</a:t>
            </a:r>
            <a:r>
              <a:rPr lang="fr-FR" dirty="0" smtClean="0"/>
              <a:t> to FinFET, but corresponds to a </a:t>
            </a:r>
            <a:r>
              <a:rPr lang="fr-FR" dirty="0" err="1" smtClean="0"/>
              <a:t>completly</a:t>
            </a:r>
            <a:r>
              <a:rPr lang="fr-FR" dirty="0" smtClean="0"/>
              <a:t> new model</a:t>
            </a:r>
          </a:p>
          <a:p>
            <a:r>
              <a:rPr lang="fr-FR" dirty="0" smtClean="0"/>
              <a:t>The HFIN and TFIN </a:t>
            </a:r>
            <a:r>
              <a:rPr lang="fr-FR" dirty="0" err="1" smtClean="0"/>
              <a:t>parameters</a:t>
            </a:r>
            <a:r>
              <a:rPr lang="fr-FR" dirty="0" smtClean="0"/>
              <a:t> have been </a:t>
            </a:r>
            <a:r>
              <a:rPr lang="fr-FR" dirty="0" err="1" smtClean="0"/>
              <a:t>added</a:t>
            </a:r>
            <a:r>
              <a:rPr lang="fr-FR" dirty="0" smtClean="0"/>
              <a:t> to BSIM4 in Microwind to </a:t>
            </a:r>
            <a:r>
              <a:rPr lang="fr-FR" dirty="0" err="1" smtClean="0"/>
              <a:t>handle</a:t>
            </a:r>
            <a:r>
              <a:rPr lang="fr-FR" dirty="0" smtClean="0"/>
              <a:t> the FinFET</a:t>
            </a:r>
          </a:p>
          <a:p>
            <a:r>
              <a:rPr lang="fr-FR" dirty="0" smtClean="0"/>
              <a:t>HFIN: Fin </a:t>
            </a:r>
            <a:r>
              <a:rPr lang="fr-FR" dirty="0" err="1" smtClean="0"/>
              <a:t>Height</a:t>
            </a:r>
            <a:r>
              <a:rPr lang="fr-FR" dirty="0" smtClean="0"/>
              <a:t> </a:t>
            </a:r>
          </a:p>
          <a:p>
            <a:r>
              <a:rPr lang="fr-FR" dirty="0" smtClean="0"/>
              <a:t>TFIN: Fin </a:t>
            </a:r>
            <a:r>
              <a:rPr lang="fr-FR" dirty="0" err="1" smtClean="0"/>
              <a:t>thickness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FINFET </a:t>
            </a:r>
            <a:r>
              <a:rPr lang="en-US" dirty="0" smtClean="0"/>
              <a:t>MODEL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10" y="836712"/>
            <a:ext cx="5755161" cy="327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7786580" y="2152586"/>
            <a:ext cx="1365392" cy="648073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5701448" y="5367306"/>
            <a:ext cx="152722" cy="653982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072908" y="5589240"/>
            <a:ext cx="781261" cy="79208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height (HF</a:t>
            </a: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30nm</a:t>
            </a:r>
            <a:endParaRPr lang="en-US" altLang="fr-FR" sz="12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80999" y="5161194"/>
            <a:ext cx="71729" cy="206112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5425359" y="4509120"/>
            <a:ext cx="1096280" cy="576064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</a:t>
            </a: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thickness</a:t>
            </a:r>
            <a:endParaRPr lang="en-US" altLang="fr-FR" sz="1200" i="1" dirty="0" smtClean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(TF) 10nm</a:t>
            </a:r>
            <a:endParaRPr lang="en-US" altLang="fr-FR" sz="12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8296" y="4838028"/>
            <a:ext cx="1486012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2 fins, </a:t>
            </a:r>
            <a:r>
              <a:rPr lang="fr-FR" dirty="0" err="1" smtClean="0"/>
              <a:t>Weff</a:t>
            </a:r>
            <a:r>
              <a:rPr lang="fr-FR" dirty="0" smtClean="0"/>
              <a:t>=140nm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3"/>
          <p:cNvSpPr>
            <a:spLocks noChangeArrowheads="1"/>
          </p:cNvSpPr>
          <p:nvPr/>
        </p:nvSpPr>
        <p:spPr bwMode="auto">
          <a:xfrm>
            <a:off x="6158784" y="4939545"/>
            <a:ext cx="235642" cy="420731"/>
          </a:xfrm>
          <a:prstGeom prst="ellipse">
            <a:avLst/>
          </a:prstGeom>
          <a:solidFill>
            <a:srgbClr val="FF3300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107"/>
          <p:cNvSpPr>
            <a:spLocks noChangeArrowheads="1"/>
          </p:cNvSpPr>
          <p:nvPr/>
        </p:nvSpPr>
        <p:spPr bwMode="auto">
          <a:xfrm>
            <a:off x="430859" y="2437667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5.0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08"/>
          <p:cNvSpPr>
            <a:spLocks noChangeArrowheads="1"/>
          </p:cNvSpPr>
          <p:nvPr/>
        </p:nvSpPr>
        <p:spPr bwMode="auto">
          <a:xfrm>
            <a:off x="430859" y="3123467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3.3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109"/>
          <p:cNvSpPr>
            <a:spLocks noChangeArrowheads="1"/>
          </p:cNvSpPr>
          <p:nvPr/>
        </p:nvSpPr>
        <p:spPr bwMode="auto">
          <a:xfrm>
            <a:off x="430859" y="3887055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2.5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110"/>
          <p:cNvSpPr>
            <a:spLocks noChangeArrowheads="1"/>
          </p:cNvSpPr>
          <p:nvPr/>
        </p:nvSpPr>
        <p:spPr bwMode="auto">
          <a:xfrm>
            <a:off x="421334" y="4209317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1.8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112"/>
          <p:cNvSpPr>
            <a:spLocks noChangeArrowheads="1"/>
          </p:cNvSpPr>
          <p:nvPr/>
        </p:nvSpPr>
        <p:spPr bwMode="auto">
          <a:xfrm>
            <a:off x="1023615" y="5560280"/>
            <a:ext cx="615854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0.35µ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1788790" y="5560280"/>
            <a:ext cx="615854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0.18µ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3346794" y="5542817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115"/>
          <p:cNvSpPr>
            <a:spLocks noChangeArrowheads="1"/>
          </p:cNvSpPr>
          <p:nvPr/>
        </p:nvSpPr>
        <p:spPr bwMode="auto">
          <a:xfrm>
            <a:off x="4006400" y="5560280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16"/>
          <p:cNvSpPr>
            <a:spLocks noChangeArrowheads="1"/>
          </p:cNvSpPr>
          <p:nvPr/>
        </p:nvSpPr>
        <p:spPr bwMode="auto">
          <a:xfrm>
            <a:off x="4325566" y="5887096"/>
            <a:ext cx="1583683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None/>
            </a:pPr>
            <a:r>
              <a:rPr lang="en-US" altLang="fr-FR" sz="1400" i="1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Technology node</a:t>
            </a:r>
            <a:endParaRPr lang="en-US" altLang="fr-FR" sz="1400" i="1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413397" y="4780817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1.0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e 66"/>
          <p:cNvGrpSpPr>
            <a:grpSpLocks/>
          </p:cNvGrpSpPr>
          <p:nvPr/>
        </p:nvGrpSpPr>
        <p:grpSpPr bwMode="auto">
          <a:xfrm>
            <a:off x="1166442" y="2609117"/>
            <a:ext cx="7789863" cy="2309813"/>
            <a:chOff x="1175291" y="2599748"/>
            <a:chExt cx="7765258" cy="2547144"/>
          </a:xfrm>
        </p:grpSpPr>
        <p:sp>
          <p:nvSpPr>
            <p:cNvPr id="14" name="Line 121"/>
            <p:cNvSpPr>
              <a:spLocks noChangeShapeType="1"/>
            </p:cNvSpPr>
            <p:nvPr/>
          </p:nvSpPr>
          <p:spPr bwMode="auto">
            <a:xfrm rot="16200000" flipH="1" flipV="1">
              <a:off x="5057045" y="248031"/>
              <a:ext cx="1751" cy="776525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Line 106"/>
            <p:cNvSpPr>
              <a:spLocks noChangeShapeType="1"/>
            </p:cNvSpPr>
            <p:nvPr/>
          </p:nvSpPr>
          <p:spPr bwMode="auto">
            <a:xfrm rot="16200000" flipH="1" flipV="1">
              <a:off x="5036794" y="993036"/>
              <a:ext cx="28010" cy="7751015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Line 118"/>
            <p:cNvSpPr>
              <a:spLocks noChangeShapeType="1"/>
            </p:cNvSpPr>
            <p:nvPr/>
          </p:nvSpPr>
          <p:spPr bwMode="auto">
            <a:xfrm rot="16200000" flipH="1" flipV="1">
              <a:off x="5029792" y="-407456"/>
              <a:ext cx="42015" cy="7751015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Line 119"/>
            <p:cNvSpPr>
              <a:spLocks noChangeShapeType="1"/>
            </p:cNvSpPr>
            <p:nvPr/>
          </p:nvSpPr>
          <p:spPr bwMode="auto">
            <a:xfrm rot="16200000" flipV="1">
              <a:off x="5046422" y="-1271383"/>
              <a:ext cx="8754" cy="7751015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Line 121"/>
            <p:cNvSpPr>
              <a:spLocks noChangeShapeType="1"/>
            </p:cNvSpPr>
            <p:nvPr/>
          </p:nvSpPr>
          <p:spPr bwMode="auto">
            <a:xfrm rot="16200000" flipV="1">
              <a:off x="5050799" y="695431"/>
              <a:ext cx="0" cy="7751015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 rot="16200000" flipV="1">
              <a:off x="5048291" y="1254634"/>
              <a:ext cx="19257" cy="776525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sz="14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Rectangle 124"/>
          <p:cNvSpPr>
            <a:spLocks noChangeArrowheads="1"/>
          </p:cNvSpPr>
          <p:nvPr/>
        </p:nvSpPr>
        <p:spPr bwMode="auto">
          <a:xfrm>
            <a:off x="330135" y="1948717"/>
            <a:ext cx="1055077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noProof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Supply (V)</a:t>
            </a:r>
          </a:p>
        </p:txBody>
      </p:sp>
      <p:sp>
        <p:nvSpPr>
          <p:cNvPr id="21" name="Rectangle 125"/>
          <p:cNvSpPr>
            <a:spLocks noChangeArrowheads="1"/>
          </p:cNvSpPr>
          <p:nvPr/>
        </p:nvSpPr>
        <p:spPr bwMode="auto">
          <a:xfrm>
            <a:off x="414984" y="4482367"/>
            <a:ext cx="41547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26"/>
          <p:cNvSpPr>
            <a:spLocks noChangeArrowheads="1"/>
          </p:cNvSpPr>
          <p:nvPr/>
        </p:nvSpPr>
        <p:spPr bwMode="auto">
          <a:xfrm>
            <a:off x="4666007" y="5549167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128"/>
          <p:cNvSpPr>
            <a:spLocks noChangeArrowheads="1"/>
          </p:cNvSpPr>
          <p:nvPr/>
        </p:nvSpPr>
        <p:spPr bwMode="auto">
          <a:xfrm rot="16200000">
            <a:off x="102817" y="3837843"/>
            <a:ext cx="2751137" cy="25876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129"/>
          <p:cNvSpPr>
            <a:spLocks noChangeArrowheads="1"/>
          </p:cNvSpPr>
          <p:nvPr/>
        </p:nvSpPr>
        <p:spPr bwMode="auto">
          <a:xfrm rot="16200000">
            <a:off x="1155329" y="4163280"/>
            <a:ext cx="2073275" cy="28575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130"/>
          <p:cNvSpPr>
            <a:spLocks noChangeArrowheads="1"/>
          </p:cNvSpPr>
          <p:nvPr/>
        </p:nvSpPr>
        <p:spPr bwMode="auto">
          <a:xfrm rot="16200000">
            <a:off x="1941143" y="4244242"/>
            <a:ext cx="1992312" cy="236537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131"/>
          <p:cNvSpPr>
            <a:spLocks noChangeArrowheads="1"/>
          </p:cNvSpPr>
          <p:nvPr/>
        </p:nvSpPr>
        <p:spPr bwMode="auto">
          <a:xfrm rot="16200000">
            <a:off x="3063505" y="4488717"/>
            <a:ext cx="1438275" cy="2889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132"/>
          <p:cNvSpPr>
            <a:spLocks noChangeArrowheads="1"/>
          </p:cNvSpPr>
          <p:nvPr/>
        </p:nvSpPr>
        <p:spPr bwMode="auto">
          <a:xfrm rot="16200000">
            <a:off x="4003304" y="4750655"/>
            <a:ext cx="906463" cy="26193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Freeform 133"/>
          <p:cNvSpPr>
            <a:spLocks/>
          </p:cNvSpPr>
          <p:nvPr/>
        </p:nvSpPr>
        <p:spPr bwMode="auto">
          <a:xfrm>
            <a:off x="1248992" y="2566255"/>
            <a:ext cx="2879725" cy="1681162"/>
          </a:xfrm>
          <a:custGeom>
            <a:avLst/>
            <a:gdLst>
              <a:gd name="T0" fmla="*/ 0 w 2448"/>
              <a:gd name="T1" fmla="*/ 0 h 1056"/>
              <a:gd name="T2" fmla="*/ 2147483647 w 2448"/>
              <a:gd name="T3" fmla="*/ 0 h 1056"/>
              <a:gd name="T4" fmla="*/ 2147483647 w 2448"/>
              <a:gd name="T5" fmla="*/ 2147483647 h 1056"/>
              <a:gd name="T6" fmla="*/ 2147483647 w 2448"/>
              <a:gd name="T7" fmla="*/ 2147483647 h 1056"/>
              <a:gd name="T8" fmla="*/ 2147483647 w 2448"/>
              <a:gd name="T9" fmla="*/ 2147483647 h 1056"/>
              <a:gd name="T10" fmla="*/ 2147483647 w 2448"/>
              <a:gd name="T11" fmla="*/ 2147483647 h 1056"/>
              <a:gd name="T12" fmla="*/ 2147483647 w 2448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8" h="1056">
                <a:moveTo>
                  <a:pt x="0" y="0"/>
                </a:moveTo>
                <a:lnTo>
                  <a:pt x="384" y="0"/>
                </a:lnTo>
                <a:lnTo>
                  <a:pt x="528" y="480"/>
                </a:lnTo>
                <a:lnTo>
                  <a:pt x="1440" y="480"/>
                </a:lnTo>
                <a:lnTo>
                  <a:pt x="1680" y="864"/>
                </a:lnTo>
                <a:lnTo>
                  <a:pt x="2208" y="864"/>
                </a:lnTo>
                <a:lnTo>
                  <a:pt x="2448" y="1056"/>
                </a:lnTo>
              </a:path>
            </a:pathLst>
          </a:custGeom>
          <a:noFill/>
          <a:ln w="38100" cmpd="sng">
            <a:solidFill>
              <a:srgbClr val="D6009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fr-FR" sz="16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Line 134"/>
          <p:cNvSpPr>
            <a:spLocks noChangeShapeType="1"/>
          </p:cNvSpPr>
          <p:nvPr/>
        </p:nvSpPr>
        <p:spPr bwMode="auto">
          <a:xfrm flipH="1">
            <a:off x="3727080" y="3453667"/>
            <a:ext cx="588962" cy="458788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fr-FR" sz="16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reeform 135"/>
          <p:cNvSpPr>
            <a:spLocks/>
          </p:cNvSpPr>
          <p:nvPr/>
        </p:nvSpPr>
        <p:spPr bwMode="auto">
          <a:xfrm>
            <a:off x="4111255" y="4234717"/>
            <a:ext cx="3354387" cy="598488"/>
          </a:xfrm>
          <a:custGeom>
            <a:avLst/>
            <a:gdLst>
              <a:gd name="T0" fmla="*/ 0 w 816"/>
              <a:gd name="T1" fmla="*/ 0 h 318"/>
              <a:gd name="T2" fmla="*/ 2147483647 w 816"/>
              <a:gd name="T3" fmla="*/ 2147483647 h 318"/>
              <a:gd name="T4" fmla="*/ 2147483647 w 816"/>
              <a:gd name="T5" fmla="*/ 2147483647 h 318"/>
              <a:gd name="T6" fmla="*/ 2147483647 w 816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318">
                <a:moveTo>
                  <a:pt x="0" y="0"/>
                </a:moveTo>
                <a:lnTo>
                  <a:pt x="181" y="182"/>
                </a:lnTo>
                <a:lnTo>
                  <a:pt x="680" y="182"/>
                </a:lnTo>
                <a:lnTo>
                  <a:pt x="816" y="318"/>
                </a:lnTo>
              </a:path>
            </a:pathLst>
          </a:custGeom>
          <a:noFill/>
          <a:ln w="19050" cap="flat" cmpd="sng">
            <a:solidFill>
              <a:srgbClr val="FF006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fr-FR" sz="16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36"/>
          <p:cNvSpPr>
            <a:spLocks noChangeArrowheads="1"/>
          </p:cNvSpPr>
          <p:nvPr/>
        </p:nvSpPr>
        <p:spPr bwMode="auto">
          <a:xfrm>
            <a:off x="4327693" y="3194905"/>
            <a:ext cx="1006986" cy="307766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I/O supply</a:t>
            </a:r>
            <a:endParaRPr lang="en-US" altLang="fr-FR" sz="1400" b="0" noProof="1">
              <a:solidFill>
                <a:srgbClr val="0084D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137"/>
          <p:cNvGrpSpPr>
            <a:grpSpLocks/>
          </p:cNvGrpSpPr>
          <p:nvPr/>
        </p:nvGrpSpPr>
        <p:grpSpPr bwMode="auto">
          <a:xfrm>
            <a:off x="4358904" y="3914042"/>
            <a:ext cx="1679483" cy="788988"/>
            <a:chOff x="4255" y="2886"/>
            <a:chExt cx="1282" cy="548"/>
          </a:xfrm>
        </p:grpSpPr>
        <p:sp>
          <p:nvSpPr>
            <p:cNvPr id="33" name="Rectangle 138"/>
            <p:cNvSpPr>
              <a:spLocks noChangeArrowheads="1"/>
            </p:cNvSpPr>
            <p:nvPr/>
          </p:nvSpPr>
          <p:spPr bwMode="auto">
            <a:xfrm>
              <a:off x="4664" y="2886"/>
              <a:ext cx="873" cy="2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algn="l" defTabSz="4953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sz="2800" b="1">
                  <a:solidFill>
                    <a:srgbClr val="4E6B7C"/>
                  </a:solidFill>
                  <a:latin typeface="Arial" pitchFamily="34" charset="0"/>
                </a:defRPr>
              </a:lvl1pPr>
              <a:lvl2pPr marL="742950" indent="-285750" algn="l" defTabSz="4953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è"/>
                <a:defRPr sz="2400" b="1">
                  <a:solidFill>
                    <a:srgbClr val="4E6B7C"/>
                  </a:solidFill>
                  <a:latin typeface="Arial" pitchFamily="34" charset="0"/>
                </a:defRPr>
              </a:lvl2pPr>
              <a:lvl3pPr marL="1143000" indent="-228600" algn="l" defTabSz="495300" eaLnBrk="0" hangingPunct="0">
                <a:spcBef>
                  <a:spcPct val="20000"/>
                </a:spcBef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95300" eaLnBrk="0" hangingPunct="0">
                <a:spcBef>
                  <a:spcPct val="20000"/>
                </a:spcBef>
                <a:buSzPct val="69000"/>
                <a:buFont typeface="Wingdings" pitchFamily="2" charset="2"/>
                <a:buChar char="l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95300" eaLnBrk="0" hangingPunct="0">
                <a:spcBef>
                  <a:spcPct val="20000"/>
                </a:spcBef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953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953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953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953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400" b="0" noProof="1" smtClean="0">
                  <a:solidFill>
                    <a:srgbClr val="0084D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Core supply</a:t>
              </a:r>
              <a:endParaRPr lang="en-US" altLang="fr-FR" sz="1400" b="0" noProof="1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Line 139"/>
            <p:cNvSpPr>
              <a:spLocks noChangeShapeType="1"/>
            </p:cNvSpPr>
            <p:nvPr/>
          </p:nvSpPr>
          <p:spPr bwMode="auto">
            <a:xfrm flipH="1">
              <a:off x="4255" y="3117"/>
              <a:ext cx="450" cy="317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Rectangle 141"/>
          <p:cNvSpPr>
            <a:spLocks noChangeArrowheads="1"/>
          </p:cNvSpPr>
          <p:nvPr/>
        </p:nvSpPr>
        <p:spPr bwMode="auto">
          <a:xfrm rot="16200000">
            <a:off x="256011" y="4214873"/>
            <a:ext cx="1925638" cy="276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142"/>
          <p:cNvSpPr>
            <a:spLocks noChangeArrowheads="1"/>
          </p:cNvSpPr>
          <p:nvPr/>
        </p:nvSpPr>
        <p:spPr bwMode="auto">
          <a:xfrm rot="16200000">
            <a:off x="1421236" y="4713348"/>
            <a:ext cx="979488" cy="276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143"/>
          <p:cNvSpPr>
            <a:spLocks noChangeArrowheads="1"/>
          </p:cNvSpPr>
          <p:nvPr/>
        </p:nvSpPr>
        <p:spPr bwMode="auto">
          <a:xfrm rot="16200000">
            <a:off x="2277692" y="4782405"/>
            <a:ext cx="790575" cy="276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144"/>
          <p:cNvSpPr>
            <a:spLocks noChangeArrowheads="1"/>
          </p:cNvSpPr>
          <p:nvPr/>
        </p:nvSpPr>
        <p:spPr bwMode="auto">
          <a:xfrm rot="16200000">
            <a:off x="3197649" y="4872098"/>
            <a:ext cx="614362" cy="276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145"/>
          <p:cNvSpPr>
            <a:spLocks noChangeArrowheads="1"/>
          </p:cNvSpPr>
          <p:nvPr/>
        </p:nvSpPr>
        <p:spPr bwMode="auto">
          <a:xfrm rot="16200000">
            <a:off x="3968380" y="4950680"/>
            <a:ext cx="455612" cy="2778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146"/>
          <p:cNvSpPr>
            <a:spLocks noChangeArrowheads="1"/>
          </p:cNvSpPr>
          <p:nvPr/>
        </p:nvSpPr>
        <p:spPr bwMode="auto">
          <a:xfrm rot="16200000">
            <a:off x="4624811" y="4959411"/>
            <a:ext cx="457200" cy="2778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147"/>
          <p:cNvSpPr>
            <a:spLocks noChangeArrowheads="1"/>
          </p:cNvSpPr>
          <p:nvPr/>
        </p:nvSpPr>
        <p:spPr bwMode="auto">
          <a:xfrm rot="16200000">
            <a:off x="5301086" y="4975286"/>
            <a:ext cx="457200" cy="2778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148"/>
          <p:cNvSpPr>
            <a:spLocks noChangeArrowheads="1"/>
          </p:cNvSpPr>
          <p:nvPr/>
        </p:nvSpPr>
        <p:spPr bwMode="auto">
          <a:xfrm rot="16200000">
            <a:off x="4723635" y="4818836"/>
            <a:ext cx="810419" cy="263527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149"/>
          <p:cNvSpPr>
            <a:spLocks noChangeArrowheads="1"/>
          </p:cNvSpPr>
          <p:nvPr/>
        </p:nvSpPr>
        <p:spPr bwMode="auto">
          <a:xfrm>
            <a:off x="5428800" y="5542817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Group 150"/>
          <p:cNvGrpSpPr>
            <a:grpSpLocks/>
          </p:cNvGrpSpPr>
          <p:nvPr/>
        </p:nvGrpSpPr>
        <p:grpSpPr bwMode="auto">
          <a:xfrm>
            <a:off x="1355355" y="2558317"/>
            <a:ext cx="5900737" cy="2425700"/>
            <a:chOff x="2076" y="1945"/>
            <a:chExt cx="4506" cy="1684"/>
          </a:xfrm>
        </p:grpSpPr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2076" y="1945"/>
              <a:ext cx="2188" cy="1570"/>
            </a:xfrm>
            <a:custGeom>
              <a:avLst/>
              <a:gdLst>
                <a:gd name="T0" fmla="*/ 0 w 2016"/>
                <a:gd name="T1" fmla="*/ 0 h 1440"/>
                <a:gd name="T2" fmla="*/ 5160 w 2016"/>
                <a:gd name="T3" fmla="*/ 5874 h 1440"/>
                <a:gd name="T4" fmla="*/ 11345 w 2016"/>
                <a:gd name="T5" fmla="*/ 12945 h 1440"/>
                <a:gd name="T6" fmla="*/ 17026 w 2016"/>
                <a:gd name="T7" fmla="*/ 16471 h 1440"/>
                <a:gd name="T8" fmla="*/ 21659 w 2016"/>
                <a:gd name="T9" fmla="*/ 17669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1440">
                  <a:moveTo>
                    <a:pt x="0" y="0"/>
                  </a:moveTo>
                  <a:lnTo>
                    <a:pt x="480" y="480"/>
                  </a:lnTo>
                  <a:lnTo>
                    <a:pt x="1056" y="1056"/>
                  </a:lnTo>
                  <a:lnTo>
                    <a:pt x="1584" y="1344"/>
                  </a:lnTo>
                  <a:lnTo>
                    <a:pt x="2016" y="1440"/>
                  </a:lnTo>
                </a:path>
              </a:pathLst>
            </a:custGeom>
            <a:noFill/>
            <a:ln w="38100" cmpd="sng">
              <a:solidFill>
                <a:srgbClr val="CC66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Line 152"/>
            <p:cNvSpPr>
              <a:spLocks noChangeShapeType="1"/>
            </p:cNvSpPr>
            <p:nvPr/>
          </p:nvSpPr>
          <p:spPr bwMode="auto">
            <a:xfrm>
              <a:off x="4264" y="3515"/>
              <a:ext cx="725" cy="45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Line 153"/>
            <p:cNvSpPr>
              <a:spLocks noChangeShapeType="1"/>
            </p:cNvSpPr>
            <p:nvPr/>
          </p:nvSpPr>
          <p:spPr bwMode="auto">
            <a:xfrm>
              <a:off x="4989" y="3560"/>
              <a:ext cx="1593" cy="69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8" name="Rectangle 149"/>
          <p:cNvSpPr>
            <a:spLocks noChangeArrowheads="1"/>
          </p:cNvSpPr>
          <p:nvPr/>
        </p:nvSpPr>
        <p:spPr bwMode="auto">
          <a:xfrm>
            <a:off x="6192388" y="5550755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149"/>
          <p:cNvSpPr>
            <a:spLocks noChangeArrowheads="1"/>
          </p:cNvSpPr>
          <p:nvPr/>
        </p:nvSpPr>
        <p:spPr bwMode="auto">
          <a:xfrm>
            <a:off x="6960738" y="5576155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148"/>
          <p:cNvSpPr>
            <a:spLocks noChangeArrowheads="1"/>
          </p:cNvSpPr>
          <p:nvPr/>
        </p:nvSpPr>
        <p:spPr bwMode="auto">
          <a:xfrm rot="16200000">
            <a:off x="5397685" y="4816296"/>
            <a:ext cx="794228" cy="252413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147"/>
          <p:cNvSpPr>
            <a:spLocks noChangeArrowheads="1"/>
          </p:cNvSpPr>
          <p:nvPr/>
        </p:nvSpPr>
        <p:spPr bwMode="auto">
          <a:xfrm rot="16200000">
            <a:off x="6091661" y="5034023"/>
            <a:ext cx="371475" cy="2778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148"/>
          <p:cNvSpPr>
            <a:spLocks noChangeArrowheads="1"/>
          </p:cNvSpPr>
          <p:nvPr/>
        </p:nvSpPr>
        <p:spPr bwMode="auto">
          <a:xfrm rot="16200000">
            <a:off x="6155716" y="4805978"/>
            <a:ext cx="789466" cy="268287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147"/>
          <p:cNvSpPr>
            <a:spLocks noChangeArrowheads="1"/>
          </p:cNvSpPr>
          <p:nvPr/>
        </p:nvSpPr>
        <p:spPr bwMode="auto">
          <a:xfrm rot="16200000">
            <a:off x="6906842" y="5057043"/>
            <a:ext cx="312737" cy="265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 148"/>
          <p:cNvSpPr>
            <a:spLocks noChangeArrowheads="1"/>
          </p:cNvSpPr>
          <p:nvPr/>
        </p:nvSpPr>
        <p:spPr bwMode="auto">
          <a:xfrm rot="16200000">
            <a:off x="6973558" y="4909364"/>
            <a:ext cx="695324" cy="235029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 rot="16200000">
            <a:off x="3638974" y="49273"/>
            <a:ext cx="2844800" cy="77898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>
              <a:defRPr/>
            </a:pPr>
            <a:endParaRPr lang="fr-FR" sz="14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114"/>
          <p:cNvSpPr>
            <a:spLocks noChangeArrowheads="1"/>
          </p:cNvSpPr>
          <p:nvPr/>
        </p:nvSpPr>
        <p:spPr bwMode="auto">
          <a:xfrm>
            <a:off x="2580360" y="5544405"/>
            <a:ext cx="57417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104"/>
          <p:cNvSpPr>
            <a:spLocks noChangeArrowheads="1"/>
          </p:cNvSpPr>
          <p:nvPr/>
        </p:nvSpPr>
        <p:spPr bwMode="auto">
          <a:xfrm>
            <a:off x="6554170" y="2728320"/>
            <a:ext cx="1018080" cy="95474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2065" tIns="46034" rIns="92065" bIns="46034">
            <a:spAutoFit/>
          </a:bodyPr>
          <a:lstStyle/>
          <a:p>
            <a:pPr algn="ctr" defTabSz="761772" eaLnBrk="0">
              <a:defRPr/>
            </a:pPr>
            <a:r>
              <a:rPr lang="fr-FR" altLang="ja-JP" sz="1400" b="1" noProof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0.8 V</a:t>
            </a:r>
            <a:r>
              <a:rPr lang="fr-FR" altLang="ja-JP" sz="1400" noProof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inside, </a:t>
            </a:r>
            <a:r>
              <a:rPr lang="fr-FR" altLang="ja-JP" sz="1400" b="1" noProof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1.2V </a:t>
            </a:r>
            <a:r>
              <a:rPr lang="fr-FR" altLang="ja-JP" sz="1400" noProof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outside</a:t>
            </a:r>
            <a:endParaRPr lang="fr-FR" altLang="ja-JP" sz="1400" noProof="1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Flèche vers le bas 59"/>
          <p:cNvSpPr/>
          <p:nvPr/>
        </p:nvSpPr>
        <p:spPr bwMode="auto">
          <a:xfrm>
            <a:off x="6930654" y="3759127"/>
            <a:ext cx="246062" cy="542925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945" tIns="41473" rIns="82945" bIns="41473"/>
          <a:lstStyle/>
          <a:p>
            <a:pPr algn="l" defTabSz="407526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fr-FR" sz="1400" noProof="1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149"/>
          <p:cNvSpPr>
            <a:spLocks noChangeArrowheads="1"/>
          </p:cNvSpPr>
          <p:nvPr/>
        </p:nvSpPr>
        <p:spPr bwMode="auto">
          <a:xfrm>
            <a:off x="7668763" y="5579330"/>
            <a:ext cx="47799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149"/>
          <p:cNvSpPr>
            <a:spLocks noChangeArrowheads="1"/>
          </p:cNvSpPr>
          <p:nvPr/>
        </p:nvSpPr>
        <p:spPr bwMode="auto">
          <a:xfrm>
            <a:off x="8335978" y="5568217"/>
            <a:ext cx="381816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7n</a:t>
            </a:r>
            <a:endParaRPr lang="en-US" altLang="fr-FR" sz="14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 rot="16200000">
            <a:off x="7641061" y="5080061"/>
            <a:ext cx="255588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 rot="16200000">
            <a:off x="7737106" y="4949092"/>
            <a:ext cx="592138" cy="255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147"/>
          <p:cNvSpPr>
            <a:spLocks noChangeArrowheads="1"/>
          </p:cNvSpPr>
          <p:nvPr/>
        </p:nvSpPr>
        <p:spPr bwMode="auto">
          <a:xfrm rot="16200000">
            <a:off x="8333211" y="5107048"/>
            <a:ext cx="238125" cy="265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ctangle 148"/>
          <p:cNvSpPr>
            <a:spLocks noChangeArrowheads="1"/>
          </p:cNvSpPr>
          <p:nvPr/>
        </p:nvSpPr>
        <p:spPr bwMode="auto">
          <a:xfrm rot="16200000">
            <a:off x="8511011" y="5021323"/>
            <a:ext cx="425450" cy="261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0" noProof="1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6487857" y="1772816"/>
            <a:ext cx="1278732" cy="564838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200" i="1" noProof="1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14-nm technology</a:t>
            </a:r>
            <a:endParaRPr lang="en-GB" altLang="fr-FR" sz="1200" b="0" noProof="1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SUPPLY VOLTAGE SCALE DOWN</a:t>
            </a:r>
            <a:endParaRPr lang="fr-FR" dirty="0"/>
          </a:p>
        </p:txBody>
      </p:sp>
      <p:sp>
        <p:nvSpPr>
          <p:cNvPr id="68" name="Espace réservé du contenu 1"/>
          <p:cNvSpPr>
            <a:spLocks noGrp="1"/>
          </p:cNvSpPr>
          <p:nvPr>
            <p:ph idx="1"/>
          </p:nvPr>
        </p:nvSpPr>
        <p:spPr>
          <a:xfrm>
            <a:off x="179513" y="1309189"/>
            <a:ext cx="5727283" cy="535636"/>
          </a:xfrm>
        </p:spPr>
        <p:txBody>
          <a:bodyPr/>
          <a:lstStyle/>
          <a:p>
            <a:r>
              <a:rPr lang="en-US" dirty="0" smtClean="0"/>
              <a:t>VDD is lowered to 800mV in 14-nm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919924"/>
              </p:ext>
            </p:extLst>
          </p:nvPr>
        </p:nvGraphicFramePr>
        <p:xfrm>
          <a:off x="3347864" y="1412776"/>
          <a:ext cx="4698231" cy="46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STRAIN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79512" y="1333549"/>
            <a:ext cx="2880320" cy="47597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Strain</a:t>
            </a:r>
            <a:r>
              <a:rPr lang="fr-FR" dirty="0" smtClean="0"/>
              <a:t> </a:t>
            </a:r>
            <a:r>
              <a:rPr lang="fr-FR" dirty="0" err="1" smtClean="0"/>
              <a:t>enables</a:t>
            </a:r>
            <a:r>
              <a:rPr lang="fr-FR" dirty="0" smtClean="0"/>
              <a:t> </a:t>
            </a:r>
            <a:r>
              <a:rPr lang="fr-FR" dirty="0" err="1" smtClean="0"/>
              <a:t>outstanding</a:t>
            </a:r>
            <a:r>
              <a:rPr lang="fr-FR" dirty="0" smtClean="0"/>
              <a:t> p-</a:t>
            </a:r>
            <a:r>
              <a:rPr lang="fr-FR" dirty="0" err="1" smtClean="0"/>
              <a:t>FinFET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performances, </a:t>
            </a:r>
            <a:r>
              <a:rPr lang="fr-FR" dirty="0" err="1" smtClean="0"/>
              <a:t>approaching</a:t>
            </a:r>
            <a:r>
              <a:rPr lang="fr-FR" dirty="0" smtClean="0"/>
              <a:t> the n-</a:t>
            </a:r>
            <a:r>
              <a:rPr lang="fr-FR" dirty="0" err="1" smtClean="0"/>
              <a:t>FinFET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6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2466175" cy="4687739"/>
          </a:xfrm>
        </p:spPr>
        <p:txBody>
          <a:bodyPr/>
          <a:lstStyle/>
          <a:p>
            <a:r>
              <a:rPr lang="fr-FR" dirty="0" err="1" smtClean="0"/>
              <a:t>Metal</a:t>
            </a:r>
            <a:r>
              <a:rPr lang="fr-FR" dirty="0" smtClean="0"/>
              <a:t> </a:t>
            </a:r>
            <a:r>
              <a:rPr lang="fr-FR" dirty="0" err="1" smtClean="0"/>
              <a:t>stack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INTERCONNECTS</a:t>
            </a:r>
            <a:endParaRPr lang="en-US" dirty="0"/>
          </a:p>
        </p:txBody>
      </p:sp>
      <p:graphicFrame>
        <p:nvGraphicFramePr>
          <p:cNvPr id="2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79204"/>
              </p:ext>
            </p:extLst>
          </p:nvPr>
        </p:nvGraphicFramePr>
        <p:xfrm>
          <a:off x="323528" y="1988840"/>
          <a:ext cx="4642965" cy="335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573"/>
                <a:gridCol w="864096"/>
                <a:gridCol w="504056"/>
                <a:gridCol w="648072"/>
                <a:gridCol w="1512168"/>
              </a:tblGrid>
              <a:tr h="38048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Main target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Pitch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ym typeface="Symbol"/>
                        </a:rPr>
                        <a:t>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Used for</a:t>
                      </a:r>
                      <a:endParaRPr lang="en-US" noProof="0" dirty="0"/>
                    </a:p>
                  </a:txBody>
                  <a:tcPr/>
                </a:tc>
              </a:tr>
              <a:tr h="38048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M7, M8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24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192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Supply</a:t>
                      </a:r>
                      <a:endParaRPr lang="en-US" noProof="0" dirty="0"/>
                    </a:p>
                  </a:txBody>
                  <a:tcPr/>
                </a:tc>
              </a:tr>
              <a:tr h="38048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M5, M6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144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Long</a:t>
                      </a:r>
                      <a:r>
                        <a:rPr lang="fr-FR" baseline="0" noProof="0" dirty="0" smtClean="0"/>
                        <a:t> </a:t>
                      </a:r>
                      <a:r>
                        <a:rPr lang="fr-FR" baseline="0" noProof="0" dirty="0" err="1" smtClean="0"/>
                        <a:t>routing</a:t>
                      </a:r>
                      <a:endParaRPr lang="en-US" noProof="0" dirty="0"/>
                    </a:p>
                  </a:txBody>
                  <a:tcPr/>
                </a:tc>
              </a:tr>
              <a:tr h="38048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M3, M4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12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96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Medium routing</a:t>
                      </a:r>
                      <a:endParaRPr lang="en-US" noProof="0" dirty="0"/>
                    </a:p>
                  </a:txBody>
                  <a:tcPr/>
                </a:tc>
              </a:tr>
              <a:tr h="38048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M1, M2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1.4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64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Short routing</a:t>
                      </a:r>
                      <a:endParaRPr lang="en-US" noProof="0" dirty="0"/>
                    </a:p>
                  </a:txBody>
                  <a:tcPr/>
                </a:tc>
              </a:tr>
              <a:tr h="938182">
                <a:tc>
                  <a:txBody>
                    <a:bodyPr/>
                    <a:lstStyle/>
                    <a:p>
                      <a:r>
                        <a:rPr lang="fr-FR" noProof="0" dirty="0" err="1" smtClean="0"/>
                        <a:t>Gate</a:t>
                      </a:r>
                      <a:r>
                        <a:rPr lang="fr-FR" noProof="0" dirty="0" smtClean="0"/>
                        <a:t>,</a:t>
                      </a:r>
                      <a:r>
                        <a:rPr lang="fr-FR" baseline="0" noProof="0" dirty="0" smtClean="0"/>
                        <a:t> Local </a:t>
                      </a:r>
                      <a:r>
                        <a:rPr lang="fr-FR" baseline="0" noProof="0" dirty="0" err="1" smtClean="0"/>
                        <a:t>interc</a:t>
                      </a:r>
                      <a:r>
                        <a:rPr lang="fr-FR" baseline="0" noProof="0" dirty="0" smtClean="0"/>
                        <a:t>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48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Intra-</a:t>
                      </a:r>
                      <a:r>
                        <a:rPr lang="fr-FR" noProof="0" dirty="0" err="1" smtClean="0"/>
                        <a:t>cell</a:t>
                      </a:r>
                      <a:r>
                        <a:rPr lang="fr-FR" baseline="0" noProof="0" dirty="0" smtClean="0"/>
                        <a:t> </a:t>
                      </a:r>
                      <a:r>
                        <a:rPr lang="fr-FR" baseline="0" noProof="0" dirty="0" err="1" smtClean="0"/>
                        <a:t>routing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744416" cy="534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32" y="1449378"/>
            <a:ext cx="5934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2610191" cy="4687739"/>
          </a:xfrm>
        </p:spPr>
        <p:txBody>
          <a:bodyPr/>
          <a:lstStyle/>
          <a:p>
            <a:r>
              <a:rPr lang="en-US" b="0" dirty="0"/>
              <a:t>Middle of Line (MOL) Local </a:t>
            </a:r>
            <a:r>
              <a:rPr lang="en-US" b="0" dirty="0" smtClean="0"/>
              <a:t>Interconnects</a:t>
            </a:r>
          </a:p>
          <a:p>
            <a:r>
              <a:rPr lang="fr-FR" b="0" dirty="0" smtClean="0"/>
              <a:t>New </a:t>
            </a:r>
            <a:r>
              <a:rPr lang="fr-FR" b="0" dirty="0" err="1" smtClean="0"/>
              <a:t>material</a:t>
            </a:r>
            <a:r>
              <a:rPr lang="fr-FR" b="0" dirty="0" smtClean="0"/>
              <a:t> « Local </a:t>
            </a:r>
            <a:r>
              <a:rPr lang="fr-FR" b="0" dirty="0" err="1" smtClean="0"/>
              <a:t>Interconnect</a:t>
            </a:r>
            <a:r>
              <a:rPr lang="fr-FR" b="0" dirty="0" smtClean="0"/>
              <a:t> (LI) » </a:t>
            </a:r>
            <a:r>
              <a:rPr lang="fr-FR" b="0" dirty="0" err="1" smtClean="0"/>
              <a:t>used</a:t>
            </a:r>
            <a:r>
              <a:rPr lang="fr-FR" b="0" dirty="0" smtClean="0"/>
              <a:t> for </a:t>
            </a:r>
            <a:r>
              <a:rPr lang="fr-FR" b="0" dirty="0" err="1" smtClean="0"/>
              <a:t>very</a:t>
            </a:r>
            <a:r>
              <a:rPr lang="fr-FR" b="0" dirty="0" smtClean="0"/>
              <a:t> short </a:t>
            </a:r>
            <a:r>
              <a:rPr lang="fr-FR" b="0" dirty="0" err="1" smtClean="0"/>
              <a:t>interconnects</a:t>
            </a:r>
            <a:endParaRPr lang="fr-FR" b="0" dirty="0" smtClean="0"/>
          </a:p>
          <a:p>
            <a:r>
              <a:rPr lang="fr-FR" b="0" dirty="0" err="1" smtClean="0"/>
              <a:t>Less</a:t>
            </a:r>
            <a:r>
              <a:rPr lang="fr-FR" b="0" dirty="0" smtClean="0"/>
              <a:t> capacitance </a:t>
            </a:r>
            <a:r>
              <a:rPr lang="fr-FR" b="0" dirty="0" err="1" smtClean="0"/>
              <a:t>than</a:t>
            </a:r>
            <a:r>
              <a:rPr lang="fr-FR" b="0" dirty="0" smtClean="0"/>
              <a:t> m1 </a:t>
            </a:r>
            <a:r>
              <a:rPr lang="fr-FR" b="0" dirty="0" err="1" smtClean="0"/>
              <a:t>only</a:t>
            </a:r>
            <a:endParaRPr lang="fr-FR" b="0" dirty="0" smtClean="0"/>
          </a:p>
          <a:p>
            <a:r>
              <a:rPr lang="fr-FR" b="0" dirty="0" smtClean="0"/>
              <a:t>More </a:t>
            </a:r>
            <a:r>
              <a:rPr lang="fr-FR" b="0" dirty="0" err="1" smtClean="0"/>
              <a:t>space</a:t>
            </a:r>
            <a:r>
              <a:rPr lang="fr-FR" b="0" dirty="0" smtClean="0"/>
              <a:t> for </a:t>
            </a:r>
            <a:r>
              <a:rPr lang="fr-FR" b="0" dirty="0" err="1" smtClean="0"/>
              <a:t>metal</a:t>
            </a:r>
            <a:r>
              <a:rPr lang="fr-FR" b="0" dirty="0" smtClean="0"/>
              <a:t> 1</a:t>
            </a:r>
          </a:p>
          <a:p>
            <a:r>
              <a:rPr lang="fr-FR" b="0" dirty="0" smtClean="0"/>
              <a:t>10% </a:t>
            </a:r>
            <a:r>
              <a:rPr lang="fr-FR" b="0" dirty="0" err="1" smtClean="0"/>
              <a:t>improved</a:t>
            </a:r>
            <a:r>
              <a:rPr lang="fr-FR" b="0" dirty="0" smtClean="0"/>
              <a:t> </a:t>
            </a:r>
            <a:r>
              <a:rPr lang="fr-FR" b="0" dirty="0" err="1" smtClean="0"/>
              <a:t>cell</a:t>
            </a:r>
            <a:r>
              <a:rPr lang="fr-FR" b="0" dirty="0" smtClean="0"/>
              <a:t> </a:t>
            </a:r>
            <a:r>
              <a:rPr lang="fr-FR" b="0" dirty="0" err="1" smtClean="0"/>
              <a:t>density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LOCAL INTERCONNECT</a:t>
            </a:r>
            <a:endParaRPr lang="en-US" dirty="0"/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076056" y="4149080"/>
            <a:ext cx="2142828" cy="50405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Local interconnect Layer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5237484" y="2192308"/>
            <a:ext cx="1278732" cy="3555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Connecteur droit avec flèche 7"/>
          <p:cNvCxnSpPr>
            <a:stCxn id="6" idx="0"/>
          </p:cNvCxnSpPr>
          <p:nvPr/>
        </p:nvCxnSpPr>
        <p:spPr>
          <a:xfrm flipH="1" flipV="1">
            <a:off x="5076056" y="2996952"/>
            <a:ext cx="107141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6147470" y="2996952"/>
            <a:ext cx="36874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147470" y="3140968"/>
            <a:ext cx="1592882" cy="972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218884" y="3449552"/>
            <a:ext cx="1278732" cy="3555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Gate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5843" y="49411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M. </a:t>
            </a:r>
            <a:r>
              <a:rPr lang="en-US" sz="1400" i="1" dirty="0" err="1" smtClean="0"/>
              <a:t>Rashed</a:t>
            </a:r>
            <a:r>
              <a:rPr lang="en-US" sz="1400" i="1" dirty="0" smtClean="0"/>
              <a:t>, ‘Innovations </a:t>
            </a:r>
            <a:r>
              <a:rPr lang="en-US" sz="1400" i="1" dirty="0"/>
              <a:t>in special constructs for standard cell libraries in sub 28nm technologies," Electron Devices Meeting (IEDM), 2013 </a:t>
            </a:r>
          </a:p>
        </p:txBody>
      </p:sp>
    </p:spTree>
    <p:extLst>
      <p:ext uri="{BB962C8B-B14F-4D97-AF65-F5344CB8AC3E}">
        <p14:creationId xmlns:p14="http://schemas.microsoft.com/office/powerpoint/2010/main" val="1864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313193"/>
              </p:ext>
            </p:extLst>
          </p:nvPr>
        </p:nvGraphicFramePr>
        <p:xfrm>
          <a:off x="395536" y="1196752"/>
          <a:ext cx="5827793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171"/>
                <a:gridCol w="1401473"/>
                <a:gridCol w="2801149"/>
              </a:tblGrid>
              <a:tr h="542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Technology node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 of introduction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 Innovations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27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90nm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SOI substrate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27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65nm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2004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Strain silicon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542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45nm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2nd generation strain, 10 metal layers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27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32/28nm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High-K metal gate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542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20nm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Replacement metal gate, Double patterning, 12 metal layers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  <a:tr h="27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14nm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FinFET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60" marR="29060" marT="0" marB="0"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MICROWIND APPLICATION NOTES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5661248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www.microwind.org</a:t>
            </a:r>
            <a:r>
              <a:rPr lang="fr-FR" dirty="0" smtClean="0"/>
              <a:t> &gt; Application Notes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79512" y="4437112"/>
            <a:ext cx="5637976" cy="579065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88" y="964575"/>
            <a:ext cx="2490932" cy="159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>
            <a:endCxn id="6145" idx="1"/>
          </p:cNvCxnSpPr>
          <p:nvPr/>
        </p:nvCxnSpPr>
        <p:spPr>
          <a:xfrm flipV="1">
            <a:off x="4139952" y="1762818"/>
            <a:ext cx="1677536" cy="1666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2" idx="6"/>
          </p:cNvCxnSpPr>
          <p:nvPr/>
        </p:nvCxnSpPr>
        <p:spPr>
          <a:xfrm>
            <a:off x="5817488" y="4726645"/>
            <a:ext cx="468952" cy="80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45" y="1688514"/>
            <a:ext cx="255270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avec flèche 31"/>
          <p:cNvCxnSpPr>
            <a:endCxn id="10244" idx="1"/>
          </p:cNvCxnSpPr>
          <p:nvPr/>
        </p:nvCxnSpPr>
        <p:spPr>
          <a:xfrm flipV="1">
            <a:off x="4374428" y="3350627"/>
            <a:ext cx="1983917" cy="610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40" y="3128382"/>
            <a:ext cx="2696511" cy="335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2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3258263" cy="468773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REASONS OF COST EXPLOSION</a:t>
            </a:r>
          </a:p>
          <a:p>
            <a:r>
              <a:rPr lang="en-US" dirty="0" smtClean="0"/>
              <a:t>Performance improvements</a:t>
            </a:r>
          </a:p>
          <a:p>
            <a:pPr lvl="1"/>
            <a:r>
              <a:rPr lang="en-US" dirty="0" smtClean="0"/>
              <a:t>Strain</a:t>
            </a:r>
          </a:p>
          <a:p>
            <a:pPr lvl="1"/>
            <a:r>
              <a:rPr lang="en-US" dirty="0" err="1" smtClean="0"/>
              <a:t>eSiGe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High-K dielectric</a:t>
            </a:r>
          </a:p>
          <a:p>
            <a:pPr lvl="1"/>
            <a:r>
              <a:rPr lang="en-US" dirty="0" smtClean="0"/>
              <a:t>Metal gate</a:t>
            </a:r>
          </a:p>
          <a:p>
            <a:pPr lvl="1"/>
            <a:r>
              <a:rPr lang="en-US" dirty="0" smtClean="0"/>
              <a:t>Low-K inter dielectrics,</a:t>
            </a:r>
          </a:p>
          <a:p>
            <a:pPr lvl="1"/>
            <a:r>
              <a:rPr lang="en-US" dirty="0" smtClean="0"/>
              <a:t>FinFET</a:t>
            </a:r>
          </a:p>
          <a:p>
            <a:r>
              <a:rPr lang="en-US" dirty="0" smtClean="0"/>
              <a:t>New options </a:t>
            </a:r>
          </a:p>
          <a:p>
            <a:pPr lvl="1"/>
            <a:r>
              <a:rPr lang="en-US" dirty="0" smtClean="0"/>
              <a:t>Local interconnects</a:t>
            </a:r>
          </a:p>
          <a:p>
            <a:r>
              <a:rPr lang="en-US" dirty="0" smtClean="0"/>
              <a:t>New constraints</a:t>
            </a:r>
          </a:p>
          <a:p>
            <a:pPr lvl="1"/>
            <a:r>
              <a:rPr lang="en-US" dirty="0" smtClean="0"/>
              <a:t>double patterning, FinFET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TECHNOLOGY INNOVATION &amp; COST</a:t>
            </a:r>
            <a:endParaRPr lang="en-US" dirty="0"/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190998"/>
              </p:ext>
            </p:extLst>
          </p:nvPr>
        </p:nvGraphicFramePr>
        <p:xfrm>
          <a:off x="3851921" y="1268760"/>
          <a:ext cx="5292080" cy="46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0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85015"/>
              </p:ext>
            </p:extLst>
          </p:nvPr>
        </p:nvGraphicFramePr>
        <p:xfrm>
          <a:off x="377825" y="1333500"/>
          <a:ext cx="8424864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27"/>
                <a:gridCol w="2664296"/>
                <a:gridCol w="37986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Main target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 of innovation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First</a:t>
                      </a:r>
                      <a:r>
                        <a:rPr lang="en-US" baseline="0" noProof="0" dirty="0" smtClean="0"/>
                        <a:t> order effect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Device performance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Strain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Improved n mobility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Embedded </a:t>
                      </a:r>
                      <a:r>
                        <a:rPr lang="en-US" noProof="0" dirty="0" err="1" smtClean="0"/>
                        <a:t>SiGe</a:t>
                      </a:r>
                      <a:r>
                        <a:rPr lang="en-US" noProof="0" dirty="0" smtClean="0"/>
                        <a:t> (e-</a:t>
                      </a:r>
                      <a:r>
                        <a:rPr lang="en-US" noProof="0" dirty="0" err="1" smtClean="0"/>
                        <a:t>SiGe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Improved p mobility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 K gate dielectric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Increased</a:t>
                      </a:r>
                      <a:r>
                        <a:rPr lang="en-US" baseline="0" noProof="0" dirty="0" smtClean="0"/>
                        <a:t> field effect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Metal gate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Decreased leakage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FinFET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Higher current density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Interconnect performance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Low K inter</a:t>
                      </a:r>
                      <a:r>
                        <a:rPr lang="en-US" baseline="0" noProof="0" dirty="0" smtClean="0"/>
                        <a:t> dielectrics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Reduced crosstalk and delay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Local interconnect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Higher</a:t>
                      </a:r>
                      <a:r>
                        <a:rPr lang="en-US" baseline="0" noProof="0" dirty="0" smtClean="0"/>
                        <a:t> density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Manufacturability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Double patterning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Improved</a:t>
                      </a:r>
                      <a:r>
                        <a:rPr lang="en-US" baseline="0" noProof="0" dirty="0" smtClean="0"/>
                        <a:t> yield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TECHNOLOGY INNOVATION &amp;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2250151" cy="4687739"/>
          </a:xfrm>
        </p:spPr>
        <p:txBody>
          <a:bodyPr/>
          <a:lstStyle/>
          <a:p>
            <a:r>
              <a:rPr lang="fr-FR" dirty="0" smtClean="0"/>
              <a:t>Microwind DRC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checks</a:t>
            </a:r>
            <a:r>
              <a:rPr lang="fr-FR" dirty="0" smtClean="0"/>
              <a:t> 100 basic design </a:t>
            </a:r>
            <a:r>
              <a:rPr lang="fr-FR" dirty="0" err="1" smtClean="0"/>
              <a:t>rules</a:t>
            </a:r>
            <a:endParaRPr lang="fr-FR" dirty="0" smtClean="0"/>
          </a:p>
          <a:p>
            <a:r>
              <a:rPr lang="fr-FR" dirty="0" smtClean="0"/>
              <a:t>In 14-nm </a:t>
            </a:r>
            <a:r>
              <a:rPr lang="fr-FR" dirty="0" err="1" smtClean="0"/>
              <a:t>technology</a:t>
            </a:r>
            <a:r>
              <a:rPr lang="fr-FR" dirty="0" smtClean="0"/>
              <a:t>, more </a:t>
            </a:r>
            <a:r>
              <a:rPr lang="fr-FR" dirty="0" err="1" smtClean="0"/>
              <a:t>than</a:t>
            </a:r>
            <a:r>
              <a:rPr lang="fr-FR" dirty="0" smtClean="0"/>
              <a:t> 2500 design </a:t>
            </a:r>
            <a:r>
              <a:rPr lang="fr-FR" dirty="0" err="1" smtClean="0"/>
              <a:t>rules</a:t>
            </a:r>
            <a:r>
              <a:rPr lang="fr-FR" dirty="0" smtClean="0"/>
              <a:t> have been </a:t>
            </a:r>
            <a:r>
              <a:rPr lang="fr-FR" dirty="0" err="1" smtClean="0"/>
              <a:t>listed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DESIGN RULES</a:t>
            </a:r>
            <a:endParaRPr lang="en-US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900578336"/>
              </p:ext>
            </p:extLst>
          </p:nvPr>
        </p:nvGraphicFramePr>
        <p:xfrm>
          <a:off x="2483768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1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7"/>
          <p:cNvSpPr txBox="1">
            <a:spLocks/>
          </p:cNvSpPr>
          <p:nvPr/>
        </p:nvSpPr>
        <p:spPr>
          <a:xfrm>
            <a:off x="3278078" y="4240045"/>
            <a:ext cx="5614402" cy="96656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</a:rPr>
              <a:t>Thank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 attention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Etienne.sicard@insa-toulouse.fr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3546295" cy="4327699"/>
          </a:xfrm>
        </p:spPr>
        <p:txBody>
          <a:bodyPr/>
          <a:lstStyle/>
          <a:p>
            <a:r>
              <a:rPr lang="en-US" dirty="0" smtClean="0"/>
              <a:t>Microwind’s 14-nm rule file has been tuned to the 14-nm technology information based on available publications</a:t>
            </a:r>
          </a:p>
          <a:p>
            <a:r>
              <a:rPr lang="en-US" dirty="0" smtClean="0"/>
              <a:t>The FinFET has been introduced in Microwind</a:t>
            </a:r>
          </a:p>
          <a:p>
            <a:r>
              <a:rPr lang="en-US" dirty="0" smtClean="0"/>
              <a:t>Layout, size and performances inspired from 14-nm FinFET proposed by IMEC, Belgium, Princeton University, USA,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14-NM APPLICATION NOTE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5986"/>
            <a:ext cx="2967781" cy="203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306896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 smtClean="0"/>
              <a:t>Standard cell level </a:t>
            </a:r>
            <a:r>
              <a:rPr lang="en-US" sz="1600" b="1" i="1" dirty="0" err="1" smtClean="0"/>
              <a:t>parasitics</a:t>
            </a:r>
            <a:r>
              <a:rPr lang="en-US" sz="1600" b="1" i="1" dirty="0" smtClean="0"/>
              <a:t> assessment in 20nm BPL and 14nm BFF</a:t>
            </a:r>
          </a:p>
          <a:p>
            <a:r>
              <a:rPr lang="en-US" sz="1600" i="1" dirty="0" smtClean="0"/>
              <a:t>P. </a:t>
            </a:r>
            <a:r>
              <a:rPr lang="en-US" sz="1600" i="1" dirty="0" err="1" smtClean="0"/>
              <a:t>Schuddinck</a:t>
            </a:r>
            <a:r>
              <a:rPr lang="en-US" sz="1600" i="1" dirty="0" smtClean="0"/>
              <a:t>, IEDM 2012</a:t>
            </a:r>
            <a:endParaRPr lang="en-US" sz="16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5" y="3882592"/>
            <a:ext cx="2106545" cy="27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7970" y="4476022"/>
            <a:ext cx="3019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3-D-TCAD-Based Parasitic Capacitance Extraction</a:t>
            </a:r>
          </a:p>
          <a:p>
            <a:r>
              <a:rPr lang="en-US" sz="1600" b="1" i="1" dirty="0" smtClean="0"/>
              <a:t>for Emerging </a:t>
            </a:r>
            <a:r>
              <a:rPr lang="en-US" sz="1600" b="1" i="1" dirty="0" err="1" smtClean="0"/>
              <a:t>Multigate</a:t>
            </a:r>
            <a:r>
              <a:rPr lang="en-US" sz="1600" b="1" i="1" dirty="0" smtClean="0"/>
              <a:t> Devices and Circuits</a:t>
            </a:r>
          </a:p>
          <a:p>
            <a:r>
              <a:rPr lang="en-US" sz="1600" i="1" dirty="0" smtClean="0"/>
              <a:t>Ajay N. </a:t>
            </a:r>
            <a:r>
              <a:rPr lang="en-US" sz="1600" i="1" dirty="0" err="1" smtClean="0"/>
              <a:t>Bhoj</a:t>
            </a:r>
            <a:r>
              <a:rPr lang="en-US" sz="1600" i="1" dirty="0" smtClean="0"/>
              <a:t>, IEEE VLSI, </a:t>
            </a:r>
            <a:r>
              <a:rPr lang="en-US" sz="1600" i="1" dirty="0" err="1" smtClean="0"/>
              <a:t>Vol</a:t>
            </a:r>
            <a:r>
              <a:rPr lang="en-US" sz="1600" i="1" dirty="0" smtClean="0"/>
              <a:t> 21, N°11, 2013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5520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22668" y="919178"/>
            <a:ext cx="8810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70455" y="919178"/>
            <a:ext cx="9509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65568" y="738203"/>
            <a:ext cx="7410450" cy="3515468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357630" y="1214453"/>
            <a:ext cx="7288213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7553" y="894831"/>
            <a:ext cx="1176071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Technology</a:t>
            </a:r>
            <a:endParaRPr lang="en-US" altLang="fr-FR" sz="1600" b="0" i="1" dirty="0">
              <a:solidFill>
                <a:srgbClr val="0084D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357630" y="3141678"/>
            <a:ext cx="7288213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357630" y="2070115"/>
            <a:ext cx="7366000" cy="30163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3026" y="1797065"/>
            <a:ext cx="1174917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Complexity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130" y="2808303"/>
            <a:ext cx="1293813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Packaging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634116" y="4313804"/>
            <a:ext cx="510981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2004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466456" y="858853"/>
            <a:ext cx="827125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130nm</a:t>
            </a:r>
          </a:p>
        </p:txBody>
      </p:sp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93638"/>
              </p:ext>
            </p:extLst>
          </p:nvPr>
        </p:nvGraphicFramePr>
        <p:xfrm>
          <a:off x="1581346" y="1313933"/>
          <a:ext cx="695222" cy="78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Photo Editor Photo" r:id="rId3" imgW="1028844" imgH="1267002" progId="MSPhotoEd.3">
                  <p:embed/>
                </p:oleObj>
              </mc:Choice>
              <mc:Fallback>
                <p:oleObj name="Photo Editor Photo" r:id="rId3" imgW="1028844" imgH="1267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346" y="1313933"/>
                        <a:ext cx="695222" cy="781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583588" y="2055599"/>
            <a:ext cx="703694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100M</a:t>
            </a:r>
          </a:p>
        </p:txBody>
      </p:sp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88145"/>
              </p:ext>
            </p:extLst>
          </p:nvPr>
        </p:nvGraphicFramePr>
        <p:xfrm>
          <a:off x="1454681" y="2695016"/>
          <a:ext cx="1174537" cy="53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r:id="rId5" imgW="1390844" imgH="704948" progId="MSPhotoEd.3">
                  <p:embed/>
                </p:oleObj>
              </mc:Choice>
              <mc:Fallback>
                <p:oleObj r:id="rId5" imgW="1390844" imgH="7049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681" y="2695016"/>
                        <a:ext cx="1174537" cy="531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422771" y="4713846"/>
            <a:ext cx="876585" cy="10712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>
            <a:lvl1pPr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39788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Core+ DSP</a:t>
            </a:r>
          </a:p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Mb Mem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-6340" y="4840879"/>
            <a:ext cx="1603375" cy="6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Embedded blocks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2950629" y="4312813"/>
            <a:ext cx="442429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2007</a:t>
            </a:r>
            <a:endParaRPr lang="en-US" altLang="fr-FR" sz="16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821268" y="842978"/>
            <a:ext cx="71651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90nm</a:t>
            </a:r>
          </a:p>
        </p:txBody>
      </p:sp>
      <p:graphicFrame>
        <p:nvGraphicFramePr>
          <p:cNvPr id="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85418"/>
              </p:ext>
            </p:extLst>
          </p:nvPr>
        </p:nvGraphicFramePr>
        <p:xfrm>
          <a:off x="2740379" y="1391766"/>
          <a:ext cx="987721" cy="70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Photo Editor Photo" r:id="rId7" imgW="1380952" imgH="885949" progId="MSPhotoEd.3">
                  <p:embed/>
                </p:oleObj>
              </mc:Choice>
              <mc:Fallback>
                <p:oleObj name="Photo Editor Photo" r:id="rId7" imgW="1380952" imgH="885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379" y="1391766"/>
                        <a:ext cx="987721" cy="70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2833439" y="2054345"/>
            <a:ext cx="703694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250M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663835" y="4721564"/>
            <a:ext cx="1108666" cy="855831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>
            <a:lvl1pPr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39788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Core DSPs</a:t>
            </a:r>
          </a:p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Mb Mem</a:t>
            </a:r>
          </a:p>
        </p:txBody>
      </p:sp>
      <p:pic>
        <p:nvPicPr>
          <p:cNvPr id="27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29" y="2588730"/>
            <a:ext cx="1045314" cy="65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321884" y="4313003"/>
            <a:ext cx="442429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2010</a:t>
            </a:r>
            <a:endParaRPr lang="en-US" altLang="fr-FR" sz="16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93245" y="842978"/>
            <a:ext cx="71651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45nm</a:t>
            </a:r>
          </a:p>
        </p:txBody>
      </p:sp>
      <p:graphicFrame>
        <p:nvGraphicFramePr>
          <p:cNvPr id="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34429"/>
              </p:ext>
            </p:extLst>
          </p:nvPr>
        </p:nvGraphicFramePr>
        <p:xfrm>
          <a:off x="4178875" y="1544498"/>
          <a:ext cx="958192" cy="55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Photo Editor Photo" r:id="rId10" imgW="1324160" imgH="685714" progId="MSPhotoEd.3">
                  <p:embed/>
                </p:oleObj>
              </mc:Choice>
              <mc:Fallback>
                <p:oleObj name="Photo Editor Photo" r:id="rId10" imgW="1324160" imgH="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875" y="1544498"/>
                        <a:ext cx="958192" cy="550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290297" y="2054432"/>
            <a:ext cx="703694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500M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905260" y="4740507"/>
            <a:ext cx="1304925" cy="12097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>
            <a:lvl1pPr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39788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 core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 DSP 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RF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Graphic Process.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Mb Mem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Sensors</a:t>
            </a:r>
          </a:p>
        </p:txBody>
      </p:sp>
      <p:pic>
        <p:nvPicPr>
          <p:cNvPr id="34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76" y="2423218"/>
            <a:ext cx="850605" cy="8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8" descr="http://2.bp.blogspot.com/_f2FL8znfItM/R-T5vCAD4JI/AAAAAAAABKk/31b-tGj_4n0/s200/Intel-039-s-2-Billion-CPU-Gets-Pictured-Details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2" y="2417874"/>
            <a:ext cx="817744" cy="6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5627486" y="4312258"/>
            <a:ext cx="442429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2013</a:t>
            </a:r>
            <a:endParaRPr lang="en-US" altLang="fr-FR" sz="16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5351998" y="841390"/>
            <a:ext cx="716519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28nm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55997"/>
              </p:ext>
            </p:extLst>
          </p:nvPr>
        </p:nvGraphicFramePr>
        <p:xfrm>
          <a:off x="5389214" y="1329608"/>
          <a:ext cx="680961" cy="71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Photo Editor Photo" r:id="rId14" imgW="1190476" imgH="1133633" progId="MSPhotoEd.3">
                  <p:embed/>
                </p:oleObj>
              </mc:Choice>
              <mc:Fallback>
                <p:oleObj name="Photo Editor Photo" r:id="rId14" imgW="1190476" imgH="11336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214" y="1329608"/>
                        <a:ext cx="680961" cy="718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5482644" y="2024464"/>
            <a:ext cx="45522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2G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5342907" y="4693587"/>
            <a:ext cx="1632578" cy="157910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>
            <a:lvl1pPr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39788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Quad Core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Quad DSP 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3D Image Proc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Crypto processor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Reconf FPGA, 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 RF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Gb Memories </a:t>
            </a:r>
          </a:p>
          <a:p>
            <a:pPr 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Multi-sensors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457879" y="832183"/>
            <a:ext cx="71651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14nm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6793055" y="4294793"/>
            <a:ext cx="442429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en-US" altLang="fr-FR" sz="16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597967" y="2063755"/>
            <a:ext cx="436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7G</a:t>
            </a:r>
          </a:p>
        </p:txBody>
      </p:sp>
      <p:pic>
        <p:nvPicPr>
          <p:cNvPr id="46" name="Picture 5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18" y="2453397"/>
            <a:ext cx="860689" cy="58370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0" descr="http://newspapers-online.info/earth_globe_52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18" y="1255682"/>
            <a:ext cx="794483" cy="7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799705" y="796940"/>
            <a:ext cx="605911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495300"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defTabSz="495300"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defTabSz="495300"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defTabSz="495300"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defTabSz="495300"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5nm</a:t>
            </a:r>
          </a:p>
        </p:txBody>
      </p:sp>
      <p:grpSp>
        <p:nvGrpSpPr>
          <p:cNvPr id="76" name="Groupe 75"/>
          <p:cNvGrpSpPr/>
          <p:nvPr/>
        </p:nvGrpSpPr>
        <p:grpSpPr>
          <a:xfrm>
            <a:off x="7814810" y="1318057"/>
            <a:ext cx="620614" cy="640601"/>
            <a:chOff x="7790680" y="1789530"/>
            <a:chExt cx="620614" cy="640601"/>
          </a:xfrm>
        </p:grpSpPr>
        <p:pic>
          <p:nvPicPr>
            <p:cNvPr id="70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80" y="2252708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668" y="2252708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80" y="2109831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668" y="2109831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661" y="2260149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649" y="2260149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661" y="2117272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649" y="2117272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899" y="1932407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887" y="1932407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899" y="1789530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887" y="1789530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880" y="1939848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868" y="1939848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880" y="1796971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 descr="http://newspapers-online.info/earth_globe_52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868" y="1796971"/>
              <a:ext cx="159426" cy="16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7725093" y="2135203"/>
            <a:ext cx="713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150 G</a:t>
            </a: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7908797" y="4293379"/>
            <a:ext cx="442429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49287" eaLnBrk="0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782900" y="4646409"/>
            <a:ext cx="876923" cy="34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>
            <a:lvl1pPr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8397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39788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39788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pic>
        <p:nvPicPr>
          <p:cNvPr id="74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60" y="5323479"/>
            <a:ext cx="11890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05" y="2433653"/>
            <a:ext cx="10556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63817" y="3645024"/>
            <a:ext cx="1293813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0084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Mobile generation</a:t>
            </a:r>
            <a:endParaRPr lang="en-US" altLang="fr-FR" sz="1600" b="0" i="1" dirty="0">
              <a:solidFill>
                <a:srgbClr val="0084D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35" y="3298048"/>
            <a:ext cx="527261" cy="8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1453946" y="3804724"/>
            <a:ext cx="45522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3G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3023221" y="3788964"/>
            <a:ext cx="596292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3G+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4675131" y="3764977"/>
            <a:ext cx="45522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6125423" y="3729915"/>
            <a:ext cx="596292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4G+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7637729" y="3720901"/>
            <a:ext cx="455228" cy="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953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95300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95300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953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</a:t>
            </a:r>
            <a:endParaRPr lang="en-US" altLang="fr-FR" sz="16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70" y="3176603"/>
            <a:ext cx="552761" cy="102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41" y="3211386"/>
            <a:ext cx="519617" cy="98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70" y="3176603"/>
            <a:ext cx="562528" cy="10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61" y="3338270"/>
            <a:ext cx="614649" cy="7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6727176" y="309295"/>
            <a:ext cx="443025" cy="549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040630" y="217795"/>
            <a:ext cx="1651285" cy="21544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application note</a:t>
            </a:r>
            <a:endParaRPr lang="en-US" altLang="fr-FR" sz="14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45"/>
          <p:cNvSpPr>
            <a:spLocks noChangeShapeType="1"/>
          </p:cNvSpPr>
          <p:nvPr/>
        </p:nvSpPr>
        <p:spPr bwMode="auto">
          <a:xfrm>
            <a:off x="1013924" y="5543066"/>
            <a:ext cx="6872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Line 44"/>
          <p:cNvSpPr>
            <a:spLocks noChangeShapeType="1"/>
          </p:cNvSpPr>
          <p:nvPr/>
        </p:nvSpPr>
        <p:spPr bwMode="auto">
          <a:xfrm flipH="1" flipV="1">
            <a:off x="1040912" y="2536559"/>
            <a:ext cx="0" cy="3006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1" name="Text Box 43"/>
          <p:cNvSpPr txBox="1">
            <a:spLocks noChangeArrowheads="1"/>
          </p:cNvSpPr>
          <p:nvPr/>
        </p:nvSpPr>
        <p:spPr bwMode="auto">
          <a:xfrm>
            <a:off x="136409" y="1377466"/>
            <a:ext cx="1450603" cy="622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</a:t>
            </a:r>
            <a:r>
              <a:rPr lang="en-GB" altLang="fr-FR" sz="140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drive (mA/µm)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1737" y="2742716"/>
            <a:ext cx="933450" cy="414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2.0</a:t>
            </a:r>
          </a:p>
        </p:txBody>
      </p:sp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4274" y="4039703"/>
            <a:ext cx="933450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1.0</a:t>
            </a:r>
          </a:p>
        </p:txBody>
      </p:sp>
      <p:sp>
        <p:nvSpPr>
          <p:cNvPr id="19464" name="Text Box 40"/>
          <p:cNvSpPr txBox="1">
            <a:spLocks noChangeArrowheads="1"/>
          </p:cNvSpPr>
          <p:nvPr/>
        </p:nvSpPr>
        <p:spPr bwMode="auto">
          <a:xfrm>
            <a:off x="4274" y="5335103"/>
            <a:ext cx="933450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0.0</a:t>
            </a:r>
          </a:p>
        </p:txBody>
      </p:sp>
      <p:sp>
        <p:nvSpPr>
          <p:cNvPr id="19465" name="Text Box 37"/>
          <p:cNvSpPr txBox="1">
            <a:spLocks noChangeArrowheads="1"/>
          </p:cNvSpPr>
          <p:nvPr/>
        </p:nvSpPr>
        <p:spPr bwMode="auto">
          <a:xfrm>
            <a:off x="980587" y="5646253"/>
            <a:ext cx="933450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 nm</a:t>
            </a:r>
          </a:p>
        </p:txBody>
      </p:sp>
      <p:sp>
        <p:nvSpPr>
          <p:cNvPr id="19466" name="Text Box 36"/>
          <p:cNvSpPr txBox="1">
            <a:spLocks noChangeArrowheads="1"/>
          </p:cNvSpPr>
          <p:nvPr/>
        </p:nvSpPr>
        <p:spPr bwMode="auto">
          <a:xfrm>
            <a:off x="4274" y="3390416"/>
            <a:ext cx="933450" cy="41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1.5</a:t>
            </a:r>
          </a:p>
        </p:txBody>
      </p:sp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4274" y="4687403"/>
            <a:ext cx="933450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0.5</a:t>
            </a:r>
          </a:p>
        </p:txBody>
      </p:sp>
      <p:sp>
        <p:nvSpPr>
          <p:cNvPr id="19468" name="Text Box 34"/>
          <p:cNvSpPr txBox="1">
            <a:spLocks noChangeArrowheads="1"/>
          </p:cNvSpPr>
          <p:nvPr/>
        </p:nvSpPr>
        <p:spPr bwMode="auto">
          <a:xfrm>
            <a:off x="3679337" y="5646253"/>
            <a:ext cx="933450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 nm</a:t>
            </a:r>
          </a:p>
        </p:txBody>
      </p:sp>
      <p:sp>
        <p:nvSpPr>
          <p:cNvPr id="19469" name="Text Box 33"/>
          <p:cNvSpPr txBox="1">
            <a:spLocks noChangeArrowheads="1"/>
          </p:cNvSpPr>
          <p:nvPr/>
        </p:nvSpPr>
        <p:spPr bwMode="auto">
          <a:xfrm>
            <a:off x="2741124" y="5668478"/>
            <a:ext cx="931863" cy="414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 nm</a:t>
            </a:r>
          </a:p>
        </p:txBody>
      </p:sp>
      <p:sp>
        <p:nvSpPr>
          <p:cNvPr id="19470" name="Text Box 32"/>
          <p:cNvSpPr txBox="1">
            <a:spLocks noChangeArrowheads="1"/>
          </p:cNvSpPr>
          <p:nvPr/>
        </p:nvSpPr>
        <p:spPr bwMode="auto">
          <a:xfrm>
            <a:off x="5495437" y="5622441"/>
            <a:ext cx="933450" cy="414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en-GB" altLang="fr-FR" sz="1400" b="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nm</a:t>
            </a:r>
          </a:p>
        </p:txBody>
      </p:sp>
      <p:sp>
        <p:nvSpPr>
          <p:cNvPr id="19471" name="Text Box 31"/>
          <p:cNvSpPr txBox="1">
            <a:spLocks noChangeArrowheads="1"/>
          </p:cNvSpPr>
          <p:nvPr/>
        </p:nvSpPr>
        <p:spPr bwMode="auto">
          <a:xfrm>
            <a:off x="4612787" y="5622441"/>
            <a:ext cx="933450" cy="414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 </a:t>
            </a:r>
            <a:r>
              <a:rPr lang="en-GB" altLang="fr-FR" sz="1400" b="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nm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314769" y="4609420"/>
            <a:ext cx="198720" cy="933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572" name="AutoShape 29"/>
          <p:cNvCxnSpPr>
            <a:cxnSpLocks noChangeShapeType="1"/>
          </p:cNvCxnSpPr>
          <p:nvPr/>
        </p:nvCxnSpPr>
        <p:spPr bwMode="auto">
          <a:xfrm>
            <a:off x="937724" y="4981091"/>
            <a:ext cx="6851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73" name="AutoShape 28"/>
          <p:cNvCxnSpPr>
            <a:cxnSpLocks noChangeShapeType="1"/>
          </p:cNvCxnSpPr>
          <p:nvPr/>
        </p:nvCxnSpPr>
        <p:spPr bwMode="auto">
          <a:xfrm>
            <a:off x="937724" y="4253698"/>
            <a:ext cx="6851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74" name="AutoShape 27"/>
          <p:cNvCxnSpPr>
            <a:cxnSpLocks noChangeShapeType="1"/>
          </p:cNvCxnSpPr>
          <p:nvPr/>
        </p:nvCxnSpPr>
        <p:spPr bwMode="auto">
          <a:xfrm>
            <a:off x="960561" y="3544721"/>
            <a:ext cx="6851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75" name="AutoShape 26"/>
          <p:cNvCxnSpPr>
            <a:cxnSpLocks noChangeShapeType="1"/>
          </p:cNvCxnSpPr>
          <p:nvPr/>
        </p:nvCxnSpPr>
        <p:spPr bwMode="auto">
          <a:xfrm>
            <a:off x="960561" y="2817328"/>
            <a:ext cx="6851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134824" y="4475713"/>
            <a:ext cx="198438" cy="10895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134824" y="4173053"/>
            <a:ext cx="198438" cy="28536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981087" y="4455876"/>
            <a:ext cx="198437" cy="10760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981087" y="3993500"/>
            <a:ext cx="198437" cy="46237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4981087" y="3598378"/>
            <a:ext cx="198437" cy="39512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78" name="Text Box 2"/>
          <p:cNvSpPr txBox="1">
            <a:spLocks noChangeArrowheads="1"/>
          </p:cNvSpPr>
          <p:nvPr/>
        </p:nvSpPr>
        <p:spPr bwMode="auto">
          <a:xfrm>
            <a:off x="6417774" y="5631966"/>
            <a:ext cx="766763" cy="414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 nm</a:t>
            </a:r>
          </a:p>
        </p:txBody>
      </p:sp>
      <p:sp>
        <p:nvSpPr>
          <p:cNvPr id="19479" name="Rectangle 46"/>
          <p:cNvSpPr>
            <a:spLocks noChangeArrowheads="1"/>
          </p:cNvSpPr>
          <p:nvPr/>
        </p:nvSpPr>
        <p:spPr bwMode="auto">
          <a:xfrm>
            <a:off x="4488213" y="11402"/>
            <a:ext cx="167574" cy="3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0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6601924" y="3177053"/>
            <a:ext cx="219026" cy="2354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81" name="Text Box 43"/>
          <p:cNvSpPr txBox="1">
            <a:spLocks noChangeArrowheads="1"/>
          </p:cNvSpPr>
          <p:nvPr/>
        </p:nvSpPr>
        <p:spPr bwMode="auto">
          <a:xfrm>
            <a:off x="5295106" y="6119737"/>
            <a:ext cx="31956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Technology node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82" name="Text Box 19"/>
          <p:cNvSpPr txBox="1">
            <a:spLocks noChangeArrowheads="1"/>
          </p:cNvSpPr>
          <p:nvPr/>
        </p:nvSpPr>
        <p:spPr bwMode="auto">
          <a:xfrm>
            <a:off x="1560663" y="6154886"/>
            <a:ext cx="1673379" cy="2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05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Intrinsic </a:t>
            </a:r>
            <a:r>
              <a:rPr lang="en-GB" altLang="fr-FR" sz="1050" b="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performances</a:t>
            </a:r>
            <a:endParaRPr lang="en-GB" altLang="fr-FR" sz="105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13489" y="6153874"/>
            <a:ext cx="171973" cy="2070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>
              <a:defRPr/>
            </a:pPr>
            <a:endParaRPr lang="fr-FR" sz="105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3303087" y="6507608"/>
            <a:ext cx="171973" cy="17905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>
              <a:defRPr/>
            </a:pPr>
            <a:endParaRPr lang="fr-FR" sz="105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89" name="Text Box 19"/>
          <p:cNvSpPr txBox="1">
            <a:spLocks noChangeArrowheads="1"/>
          </p:cNvSpPr>
          <p:nvPr/>
        </p:nvSpPr>
        <p:spPr bwMode="auto">
          <a:xfrm>
            <a:off x="3896323" y="6383447"/>
            <a:ext cx="876789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05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Strain</a:t>
            </a:r>
            <a:endParaRPr lang="en-GB" altLang="fr-FR" sz="105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3303087" y="6137088"/>
            <a:ext cx="171973" cy="22381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>
              <a:defRPr/>
            </a:pPr>
            <a:endParaRPr lang="fr-FR" sz="105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93" name="Text Box 19"/>
          <p:cNvSpPr txBox="1">
            <a:spLocks noChangeArrowheads="1"/>
          </p:cNvSpPr>
          <p:nvPr/>
        </p:nvSpPr>
        <p:spPr bwMode="auto">
          <a:xfrm>
            <a:off x="3539463" y="6106758"/>
            <a:ext cx="1652994" cy="22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05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Gate material</a:t>
            </a:r>
            <a:endParaRPr lang="en-GB" altLang="fr-FR" sz="105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539" name="Text Box 38"/>
          <p:cNvSpPr txBox="1">
            <a:spLocks noChangeArrowheads="1"/>
          </p:cNvSpPr>
          <p:nvPr/>
        </p:nvSpPr>
        <p:spPr bwMode="auto">
          <a:xfrm>
            <a:off x="1868476" y="5645858"/>
            <a:ext cx="933132" cy="4147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 nm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28479" y="4557184"/>
            <a:ext cx="198723" cy="9849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2228479" y="4349818"/>
            <a:ext cx="198723" cy="20736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547" name="Connecteur droit avec flèche 58"/>
          <p:cNvCxnSpPr>
            <a:cxnSpLocks noChangeShapeType="1"/>
          </p:cNvCxnSpPr>
          <p:nvPr/>
        </p:nvCxnSpPr>
        <p:spPr bwMode="auto">
          <a:xfrm flipH="1">
            <a:off x="2327841" y="3598115"/>
            <a:ext cx="7201" cy="7517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549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12" y="2077428"/>
            <a:ext cx="1419859" cy="148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0" name="Rectangle 69"/>
          <p:cNvSpPr>
            <a:spLocks noChangeArrowheads="1"/>
          </p:cNvSpPr>
          <p:nvPr/>
        </p:nvSpPr>
        <p:spPr bwMode="auto">
          <a:xfrm>
            <a:off x="1661113" y="1688616"/>
            <a:ext cx="160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2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Strain to increase mobility</a:t>
            </a:r>
            <a:endParaRPr lang="fr-FR" altLang="fr-FR" sz="1200" b="0" dirty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100707" y="4436748"/>
            <a:ext cx="198659" cy="11063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100707" y="4151525"/>
            <a:ext cx="198659" cy="28522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100707" y="3892232"/>
            <a:ext cx="198659" cy="25929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536" name="Connecteur droit avec flèche 66"/>
          <p:cNvCxnSpPr>
            <a:cxnSpLocks noChangeShapeType="1"/>
          </p:cNvCxnSpPr>
          <p:nvPr/>
        </p:nvCxnSpPr>
        <p:spPr bwMode="auto">
          <a:xfrm flipH="1">
            <a:off x="4283532" y="3089864"/>
            <a:ext cx="73418" cy="8023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537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07" y="1489448"/>
            <a:ext cx="1534572" cy="160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38" name="Rectangle 75"/>
          <p:cNvSpPr>
            <a:spLocks noChangeArrowheads="1"/>
          </p:cNvSpPr>
          <p:nvPr/>
        </p:nvSpPr>
        <p:spPr bwMode="auto">
          <a:xfrm>
            <a:off x="3396762" y="859941"/>
            <a:ext cx="160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2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K Metal Gate to increase field effect</a:t>
            </a:r>
            <a:endParaRPr lang="fr-FR" altLang="fr-FR" sz="12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522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39" y="833051"/>
            <a:ext cx="1283799" cy="13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23" name="Rectangle 77"/>
          <p:cNvSpPr>
            <a:spLocks noChangeArrowheads="1"/>
          </p:cNvSpPr>
          <p:nvPr/>
        </p:nvSpPr>
        <p:spPr bwMode="auto">
          <a:xfrm>
            <a:off x="6570174" y="83915"/>
            <a:ext cx="160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200" b="0" i="1" dirty="0" err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FinFET</a:t>
            </a:r>
            <a:r>
              <a:rPr lang="en-GB" altLang="fr-FR" sz="12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increasing drive current and reducing leakage</a:t>
            </a:r>
            <a:endParaRPr lang="fr-FR" altLang="fr-FR" sz="1200" b="0" dirty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524" name="Connecteur droit avec flèche 6"/>
          <p:cNvCxnSpPr>
            <a:cxnSpLocks noChangeShapeType="1"/>
          </p:cNvCxnSpPr>
          <p:nvPr/>
        </p:nvCxnSpPr>
        <p:spPr bwMode="auto">
          <a:xfrm flipH="1">
            <a:off x="7211353" y="2241515"/>
            <a:ext cx="323471" cy="8483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ectangle 66"/>
          <p:cNvSpPr/>
          <p:nvPr/>
        </p:nvSpPr>
        <p:spPr bwMode="auto">
          <a:xfrm>
            <a:off x="6206637" y="795647"/>
            <a:ext cx="73025" cy="4722812"/>
          </a:xfrm>
          <a:prstGeom prst="rect">
            <a:avLst/>
          </a:prstGeom>
          <a:solidFill>
            <a:schemeClr val="accent3">
              <a:lumMod val="85000"/>
              <a:alpha val="43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500" name="Rectangle 1"/>
          <p:cNvSpPr>
            <a:spLocks noChangeArrowheads="1"/>
          </p:cNvSpPr>
          <p:nvPr/>
        </p:nvSpPr>
        <p:spPr bwMode="auto">
          <a:xfrm>
            <a:off x="1180612" y="3893653"/>
            <a:ext cx="104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1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Ioff: 100nA/µm</a:t>
            </a:r>
            <a:endParaRPr lang="fr-FR" altLang="fr-FR" sz="1100" b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501" name="Text Box 2"/>
          <p:cNvSpPr txBox="1">
            <a:spLocks noChangeArrowheads="1"/>
          </p:cNvSpPr>
          <p:nvPr/>
        </p:nvSpPr>
        <p:spPr bwMode="auto">
          <a:xfrm>
            <a:off x="7232162" y="5614503"/>
            <a:ext cx="709612" cy="446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b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nm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7373449" y="2949884"/>
            <a:ext cx="219074" cy="25836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503" name="Connecteur droit 2"/>
          <p:cNvCxnSpPr>
            <a:cxnSpLocks noChangeShapeType="1"/>
          </p:cNvCxnSpPr>
          <p:nvPr/>
        </p:nvCxnSpPr>
        <p:spPr bwMode="auto">
          <a:xfrm flipV="1">
            <a:off x="1182199" y="2817328"/>
            <a:ext cx="6618288" cy="18700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04" name="ZoneTexte 3"/>
          <p:cNvSpPr txBox="1">
            <a:spLocks noChangeArrowheads="1"/>
          </p:cNvSpPr>
          <p:nvPr/>
        </p:nvSpPr>
        <p:spPr bwMode="auto">
          <a:xfrm rot="9676796" flipV="1">
            <a:off x="7810301" y="2313966"/>
            <a:ext cx="717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performance</a:t>
            </a:r>
          </a:p>
        </p:txBody>
      </p:sp>
      <p:cxnSp>
        <p:nvCxnSpPr>
          <p:cNvPr id="19505" name="Connecteur droit 75"/>
          <p:cNvCxnSpPr>
            <a:cxnSpLocks noChangeShapeType="1"/>
          </p:cNvCxnSpPr>
          <p:nvPr/>
        </p:nvCxnSpPr>
        <p:spPr bwMode="auto">
          <a:xfrm flipV="1">
            <a:off x="1232999" y="3557103"/>
            <a:ext cx="6556375" cy="1296988"/>
          </a:xfrm>
          <a:prstGeom prst="line">
            <a:avLst/>
          </a:prstGeom>
          <a:noFill/>
          <a:ln w="9525" algn="ctr">
            <a:solidFill>
              <a:srgbClr val="FFC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07" name="Connecteur droit 79"/>
          <p:cNvCxnSpPr>
            <a:cxnSpLocks noChangeShapeType="1"/>
          </p:cNvCxnSpPr>
          <p:nvPr/>
        </p:nvCxnSpPr>
        <p:spPr bwMode="auto">
          <a:xfrm flipV="1">
            <a:off x="1182199" y="4247666"/>
            <a:ext cx="6567488" cy="828675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08" name="ZoneTexte 83"/>
          <p:cNvSpPr txBox="1">
            <a:spLocks noChangeArrowheads="1"/>
          </p:cNvSpPr>
          <p:nvPr/>
        </p:nvSpPr>
        <p:spPr bwMode="auto">
          <a:xfrm rot="-530594">
            <a:off x="7916971" y="3960933"/>
            <a:ext cx="79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b="0" i="1" dirty="0" err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lang="fr-FR" altLang="fr-FR" sz="12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</a:t>
            </a:r>
          </a:p>
        </p:txBody>
      </p:sp>
      <p:cxnSp>
        <p:nvCxnSpPr>
          <p:cNvPr id="19509" name="Connecteur droit avec flèche 2"/>
          <p:cNvCxnSpPr>
            <a:cxnSpLocks noChangeShapeType="1"/>
            <a:stCxn id="19500" idx="2"/>
          </p:cNvCxnSpPr>
          <p:nvPr/>
        </p:nvCxnSpPr>
        <p:spPr bwMode="auto">
          <a:xfrm>
            <a:off x="1704487" y="4324540"/>
            <a:ext cx="127000" cy="1818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10" name="Rectangle 3"/>
          <p:cNvSpPr>
            <a:spLocks noChangeArrowheads="1"/>
          </p:cNvSpPr>
          <p:nvPr/>
        </p:nvSpPr>
        <p:spPr bwMode="auto">
          <a:xfrm>
            <a:off x="2470243" y="4293703"/>
            <a:ext cx="5036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1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10nA</a:t>
            </a:r>
          </a:p>
        </p:txBody>
      </p:sp>
      <p:sp>
        <p:nvSpPr>
          <p:cNvPr id="19511" name="Rectangle 81"/>
          <p:cNvSpPr>
            <a:spLocks noChangeArrowheads="1"/>
          </p:cNvSpPr>
          <p:nvPr/>
        </p:nvSpPr>
        <p:spPr bwMode="auto">
          <a:xfrm>
            <a:off x="3505471" y="4465153"/>
            <a:ext cx="4667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100" b="0" i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nA</a:t>
            </a:r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5763725" y="4342253"/>
            <a:ext cx="198437" cy="11944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5763725" y="3829008"/>
            <a:ext cx="198437" cy="51324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763725" y="3390416"/>
            <a:ext cx="198437" cy="43859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6507804" y="1819634"/>
            <a:ext cx="484632" cy="1130250"/>
          </a:xfrm>
          <a:prstGeom prst="down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 Box 43"/>
          <p:cNvSpPr txBox="1">
            <a:spLocks noChangeArrowheads="1"/>
          </p:cNvSpPr>
          <p:nvPr/>
        </p:nvSpPr>
        <p:spPr bwMode="auto">
          <a:xfrm>
            <a:off x="6161789" y="778374"/>
            <a:ext cx="1278732" cy="71107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application note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551391" y="2977837"/>
            <a:ext cx="341534" cy="25443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ZoneTexte 76"/>
          <p:cNvSpPr txBox="1">
            <a:spLocks noChangeArrowheads="1"/>
          </p:cNvSpPr>
          <p:nvPr/>
        </p:nvSpPr>
        <p:spPr bwMode="auto">
          <a:xfrm rot="-530594">
            <a:off x="7810499" y="3173026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b="0" i="1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 </a:t>
            </a:r>
            <a:r>
              <a:rPr lang="fr-FR" altLang="fr-FR" sz="1200" b="0" i="1" dirty="0" err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Purpose</a:t>
            </a:r>
            <a:endParaRPr lang="fr-FR" altLang="fr-FR" sz="1200" b="0" i="1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MOS CURRENT DRIVE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4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633" y="1333549"/>
            <a:ext cx="3978343" cy="4687739"/>
          </a:xfrm>
        </p:spPr>
        <p:txBody>
          <a:bodyPr/>
          <a:lstStyle/>
          <a:p>
            <a:r>
              <a:rPr lang="en-US" dirty="0"/>
              <a:t>Microwind works in lambda </a:t>
            </a:r>
            <a:r>
              <a:rPr lang="en-US" dirty="0" smtClean="0"/>
              <a:t>units (</a:t>
            </a:r>
            <a:r>
              <a:rPr lang="en-US" dirty="0" smtClean="0">
                <a:solidFill>
                  <a:schemeClr val="dk1"/>
                </a:solidFill>
              </a:rPr>
              <a:t>λ</a:t>
            </a:r>
            <a:r>
              <a:rPr lang="fr-FR" dirty="0">
                <a:solidFill>
                  <a:schemeClr val="dk1"/>
                </a:solidFill>
              </a:rPr>
              <a:t>)</a:t>
            </a:r>
            <a:endParaRPr lang="en-US" dirty="0"/>
          </a:p>
          <a:p>
            <a:r>
              <a:rPr lang="fr-FR" dirty="0" smtClean="0"/>
              <a:t>Not optimum but </a:t>
            </a:r>
            <a:r>
              <a:rPr lang="fr-FR" dirty="0" err="1" smtClean="0"/>
              <a:t>independant</a:t>
            </a:r>
            <a:r>
              <a:rPr lang="fr-FR" dirty="0" smtClean="0"/>
              <a:t> of </a:t>
            </a:r>
            <a:r>
              <a:rPr lang="fr-FR" dirty="0" err="1" smtClean="0"/>
              <a:t>technology</a:t>
            </a:r>
            <a:endParaRPr lang="fr-FR" dirty="0" smtClean="0"/>
          </a:p>
          <a:p>
            <a:r>
              <a:rPr lang="fr-FR" dirty="0" smtClean="0"/>
              <a:t>Design </a:t>
            </a:r>
            <a:r>
              <a:rPr lang="fr-FR" dirty="0" err="1" smtClean="0"/>
              <a:t>rules</a:t>
            </a:r>
            <a:r>
              <a:rPr lang="fr-FR" dirty="0" smtClean="0"/>
              <a:t> have </a:t>
            </a:r>
            <a:r>
              <a:rPr lang="fr-FR" dirty="0" err="1" smtClean="0"/>
              <a:t>remained</a:t>
            </a:r>
            <a:r>
              <a:rPr lang="fr-FR" dirty="0" smtClean="0"/>
              <a:t> </a:t>
            </a:r>
            <a:r>
              <a:rPr lang="fr-FR" dirty="0" err="1" smtClean="0"/>
              <a:t>nearly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for 20 </a:t>
            </a:r>
            <a:r>
              <a:rPr lang="fr-FR" dirty="0" err="1" smtClean="0"/>
              <a:t>years</a:t>
            </a:r>
            <a:endParaRPr lang="en-US" dirty="0"/>
          </a:p>
          <a:p>
            <a:r>
              <a:rPr lang="en-US" dirty="0">
                <a:solidFill>
                  <a:schemeClr val="dk1"/>
                </a:solidFill>
              </a:rPr>
              <a:t>λ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8nm</a:t>
            </a:r>
            <a:r>
              <a:rPr lang="en-US" dirty="0" smtClean="0"/>
              <a:t> in </a:t>
            </a:r>
            <a:r>
              <a:rPr lang="en-US" dirty="0"/>
              <a:t>14-nm technology (nearly half</a:t>
            </a:r>
            <a:r>
              <a:rPr lang="en-US" dirty="0" smtClean="0"/>
              <a:t>)</a:t>
            </a:r>
          </a:p>
          <a:p>
            <a:r>
              <a:rPr lang="fr-FR" dirty="0" smtClean="0"/>
              <a:t>Channel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2 </a:t>
            </a:r>
            <a:r>
              <a:rPr lang="en-US" dirty="0">
                <a:solidFill>
                  <a:schemeClr val="dk1"/>
                </a:solidFill>
              </a:rPr>
              <a:t>λ</a:t>
            </a:r>
            <a:endParaRPr lang="en-US" dirty="0" smtClean="0"/>
          </a:p>
          <a:p>
            <a:r>
              <a:rPr lang="fr-FR" dirty="0" smtClean="0"/>
              <a:t>Minimum </a:t>
            </a:r>
            <a:r>
              <a:rPr lang="fr-FR" dirty="0" err="1" smtClean="0"/>
              <a:t>gate</a:t>
            </a:r>
            <a:r>
              <a:rPr lang="fr-FR" dirty="0" smtClean="0"/>
              <a:t> pitch </a:t>
            </a:r>
            <a:r>
              <a:rPr lang="fr-FR" dirty="0" err="1" smtClean="0"/>
              <a:t>is</a:t>
            </a:r>
            <a:r>
              <a:rPr lang="fr-FR" dirty="0" smtClean="0"/>
              <a:t> 8 </a:t>
            </a:r>
            <a:r>
              <a:rPr lang="en-US" dirty="0" smtClean="0">
                <a:solidFill>
                  <a:schemeClr val="dk1"/>
                </a:solidFill>
              </a:rPr>
              <a:t>λ (2+6)</a:t>
            </a:r>
          </a:p>
          <a:p>
            <a:r>
              <a:rPr lang="fr-FR" dirty="0"/>
              <a:t>Minimum </a:t>
            </a:r>
            <a:r>
              <a:rPr lang="fr-FR" dirty="0" err="1"/>
              <a:t>metal</a:t>
            </a:r>
            <a:r>
              <a:rPr lang="fr-FR" dirty="0"/>
              <a:t> pitch </a:t>
            </a:r>
            <a:r>
              <a:rPr lang="fr-FR" dirty="0" err="1"/>
              <a:t>is</a:t>
            </a:r>
            <a:r>
              <a:rPr lang="fr-FR" dirty="0"/>
              <a:t> 6 </a:t>
            </a:r>
            <a:r>
              <a:rPr lang="en-US" dirty="0">
                <a:solidFill>
                  <a:schemeClr val="dk1"/>
                </a:solidFill>
              </a:rPr>
              <a:t>λ </a:t>
            </a:r>
            <a:r>
              <a:rPr lang="fr-FR" dirty="0"/>
              <a:t>(3+3)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14-NM TECHNOLOGY IN MICROWIND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432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378454" y="802368"/>
            <a:ext cx="1002499" cy="71107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Gate pitch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54" y="4221088"/>
            <a:ext cx="39243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4067944" y="3865551"/>
            <a:ext cx="1002499" cy="71107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pitch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940152" y="335699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 flipH="1">
            <a:off x="6588224" y="3372614"/>
            <a:ext cx="427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940152" y="3717032"/>
            <a:ext cx="1002499" cy="504056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Channel length</a:t>
            </a:r>
            <a:endParaRPr lang="en-GB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940152" y="2060848"/>
            <a:ext cx="360040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 flipH="1">
            <a:off x="7248676" y="2074962"/>
            <a:ext cx="347660" cy="273918"/>
          </a:xfrm>
          <a:prstGeom prst="rightArrow">
            <a:avLst>
              <a:gd name="adj1" fmla="val 42063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vers le bas 7"/>
          <p:cNvSpPr/>
          <p:nvPr/>
        </p:nvSpPr>
        <p:spPr>
          <a:xfrm>
            <a:off x="5508104" y="4221088"/>
            <a:ext cx="288032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vers le bas 19"/>
          <p:cNvSpPr/>
          <p:nvPr/>
        </p:nvSpPr>
        <p:spPr>
          <a:xfrm flipV="1">
            <a:off x="5554950" y="5473824"/>
            <a:ext cx="279648" cy="4236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MOSFET TO FINFET</a:t>
            </a:r>
            <a:endParaRPr lang="en-US" dirty="0"/>
          </a:p>
        </p:txBody>
      </p:sp>
      <p:sp>
        <p:nvSpPr>
          <p:cNvPr id="72" name="Espace réservé du contenu 1"/>
          <p:cNvSpPr>
            <a:spLocks noGrp="1"/>
          </p:cNvSpPr>
          <p:nvPr>
            <p:ph idx="1"/>
          </p:nvPr>
        </p:nvSpPr>
        <p:spPr>
          <a:xfrm>
            <a:off x="179512" y="1333549"/>
            <a:ext cx="2956902" cy="4759747"/>
          </a:xfrm>
        </p:spPr>
        <p:txBody>
          <a:bodyPr/>
          <a:lstStyle/>
          <a:p>
            <a:r>
              <a:rPr lang="en-US" dirty="0" smtClean="0"/>
              <a:t>The FinFET device has a different layout style than the MOS device</a:t>
            </a:r>
          </a:p>
          <a:p>
            <a:r>
              <a:rPr lang="en-US" dirty="0" smtClean="0"/>
              <a:t>Instead of a continuous channel, the FinFET uses </a:t>
            </a:r>
            <a:r>
              <a:rPr lang="en-US" dirty="0" smtClean="0">
                <a:solidFill>
                  <a:srgbClr val="FF0000"/>
                </a:solidFill>
              </a:rPr>
              <a:t>fins</a:t>
            </a:r>
          </a:p>
          <a:p>
            <a:r>
              <a:rPr lang="fr-FR" dirty="0"/>
              <a:t>FinFET </a:t>
            </a:r>
            <a:r>
              <a:rPr lang="fr-FR" dirty="0" err="1"/>
              <a:t>provides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Ion </a:t>
            </a:r>
            <a:r>
              <a:rPr lang="fr-FR" dirty="0" err="1"/>
              <a:t>current</a:t>
            </a:r>
            <a:r>
              <a:rPr lang="fr-FR" dirty="0"/>
              <a:t> at a </a:t>
            </a:r>
            <a:r>
              <a:rPr lang="fr-FR" dirty="0" err="1"/>
              <a:t>smaller</a:t>
            </a:r>
            <a:r>
              <a:rPr lang="fr-FR" dirty="0"/>
              <a:t> size </a:t>
            </a:r>
          </a:p>
          <a:p>
            <a:r>
              <a:rPr lang="fr-FR" dirty="0"/>
              <a:t>FinFET </a:t>
            </a:r>
            <a:r>
              <a:rPr lang="fr-FR" dirty="0" err="1"/>
              <a:t>provides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leakage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Ioff</a:t>
            </a:r>
            <a:r>
              <a:rPr lang="fr-FR" dirty="0"/>
              <a:t> at the </a:t>
            </a:r>
            <a:r>
              <a:rPr lang="fr-FR" dirty="0" err="1"/>
              <a:t>same</a:t>
            </a:r>
            <a:r>
              <a:rPr lang="fr-FR" dirty="0"/>
              <a:t> Ion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731291" cy="489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6516216" y="1717012"/>
            <a:ext cx="1777319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516216" y="1717012"/>
            <a:ext cx="1777319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516216" y="1717012"/>
            <a:ext cx="1777319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933495" y="1412776"/>
            <a:ext cx="792088" cy="3555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fins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Connecteur droit avec flèche 11"/>
          <p:cNvCxnSpPr>
            <a:stCxn id="17" idx="2"/>
          </p:cNvCxnSpPr>
          <p:nvPr/>
        </p:nvCxnSpPr>
        <p:spPr>
          <a:xfrm flipH="1">
            <a:off x="6412118" y="1768313"/>
            <a:ext cx="1917421" cy="123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69" y="3284984"/>
            <a:ext cx="366712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INTRODUCING THE FINFET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517484"/>
              </p:ext>
            </p:extLst>
          </p:nvPr>
        </p:nvGraphicFramePr>
        <p:xfrm>
          <a:off x="755576" y="1524025"/>
          <a:ext cx="345638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735"/>
                <a:gridCol w="1874649"/>
              </a:tblGrid>
              <a:tr h="232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MOS Parameter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Typical value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Width (W)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6 - 12 λ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Length (L)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λ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5540"/>
              </p:ext>
            </p:extLst>
          </p:nvPr>
        </p:nvGraphicFramePr>
        <p:xfrm>
          <a:off x="755576" y="3429000"/>
          <a:ext cx="381642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224136"/>
              </a:tblGrid>
              <a:tr h="23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FinFET</a:t>
                      </a:r>
                      <a:endParaRPr lang="fr-FR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Typical value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 of fins (NF)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2 - 5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pitch (PF)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thickness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(TF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λ</a:t>
                      </a: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λ</a:t>
                      </a:r>
                      <a:endParaRPr lang="fr-FR" sz="1400" dirty="0">
                        <a:solidFill>
                          <a:srgbClr val="365F9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7665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4572000" y="3000772"/>
            <a:ext cx="2808312" cy="2016224"/>
          </a:xfrm>
          <a:prstGeom prst="ellipse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336790" y="5661248"/>
            <a:ext cx="1278732" cy="57606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b="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screen in Microwind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3D OF FINFET USING MICROWIND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52" y="1556792"/>
            <a:ext cx="6768752" cy="454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2622240" y="5085184"/>
            <a:ext cx="1278732" cy="35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Gate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2996530" y="3468445"/>
            <a:ext cx="1278732" cy="35553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Drain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763022" y="4153626"/>
            <a:ext cx="1278732" cy="35553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879218" y="4401108"/>
            <a:ext cx="792088" cy="3555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1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4260404" y="3937559"/>
            <a:ext cx="792088" cy="3555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2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4808848" y="3468444"/>
            <a:ext cx="792088" cy="3555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3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5204892" y="3121872"/>
            <a:ext cx="792088" cy="3555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4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4413126" y="5752700"/>
            <a:ext cx="1278732" cy="3555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N-FinFET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7236296" y="1552582"/>
            <a:ext cx="1278732" cy="3555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400" i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P-FinFET</a:t>
            </a:r>
            <a:endParaRPr lang="en-US" altLang="fr-FR" sz="1400" b="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Espace réservé du contenu 1"/>
          <p:cNvSpPr>
            <a:spLocks noGrp="1"/>
          </p:cNvSpPr>
          <p:nvPr>
            <p:ph idx="1"/>
          </p:nvPr>
        </p:nvSpPr>
        <p:spPr>
          <a:xfrm>
            <a:off x="179512" y="1333549"/>
            <a:ext cx="2016224" cy="4759747"/>
          </a:xfrm>
        </p:spPr>
        <p:txBody>
          <a:bodyPr/>
          <a:lstStyle/>
          <a:p>
            <a:r>
              <a:rPr lang="en-US" dirty="0" smtClean="0"/>
              <a:t>Microwind enables a 3D view of the FinFET</a:t>
            </a:r>
            <a:endParaRPr lang="en-US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4260404" y="4795702"/>
            <a:ext cx="152722" cy="645019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4499992" y="4879770"/>
            <a:ext cx="704900" cy="56284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height (HF)</a:t>
            </a:r>
            <a:endParaRPr lang="en-US" altLang="fr-FR" sz="12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313729" y="4565994"/>
            <a:ext cx="286916" cy="193487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4656448" y="4183609"/>
            <a:ext cx="1096280" cy="43499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</a:t>
            </a: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thickness</a:t>
            </a:r>
            <a:endParaRPr lang="en-US" altLang="fr-FR" sz="1200" i="1" dirty="0" smtClean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(TF</a:t>
            </a: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fr-FR" sz="12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3419872" y="4468475"/>
            <a:ext cx="498315" cy="1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131840" y="3852939"/>
            <a:ext cx="1008112" cy="562848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945" tIns="41473" rIns="82945" bIns="41473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4E6B7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400" b="1">
                <a:solidFill>
                  <a:srgbClr val="4E6B7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9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length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i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(LG)</a:t>
            </a:r>
            <a:endParaRPr lang="en-US" altLang="fr-FR" sz="1200" b="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1086</Words>
  <Application>Microsoft Office PowerPoint</Application>
  <PresentationFormat>Affichage à l'écran (4:3)</PresentationFormat>
  <Paragraphs>333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Institution</vt:lpstr>
      <vt:lpstr>Photo Editor Photo</vt:lpstr>
      <vt:lpstr>MSPhotoEd.3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Etienne Sicard</cp:lastModifiedBy>
  <cp:revision>159</cp:revision>
  <cp:lastPrinted>2015-02-26T21:48:18Z</cp:lastPrinted>
  <dcterms:created xsi:type="dcterms:W3CDTF">2012-05-04T07:41:45Z</dcterms:created>
  <dcterms:modified xsi:type="dcterms:W3CDTF">2015-03-02T20:45:06Z</dcterms:modified>
</cp:coreProperties>
</file>