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95" r:id="rId4"/>
    <p:sldId id="297" r:id="rId5"/>
    <p:sldId id="296" r:id="rId6"/>
    <p:sldId id="305" r:id="rId7"/>
    <p:sldId id="307" r:id="rId8"/>
    <p:sldId id="299" r:id="rId9"/>
    <p:sldId id="302" r:id="rId10"/>
    <p:sldId id="303" r:id="rId11"/>
    <p:sldId id="298" r:id="rId12"/>
    <p:sldId id="308" r:id="rId13"/>
    <p:sldId id="306" r:id="rId14"/>
    <p:sldId id="304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dobe 명조 Std Acro M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33FF"/>
    <a:srgbClr val="A88000"/>
    <a:srgbClr val="2D8435"/>
    <a:srgbClr val="CC9900"/>
    <a:srgbClr val="D6A300"/>
    <a:srgbClr val="FFFF99"/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6175" autoAdjust="0"/>
  </p:normalViewPr>
  <p:slideViewPr>
    <p:cSldViewPr>
      <p:cViewPr varScale="1">
        <p:scale>
          <a:sx n="72" d="100"/>
          <a:sy n="72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F9AFE3F-95AE-4787-8BE5-559500969452}" type="datetimeFigureOut">
              <a:rPr lang="en-US"/>
              <a:pPr/>
              <a:t>11/14/2015</a:t>
            </a:fld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BC8EF0-B558-42DD-B826-C21D7A7CF4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6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8EF0-B558-42DD-B826-C21D7A7CF45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8200" cy="348615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66" y="4416098"/>
            <a:ext cx="5604669" cy="4180921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8200" cy="3486150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0921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B457-C7DB-4E8B-9B25-098AFD6194F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8EF0-B558-42DD-B826-C21D7A7CF4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B03CF-53F7-4F64-A9F3-DBF5764DC213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9-box with some suggested % guidelines; back-up slides have more descriptions of each box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09BC4-A30A-43D6-8CEF-BEF3FE295CD2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86FDE-6AB4-4907-B748-6C35D641748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593725" y="6629400"/>
            <a:ext cx="2435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5D4C59C-6997-47D1-AB5C-EDA8BCF745EE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US" sz="800" i="1" dirty="0">
                <a:solidFill>
                  <a:schemeClr val="bg1"/>
                </a:solidFill>
              </a:rPr>
              <a:t>  • </a:t>
            </a:r>
            <a:r>
              <a:rPr lang="en-US" sz="800" i="1" dirty="0" smtClean="0">
                <a:solidFill>
                  <a:schemeClr val="bg1"/>
                </a:solidFill>
              </a:rPr>
              <a:t>2012 PA Cycle</a:t>
            </a:r>
            <a:r>
              <a:rPr lang="en-US" sz="800" i="1" baseline="0" dirty="0" smtClean="0">
                <a:solidFill>
                  <a:schemeClr val="bg1"/>
                </a:solidFill>
              </a:rPr>
              <a:t> </a:t>
            </a:r>
            <a:r>
              <a:rPr lang="en-US" sz="800" i="1" dirty="0" smtClean="0">
                <a:solidFill>
                  <a:schemeClr val="bg1"/>
                </a:solidFill>
              </a:rPr>
              <a:t>• Oct.</a:t>
            </a:r>
            <a:r>
              <a:rPr lang="en-US" sz="800" i="1" baseline="0" dirty="0" smtClean="0">
                <a:solidFill>
                  <a:schemeClr val="bg1"/>
                </a:solidFill>
              </a:rPr>
              <a:t> </a:t>
            </a:r>
            <a:r>
              <a:rPr lang="en-US" sz="800" i="1" dirty="0" smtClean="0">
                <a:solidFill>
                  <a:schemeClr val="bg1"/>
                </a:solidFill>
              </a:rPr>
              <a:t>2011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346950" y="6629400"/>
            <a:ext cx="12461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 i="1" dirty="0">
                <a:solidFill>
                  <a:schemeClr val="bg1"/>
                </a:solidFill>
              </a:rPr>
              <a:t>Confidential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6" name="Picture 9" descr="ONVert-3DShadow-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901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479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5913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1463" y="6611938"/>
            <a:ext cx="2435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18BC832-7332-42BB-BD52-F340A35B39F4}" type="slidenum">
              <a:rPr lang="en-US" sz="800" i="1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  • </a:t>
            </a:r>
            <a:r>
              <a:rPr lang="en-US" sz="800" i="1" dirty="0" smtClean="0">
                <a:solidFill>
                  <a:srgbClr val="FFFFFF"/>
                </a:solidFill>
                <a:latin typeface="Arial" pitchFamily="34" charset="0"/>
              </a:rPr>
              <a:t>2013 PA Cycle Kick-Off • Oct-2012</a:t>
            </a:r>
            <a:endParaRPr lang="en-US" sz="800" i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599363" y="6611938"/>
            <a:ext cx="124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Confidential Proprietary</a:t>
            </a:r>
            <a:endParaRPr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9" descr="ONVert-3DShadow-L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14400"/>
            <a:ext cx="2901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15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03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7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25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2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27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479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5913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0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1463" y="6611938"/>
            <a:ext cx="2435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18BC832-7332-42BB-BD52-F340A35B39F4}" type="slidenum">
              <a:rPr lang="en-US" sz="800" i="1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  • </a:t>
            </a:r>
            <a:r>
              <a:rPr lang="en-US" sz="800" i="1" dirty="0" smtClean="0">
                <a:solidFill>
                  <a:srgbClr val="FFFFFF"/>
                </a:solidFill>
                <a:latin typeface="Arial" pitchFamily="34" charset="0"/>
              </a:rPr>
              <a:t>2013 PA Cycle Kick-Off • Oct-2012</a:t>
            </a:r>
            <a:endParaRPr lang="en-US" sz="800" i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599363" y="6611938"/>
            <a:ext cx="124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Confidential Proprietary</a:t>
            </a:r>
            <a:endParaRPr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9" descr="ONVert-3DShadow-L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14400"/>
            <a:ext cx="2901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680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7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33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7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44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78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52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18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479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5913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 flipV="1"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7" descr="ONHoriz-3DNoShad-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6270625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93725" y="6542088"/>
            <a:ext cx="2435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1ACDF9A-8F59-4B85-9FA4-C8A08B021C4F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US" sz="800" i="1" dirty="0">
                <a:solidFill>
                  <a:schemeClr val="bg1"/>
                </a:solidFill>
              </a:rPr>
              <a:t>  • </a:t>
            </a:r>
            <a:r>
              <a:rPr lang="en-US" sz="800" i="1" dirty="0" smtClean="0">
                <a:solidFill>
                  <a:schemeClr val="bg1"/>
                </a:solidFill>
              </a:rPr>
              <a:t>2012</a:t>
            </a:r>
            <a:r>
              <a:rPr lang="en-US" sz="800" i="1" baseline="0" dirty="0" smtClean="0">
                <a:solidFill>
                  <a:schemeClr val="bg1"/>
                </a:solidFill>
              </a:rPr>
              <a:t> PA Cycle </a:t>
            </a:r>
            <a:r>
              <a:rPr lang="en-US" sz="800" i="1" dirty="0" smtClean="0">
                <a:solidFill>
                  <a:schemeClr val="bg1"/>
                </a:solidFill>
              </a:rPr>
              <a:t>• Oct. 2011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3948113" y="6542088"/>
            <a:ext cx="124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i="1" dirty="0">
                <a:solidFill>
                  <a:schemeClr val="bg1"/>
                </a:solidFill>
              </a:rPr>
              <a:t>Confidential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762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 flipV="1"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7" descr="ONHoriz-3DNoShad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6270625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228600" y="6477000"/>
            <a:ext cx="2435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458010C-FAC5-4B4E-A321-CBE9CB244BE9}" type="slidenum">
              <a:rPr lang="en-US" sz="800" i="1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  • </a:t>
            </a:r>
            <a:r>
              <a:rPr lang="en-US" sz="800" i="1" dirty="0" smtClean="0">
                <a:solidFill>
                  <a:srgbClr val="FFFFFF"/>
                </a:solidFill>
                <a:latin typeface="Arial" pitchFamily="34" charset="0"/>
              </a:rPr>
              <a:t>2013 PA Cycle Kick-Off • Oct-12</a:t>
            </a:r>
            <a:endParaRPr lang="en-US" sz="800" i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3948113" y="6477000"/>
            <a:ext cx="1246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Confidential Proprietary</a:t>
            </a:r>
            <a:endParaRPr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762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9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 flipV="1"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7" descr="ONHoriz-3DNoShad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6270625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228600" y="6477000"/>
            <a:ext cx="2435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458010C-FAC5-4B4E-A321-CBE9CB244BE9}" type="slidenum">
              <a:rPr lang="en-US" sz="800" i="1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  • </a:t>
            </a:r>
            <a:r>
              <a:rPr lang="en-US" sz="800" i="1" dirty="0" smtClean="0">
                <a:solidFill>
                  <a:srgbClr val="FFFFFF"/>
                </a:solidFill>
                <a:latin typeface="Arial" pitchFamily="34" charset="0"/>
              </a:rPr>
              <a:t>2013 PA Cycle Kick-Off • Oct-12</a:t>
            </a:r>
            <a:endParaRPr lang="en-US" sz="800" i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3948113" y="6477000"/>
            <a:ext cx="1246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solidFill>
                  <a:srgbClr val="FFFFFF"/>
                </a:solidFill>
                <a:latin typeface="Arial" pitchFamily="34" charset="0"/>
              </a:rPr>
              <a:t>Confidential Proprietary</a:t>
            </a:r>
            <a:endParaRPr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762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0386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Self Appraisal Guidelines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Tlse</a:t>
            </a:r>
            <a:r>
              <a:rPr lang="en-US" sz="2700" dirty="0" smtClean="0"/>
              <a:t> Design Team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381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October 2015</a:t>
            </a:r>
          </a:p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167"/>
          <p:cNvSpPr>
            <a:spLocks noChangeArrowheads="1"/>
          </p:cNvSpPr>
          <p:nvPr/>
        </p:nvSpPr>
        <p:spPr bwMode="auto">
          <a:xfrm>
            <a:off x="76200" y="139700"/>
            <a:ext cx="899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2D8435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2D8435"/>
                </a:solidFill>
                <a:latin typeface="+mj-lt"/>
                <a:ea typeface="+mj-ea"/>
                <a:cs typeface="+mj-cs"/>
              </a:rPr>
              <a:t>New Technical Ladder</a:t>
            </a:r>
            <a:endParaRPr lang="en-US" sz="3200" b="1" dirty="0">
              <a:solidFill>
                <a:srgbClr val="2D843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92548" name="Picture 4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23825"/>
            <a:ext cx="863600" cy="5524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4400"/>
            <a:ext cx="8001000" cy="50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459788" cy="414338"/>
          </a:xfrm>
        </p:spPr>
        <p:txBody>
          <a:bodyPr/>
          <a:lstStyle/>
          <a:p>
            <a:r>
              <a:rPr lang="en-US" sz="2800" dirty="0"/>
              <a:t>What are the attributes of a performing leader?  </a:t>
            </a:r>
            <a:endParaRPr lang="en-US" sz="2800" i="1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124200" y="3644900"/>
            <a:ext cx="2590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228600" y="838200"/>
            <a:ext cx="714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Eleven 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</a:rPr>
              <a:t>leadership attributes used in succession planning process….</a:t>
            </a:r>
            <a:endParaRPr lang="en-US" sz="18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02"/>
          <p:cNvSpPr txBox="1">
            <a:spLocks noChangeArrowheads="1"/>
          </p:cNvSpPr>
          <p:nvPr/>
        </p:nvSpPr>
        <p:spPr bwMode="auto">
          <a:xfrm>
            <a:off x="685800" y="1295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Intellectually sharp and agile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Business acumen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Strategic thinking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Self awareness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Ability to influence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</a:rPr>
              <a:t>(especially across organizations)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Risk-taker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Innovative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Decisive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Results-oriented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Rigorously manages talent </a:t>
            </a:r>
            <a:endParaRPr lang="en-US" kern="0" dirty="0" smtClean="0">
              <a:solidFill>
                <a:srgbClr val="000000"/>
              </a:solidFill>
              <a:latin typeface="Arial"/>
              <a:ea typeface="Adobe 명조 Std Acro M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  <a:ea typeface="Adobe 명조 Std Acro M"/>
                <a:hlinkClick r:id="" action="ppaction://noaction"/>
              </a:rPr>
              <a:t>Timely, value added communication</a:t>
            </a:r>
            <a:endParaRPr lang="en-US" kern="0" dirty="0">
              <a:solidFill>
                <a:srgbClr val="000000"/>
              </a:solidFill>
              <a:latin typeface="Arial"/>
              <a:ea typeface="Adobe 명조 Std Acro M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29600" y="591185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hlinkClick r:id="" action="ppaction://noaction"/>
              </a:rPr>
              <a:t>Return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 of PA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Accurately assess performance to goals </a:t>
            </a:r>
          </a:p>
          <a:p>
            <a:r>
              <a:rPr lang="en-US" sz="2000" dirty="0"/>
              <a:t>Recognize and appreciate impact of accomplishments </a:t>
            </a:r>
          </a:p>
          <a:p>
            <a:r>
              <a:rPr lang="en-US" sz="2000" dirty="0"/>
              <a:t>Provide honest and helpful feedback on strengths and opportunities to improve</a:t>
            </a:r>
          </a:p>
          <a:p>
            <a:r>
              <a:rPr lang="en-US" sz="2000" dirty="0"/>
              <a:t>Provide encouragement and help to achieve even better performance in the future </a:t>
            </a:r>
          </a:p>
          <a:p>
            <a:r>
              <a:rPr lang="en-US" sz="2000" dirty="0"/>
              <a:t>Enhance mutual understanding and trust between managers and employees </a:t>
            </a:r>
          </a:p>
        </p:txBody>
      </p:sp>
    </p:spTree>
    <p:extLst>
      <p:ext uri="{BB962C8B-B14F-4D97-AF65-F5344CB8AC3E}">
        <p14:creationId xmlns:p14="http://schemas.microsoft.com/office/powerpoint/2010/main" val="19410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Individual Goals</a:t>
            </a:r>
          </a:p>
        </p:txBody>
      </p:sp>
      <p:pic>
        <p:nvPicPr>
          <p:cNvPr id="499717" name="Picture 5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23825"/>
            <a:ext cx="863600" cy="552450"/>
          </a:xfrm>
          <a:prstGeom prst="rect">
            <a:avLst/>
          </a:prstGeom>
          <a:noFill/>
        </p:spPr>
      </p:pic>
      <p:sp>
        <p:nvSpPr>
          <p:cNvPr id="499718" name="Rectangle 1132"/>
          <p:cNvSpPr>
            <a:spLocks noChangeArrowheads="1"/>
          </p:cNvSpPr>
          <p:nvPr/>
        </p:nvSpPr>
        <p:spPr bwMode="auto">
          <a:xfrm>
            <a:off x="0" y="768350"/>
            <a:ext cx="43307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Font typeface="Wingdings" pitchFamily="2" charset="2"/>
              <a:buChar char="q"/>
            </a:pPr>
            <a:r>
              <a:rPr lang="en-US" altLang="ja-JP" sz="1600" b="1"/>
              <a:t>Project goals</a:t>
            </a:r>
            <a:r>
              <a:rPr lang="en-US" altLang="ja-JP" sz="1600"/>
              <a:t> 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ja-JP" sz="1600" b="1">
                <a:solidFill>
                  <a:schemeClr val="accent2"/>
                </a:solidFill>
              </a:rPr>
              <a:t>Ownership &amp; Commitments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Timely Execution 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ja-JP" sz="1600" b="1">
                <a:solidFill>
                  <a:schemeClr val="accent2"/>
                </a:solidFill>
              </a:rPr>
              <a:t>Use of Best Practices</a:t>
            </a:r>
            <a:endParaRPr lang="en-US" altLang="ja-JP" sz="1400"/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ja-JP" sz="1600" b="1">
                <a:solidFill>
                  <a:schemeClr val="accent2"/>
                </a:solidFill>
              </a:rPr>
              <a:t>Design for Manufacturing</a:t>
            </a:r>
            <a:br>
              <a:rPr lang="en-US" altLang="ja-JP" sz="1600" b="1">
                <a:solidFill>
                  <a:schemeClr val="accent2"/>
                </a:solidFill>
              </a:rPr>
            </a:br>
            <a:r>
              <a:rPr lang="en-US" altLang="ja-JP" sz="1000" b="1">
                <a:solidFill>
                  <a:schemeClr val="accent2"/>
                </a:solidFill>
              </a:rPr>
              <a:t> 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1600" b="1"/>
              <a:t>IP/Reuse  goals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Reuse &amp; IP alignment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Innovation &amp; Documentation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Design Method Improvements</a:t>
            </a:r>
            <a:br>
              <a:rPr lang="en-US" sz="1600" b="1">
                <a:solidFill>
                  <a:schemeClr val="accent2"/>
                </a:solidFill>
              </a:rPr>
            </a:br>
            <a:endParaRPr lang="en-US" sz="1000" b="1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1600" b="1"/>
              <a:t>Behavioral goals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Business focus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Breakthrough thinking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Continuous development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Accountability</a:t>
            </a:r>
          </a:p>
          <a:p>
            <a:pPr marL="1143000" lvl="2" indent="-22860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Collaboration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endParaRPr lang="en-US" altLang="ja-JP" sz="1600" b="1">
              <a:solidFill>
                <a:schemeClr val="accent2"/>
              </a:solidFill>
            </a:endParaRPr>
          </a:p>
        </p:txBody>
      </p:sp>
      <p:sp>
        <p:nvSpPr>
          <p:cNvPr id="499719" name="Line 7"/>
          <p:cNvSpPr>
            <a:spLocks noChangeShapeType="1"/>
          </p:cNvSpPr>
          <p:nvPr/>
        </p:nvSpPr>
        <p:spPr bwMode="auto">
          <a:xfrm>
            <a:off x="4572000" y="1074738"/>
            <a:ext cx="0" cy="482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9720" name="Rectangle 1132"/>
          <p:cNvSpPr>
            <a:spLocks noChangeArrowheads="1"/>
          </p:cNvSpPr>
          <p:nvPr/>
        </p:nvSpPr>
        <p:spPr bwMode="auto">
          <a:xfrm>
            <a:off x="4546600" y="958850"/>
            <a:ext cx="4445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Font typeface="Wingdings" pitchFamily="2" charset="2"/>
              <a:buNone/>
            </a:pPr>
            <a:r>
              <a:rPr lang="en-US" sz="1600" b="1"/>
              <a:t>These goals must be aligned with:</a:t>
            </a:r>
            <a:endParaRPr lang="en-US" sz="1600" b="1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Business division objectives and strategies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Job scope (Design leader, Analog or Digital Designer, Verification …)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Grade Role &amp; Responsibilities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Development or Improvement Plans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endParaRPr lang="en-US" sz="1600" b="1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None/>
            </a:pPr>
            <a:r>
              <a:rPr lang="en-US" sz="1600" b="1"/>
              <a:t>The goals must be: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Specific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Measurable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Achievable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1600" b="1">
                <a:solidFill>
                  <a:schemeClr val="accent2"/>
                </a:solidFill>
              </a:rPr>
              <a:t>Time Bound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None/>
            </a:pPr>
            <a:endParaRPr lang="en-US" sz="1600" b="1"/>
          </a:p>
          <a:p>
            <a:pPr marL="742950" lvl="1" indent="-285750">
              <a:spcBef>
                <a:spcPct val="40000"/>
              </a:spcBef>
              <a:buFont typeface="Wingdings" pitchFamily="2" charset="2"/>
              <a:buNone/>
            </a:pPr>
            <a:r>
              <a:rPr lang="en-US" sz="1600" b="1"/>
              <a:t>=&gt;  Goal template document</a:t>
            </a:r>
          </a:p>
          <a:p>
            <a:pPr marL="742950" lvl="1" indent="-285750">
              <a:spcBef>
                <a:spcPct val="40000"/>
              </a:spcBef>
              <a:buFont typeface="Wingdings" pitchFamily="2" charset="2"/>
              <a:buChar char="v"/>
            </a:pPr>
            <a:endParaRPr lang="en-US" altLang="ja-JP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77325" cy="5032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Performance rating definitions</a:t>
            </a:r>
          </a:p>
        </p:txBody>
      </p:sp>
      <p:pic>
        <p:nvPicPr>
          <p:cNvPr id="476163" name="Picture 3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23825"/>
            <a:ext cx="863600" cy="552450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27113"/>
            <a:ext cx="9066213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  <a:ln algn="ctr"/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n-US" sz="2400" kern="1200" dirty="0" smtClean="0">
                <a:solidFill>
                  <a:srgbClr val="008000"/>
                </a:solidFill>
                <a:latin typeface="Arial" pitchFamily="34" charset="0"/>
                <a:cs typeface="+mn-cs"/>
              </a:rPr>
              <a:t>Nine-box Rating Descriptions 1/2</a:t>
            </a:r>
          </a:p>
        </p:txBody>
      </p:sp>
      <p:pic>
        <p:nvPicPr>
          <p:cNvPr id="13318" name="Picture 65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23825"/>
            <a:ext cx="863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013569" y="5396621"/>
            <a:ext cx="70961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3333FF"/>
                </a:solidFill>
              </a:rPr>
              <a:t>high</a:t>
            </a:r>
          </a:p>
        </p:txBody>
      </p:sp>
      <p:sp>
        <p:nvSpPr>
          <p:cNvPr id="72" name="Line 55"/>
          <p:cNvSpPr>
            <a:spLocks noChangeShapeType="1"/>
          </p:cNvSpPr>
          <p:nvPr/>
        </p:nvSpPr>
        <p:spPr bwMode="auto">
          <a:xfrm flipH="1">
            <a:off x="1623167" y="5582775"/>
            <a:ext cx="6400802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 Box 57"/>
          <p:cNvSpPr txBox="1">
            <a:spLocks noChangeArrowheads="1"/>
          </p:cNvSpPr>
          <p:nvPr/>
        </p:nvSpPr>
        <p:spPr bwMode="auto">
          <a:xfrm rot="16200000">
            <a:off x="-661675" y="2914709"/>
            <a:ext cx="16423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480169" y="648825"/>
            <a:ext cx="6096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75" name="Text Box 59"/>
          <p:cNvSpPr txBox="1">
            <a:spLocks noChangeArrowheads="1"/>
          </p:cNvSpPr>
          <p:nvPr/>
        </p:nvSpPr>
        <p:spPr bwMode="auto">
          <a:xfrm>
            <a:off x="480169" y="5070054"/>
            <a:ext cx="6096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 flipH="1" flipV="1">
            <a:off x="784969" y="1000377"/>
            <a:ext cx="0" cy="411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318369" y="877425"/>
            <a:ext cx="6781800" cy="4529136"/>
            <a:chOff x="576" y="624"/>
            <a:chExt cx="3456" cy="3024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880" y="1632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Good Performer</a:t>
              </a:r>
            </a:p>
            <a:p>
              <a:pPr algn="ctr">
                <a:defRPr/>
              </a:pPr>
              <a:endParaRPr lang="en-US" sz="16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(GP)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(0-20%)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80" y="2640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Below Expectations</a:t>
              </a:r>
            </a:p>
            <a:p>
              <a:pPr algn="ctr">
                <a:defRPr/>
              </a:pPr>
              <a:endParaRPr lang="en-US" sz="16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(BE)</a:t>
              </a:r>
              <a:endParaRPr lang="en-US" sz="105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(0-5%)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728" y="2640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Below Expectations</a:t>
              </a:r>
              <a:r>
                <a:rPr lang="en-US" sz="1600" dirty="0" smtClean="0">
                  <a:solidFill>
                    <a:srgbClr val="00B050"/>
                  </a:solidFill>
                </a:rPr>
                <a:t>,</a:t>
              </a:r>
            </a:p>
            <a:p>
              <a:pPr algn="ctr">
                <a:defRPr/>
              </a:pPr>
              <a:r>
                <a:rPr lang="en-US" sz="1600" i="1" dirty="0" smtClean="0">
                  <a:solidFill>
                    <a:srgbClr val="0000FF"/>
                  </a:solidFill>
                </a:rPr>
                <a:t>Not Applicable*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(BE1)</a:t>
              </a:r>
              <a:endParaRPr lang="en-US" sz="18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(0-15%)</a:t>
              </a: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99" name="Group 98"/>
            <p:cNvGrpSpPr>
              <a:grpSpLocks/>
            </p:cNvGrpSpPr>
            <p:nvPr/>
          </p:nvGrpSpPr>
          <p:grpSpPr bwMode="auto">
            <a:xfrm>
              <a:off x="576" y="624"/>
              <a:ext cx="2496" cy="2208"/>
              <a:chOff x="384" y="576"/>
              <a:chExt cx="2496" cy="2208"/>
            </a:xfrm>
          </p:grpSpPr>
          <p:sp>
            <p:nvSpPr>
              <p:cNvPr id="106" name="Text Box 66"/>
              <p:cNvSpPr txBox="1">
                <a:spLocks noChangeArrowheads="1"/>
              </p:cNvSpPr>
              <p:nvPr/>
            </p:nvSpPr>
            <p:spPr bwMode="auto">
              <a:xfrm>
                <a:off x="384" y="576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07" name="Text Box 67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08" name="Text Box 68"/>
              <p:cNvSpPr txBox="1">
                <a:spLocks noChangeArrowheads="1"/>
              </p:cNvSpPr>
              <p:nvPr/>
            </p:nvSpPr>
            <p:spPr bwMode="auto">
              <a:xfrm>
                <a:off x="1536" y="576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09" name="Text Box 69"/>
              <p:cNvSpPr txBox="1">
                <a:spLocks noChangeArrowheads="1"/>
              </p:cNvSpPr>
              <p:nvPr/>
            </p:nvSpPr>
            <p:spPr bwMode="auto">
              <a:xfrm>
                <a:off x="384" y="2592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10" name="Text Box 70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11" name="Text Box 71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12" name="Text Box 72"/>
              <p:cNvSpPr txBox="1">
                <a:spLocks noChangeArrowheads="1"/>
              </p:cNvSpPr>
              <p:nvPr/>
            </p:nvSpPr>
            <p:spPr bwMode="auto">
              <a:xfrm>
                <a:off x="384" y="1584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13" name="Text Box 73"/>
              <p:cNvSpPr txBox="1">
                <a:spLocks noChangeArrowheads="1"/>
              </p:cNvSpPr>
              <p:nvPr/>
            </p:nvSpPr>
            <p:spPr bwMode="auto">
              <a:xfrm>
                <a:off x="2688" y="1584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14" name="Text Box 74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Adobe 명조 Std Acro M" charset="-127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576" y="624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Top Performer,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Two levels up potential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(TP2)</a:t>
              </a:r>
              <a:endParaRPr lang="en-US" sz="1400" dirty="0" smtClean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(0-3%)</a:t>
              </a: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1728" y="624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Top Performer,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One level up potential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(TP1)  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(0-10%)</a:t>
              </a: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880" y="624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Top Performer</a:t>
              </a:r>
            </a:p>
            <a:p>
              <a:pPr algn="ctr">
                <a:defRPr/>
              </a:pPr>
              <a:endParaRPr lang="en-US" sz="16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(TP)</a:t>
              </a:r>
              <a:endParaRPr lang="en-US" sz="14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(0-20%)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576" y="1632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Good Performer,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Two levels up potential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(GP2)</a:t>
              </a:r>
              <a:endParaRPr lang="en-US" sz="18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(0-10%)</a:t>
              </a: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1728" y="1632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Good Performer,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One level up potential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(GP1)</a:t>
              </a:r>
              <a:endParaRPr lang="en-US" sz="18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(0-100%)</a:t>
              </a: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576" y="2640"/>
              <a:ext cx="1152" cy="1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Adobe 명조 Std Acro M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Below Expectations,</a:t>
              </a:r>
            </a:p>
            <a:p>
              <a:pPr algn="ctr">
                <a:defRPr/>
              </a:pPr>
              <a:r>
                <a:rPr lang="en-US" sz="1600" i="1" dirty="0" smtClean="0">
                  <a:solidFill>
                    <a:srgbClr val="0000FF"/>
                  </a:solidFill>
                </a:rPr>
                <a:t>Not Applicable* </a:t>
              </a:r>
            </a:p>
            <a:p>
              <a:pPr algn="ctr">
                <a:defRPr/>
              </a:pPr>
              <a:r>
                <a:rPr lang="en-US" sz="1800" dirty="0" smtClean="0">
                  <a:solidFill>
                    <a:srgbClr val="00B050"/>
                  </a:solidFill>
                </a:rPr>
                <a:t>(BE2)</a:t>
              </a:r>
              <a:endParaRPr lang="en-US" sz="1800" dirty="0">
                <a:solidFill>
                  <a:srgbClr val="00B050"/>
                </a:solidFill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</a:rPr>
                <a:t>(0-15%)</a:t>
              </a:r>
            </a:p>
            <a:p>
              <a:pPr algn="ctr">
                <a:defRPr/>
              </a:pPr>
              <a:endParaRPr lang="en-US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8" name="Text Box 58"/>
          <p:cNvSpPr txBox="1">
            <a:spLocks noChangeArrowheads="1"/>
          </p:cNvSpPr>
          <p:nvPr/>
        </p:nvSpPr>
        <p:spPr bwMode="auto">
          <a:xfrm>
            <a:off x="289669" y="1334625"/>
            <a:ext cx="9906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Top Performer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251569" y="2706225"/>
            <a:ext cx="10668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Good Performer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251569" y="4154025"/>
            <a:ext cx="1066800" cy="55399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Below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Expectations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1872493" y="801225"/>
            <a:ext cx="986425" cy="18466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333FF"/>
                </a:solidFill>
              </a:rPr>
              <a:t>Total = 0-20% </a:t>
            </a:r>
          </a:p>
        </p:txBody>
      </p:sp>
      <p:sp>
        <p:nvSpPr>
          <p:cNvPr id="82" name="TextBox 50"/>
          <p:cNvSpPr txBox="1"/>
          <p:nvPr/>
        </p:nvSpPr>
        <p:spPr>
          <a:xfrm>
            <a:off x="7880329" y="1791825"/>
            <a:ext cx="112780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Total = 0-20%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Target = 20%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7805536" y="5396621"/>
            <a:ext cx="599433" cy="33855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3333FF"/>
                </a:solidFill>
              </a:rPr>
              <a:t>low</a:t>
            </a:r>
          </a:p>
        </p:txBody>
      </p:sp>
      <p:sp>
        <p:nvSpPr>
          <p:cNvPr id="84" name="TextBox 53"/>
          <p:cNvSpPr txBox="1"/>
          <p:nvPr/>
        </p:nvSpPr>
        <p:spPr>
          <a:xfrm>
            <a:off x="7952316" y="953625"/>
            <a:ext cx="113845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Distribution</a:t>
            </a:r>
          </a:p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Requirements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5" name="TextBox 54"/>
          <p:cNvSpPr txBox="1"/>
          <p:nvPr/>
        </p:nvSpPr>
        <p:spPr>
          <a:xfrm>
            <a:off x="7795369" y="3315825"/>
            <a:ext cx="134100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Total = 60 -100%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Target 65%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86" name="TextBox 55"/>
          <p:cNvSpPr txBox="1"/>
          <p:nvPr/>
        </p:nvSpPr>
        <p:spPr>
          <a:xfrm>
            <a:off x="7880329" y="4763625"/>
            <a:ext cx="112780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Total = 0-15%</a:t>
            </a:r>
          </a:p>
          <a:p>
            <a:pPr algn="ctr"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Target= 15%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4175664" y="801225"/>
            <a:ext cx="1071384" cy="18466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333FF"/>
                </a:solidFill>
              </a:rPr>
              <a:t>Total = 0-100% </a:t>
            </a: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461665" y="801225"/>
            <a:ext cx="986424" cy="184666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333FF"/>
                </a:solidFill>
              </a:rPr>
              <a:t>Total = 0-20% </a:t>
            </a:r>
          </a:p>
        </p:txBody>
      </p:sp>
      <p:sp>
        <p:nvSpPr>
          <p:cNvPr id="89" name="Text Box 52"/>
          <p:cNvSpPr txBox="1">
            <a:spLocks noChangeArrowheads="1"/>
          </p:cNvSpPr>
          <p:nvPr/>
        </p:nvSpPr>
        <p:spPr bwMode="auto">
          <a:xfrm>
            <a:off x="3451969" y="5658975"/>
            <a:ext cx="252449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3333FF"/>
                </a:solidFill>
              </a:rPr>
              <a:t>Advancement Potential within 3-4 years </a:t>
            </a:r>
            <a:endParaRPr lang="en-US" sz="1400" b="1" dirty="0">
              <a:solidFill>
                <a:srgbClr val="3333FF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3985369" y="5458176"/>
            <a:ext cx="1371600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333FF"/>
                </a:solidFill>
              </a:rPr>
              <a:t>One grade level</a:t>
            </a:r>
          </a:p>
        </p:txBody>
      </p:sp>
      <p:sp>
        <p:nvSpPr>
          <p:cNvPr id="91" name="Text Box 58"/>
          <p:cNvSpPr txBox="1">
            <a:spLocks noChangeArrowheads="1"/>
          </p:cNvSpPr>
          <p:nvPr/>
        </p:nvSpPr>
        <p:spPr bwMode="auto">
          <a:xfrm>
            <a:off x="6347569" y="5425910"/>
            <a:ext cx="11430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333FF"/>
                </a:solidFill>
              </a:rPr>
              <a:t>Steady at current  grade</a:t>
            </a:r>
          </a:p>
        </p:txBody>
      </p:sp>
      <p:sp>
        <p:nvSpPr>
          <p:cNvPr id="92" name="Text Box 58"/>
          <p:cNvSpPr txBox="1">
            <a:spLocks noChangeArrowheads="1"/>
          </p:cNvSpPr>
          <p:nvPr/>
        </p:nvSpPr>
        <p:spPr bwMode="auto">
          <a:xfrm>
            <a:off x="2080369" y="5425910"/>
            <a:ext cx="1143000" cy="46166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333FF"/>
                </a:solidFill>
              </a:rPr>
              <a:t>Two or more grade levels</a:t>
            </a:r>
          </a:p>
        </p:txBody>
      </p:sp>
      <p:sp>
        <p:nvSpPr>
          <p:cNvPr id="93" name="TextBox 46"/>
          <p:cNvSpPr txBox="1"/>
          <p:nvPr/>
        </p:nvSpPr>
        <p:spPr>
          <a:xfrm>
            <a:off x="650498" y="5978343"/>
            <a:ext cx="2922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r>
              <a:rPr lang="en-US" sz="900" i="1" dirty="0" smtClean="0">
                <a:solidFill>
                  <a:srgbClr val="0000CC"/>
                </a:solidFill>
              </a:rPr>
              <a:t>* Focus for  Boxes 7 &amp; 8 is performance improvement</a:t>
            </a:r>
            <a:endParaRPr lang="en-US" sz="900" i="1" dirty="0">
              <a:solidFill>
                <a:srgbClr val="0000CC"/>
              </a:solidFill>
            </a:endParaRP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1432916" y="5153798"/>
            <a:ext cx="2031506" cy="281444"/>
          </a:xfrm>
          <a:prstGeom prst="wedgeRoundRectCallout">
            <a:avLst>
              <a:gd name="adj1" fmla="val -22149"/>
              <a:gd name="adj2" fmla="val -89499"/>
              <a:gd name="adj3" fmla="val 16667"/>
            </a:avLst>
          </a:prstGeom>
          <a:solidFill>
            <a:srgbClr val="DAED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Adobe 명조 Std Acro M" charset="-127"/>
                <a:cs typeface="+mn-cs"/>
              </a:defRPr>
            </a:lvl9pPr>
          </a:lstStyle>
          <a:p>
            <a:pPr>
              <a:defRPr/>
            </a:pPr>
            <a:r>
              <a:rPr lang="en-US" sz="800" i="1" dirty="0" smtClean="0">
                <a:solidFill>
                  <a:srgbClr val="000000"/>
                </a:solidFill>
                <a:latin typeface="Arial" charset="0"/>
                <a:ea typeface="Adobe 명조 Std Acro M" charset="0"/>
              </a:rPr>
              <a:t>Box 7 – reserved for those new to role, but not required</a:t>
            </a:r>
            <a:endParaRPr lang="en-US" sz="800" i="1" dirty="0">
              <a:solidFill>
                <a:srgbClr val="000000"/>
              </a:solidFill>
              <a:latin typeface="Arial" charset="0"/>
              <a:ea typeface="Adobe 명조 Std Acro 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52800" y="1143000"/>
            <a:ext cx="2667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Consistently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top 20%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Consistently exceeds goals, budget, schedule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 Realistic chance employee </a:t>
            </a:r>
            <a:b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could advance one grade level in </a:t>
            </a:r>
            <a:b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" y="1143000"/>
            <a:ext cx="2743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Consistently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top 20%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Consistently exceeds goals, budget, schedule</a:t>
            </a:r>
          </a:p>
          <a:p>
            <a:pPr marL="228600" indent="-228600"/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 Realistic chance employee could advance two grade levels in </a:t>
            </a:r>
            <a:b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2800291"/>
            <a:ext cx="2743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Meets, sometimes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Meets, sometimes exceeds goals, budget, schedule</a:t>
            </a:r>
          </a:p>
          <a:p>
            <a:pPr marL="228600" indent="-228600"/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 Realistic chance employee could advance two grade levels in </a:t>
            </a:r>
            <a:b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572000"/>
            <a:ext cx="27432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bottom 15%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Does not always meet goals, budget, schedule </a:t>
            </a:r>
          </a:p>
          <a:p>
            <a:pPr marL="228600" indent="-228600"/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CC"/>
                </a:solidFill>
                <a:latin typeface="Arial" pitchFamily="34" charset="0"/>
              </a:rPr>
              <a:t>Employee must improve performance or be redirected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4513927"/>
            <a:ext cx="27432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bottom 15%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New to role (box 7)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Does not always meet goals, budget, schedule </a:t>
            </a:r>
          </a:p>
          <a:p>
            <a:pPr marL="228600" indent="-228600"/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 Promote-ability not applicable – key message is improve performance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2800291"/>
            <a:ext cx="2667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Meets, sometimes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Meets, sometimes exceeds goals, budget, schedule</a:t>
            </a:r>
          </a:p>
          <a:p>
            <a:pPr marL="228600" indent="-228600"/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Realistic chance employee could advance one grade level in </a:t>
            </a:r>
            <a:b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3-4 years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2800291"/>
            <a:ext cx="25908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Meets, sometimes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Meets, sometimes exceeds goals, budget, schedule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Likely employee will stay at current grade level over next 3-4 years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en-US" sz="1100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/>
          <a:p>
            <a:r>
              <a:rPr lang="en-US" dirty="0" smtClean="0"/>
              <a:t>Nine-box Rating Descriptions</a:t>
            </a:r>
            <a:endParaRPr lang="en-US" dirty="0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57200" y="838200"/>
            <a:ext cx="8382000" cy="5105400"/>
            <a:chOff x="576" y="624"/>
            <a:chExt cx="3456" cy="3024"/>
          </a:xfrm>
        </p:grpSpPr>
        <p:sp>
          <p:nvSpPr>
            <p:cNvPr id="4" name="Rectangle 62"/>
            <p:cNvSpPr>
              <a:spLocks noChangeArrowheads="1"/>
            </p:cNvSpPr>
            <p:nvPr/>
          </p:nvSpPr>
          <p:spPr bwMode="auto">
            <a:xfrm>
              <a:off x="2880" y="1632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Rectangle 63"/>
            <p:cNvSpPr>
              <a:spLocks noChangeArrowheads="1"/>
            </p:cNvSpPr>
            <p:nvPr/>
          </p:nvSpPr>
          <p:spPr bwMode="auto">
            <a:xfrm>
              <a:off x="2880" y="2640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1728" y="2640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576" y="624"/>
              <a:ext cx="2496" cy="2208"/>
              <a:chOff x="384" y="576"/>
              <a:chExt cx="2496" cy="2208"/>
            </a:xfrm>
          </p:grpSpPr>
          <p:sp>
            <p:nvSpPr>
              <p:cNvPr id="14" name="Text Box 66"/>
              <p:cNvSpPr txBox="1">
                <a:spLocks noChangeArrowheads="1"/>
              </p:cNvSpPr>
              <p:nvPr/>
            </p:nvSpPr>
            <p:spPr bwMode="auto">
              <a:xfrm>
                <a:off x="384" y="576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6" name="Text Box 68"/>
              <p:cNvSpPr txBox="1">
                <a:spLocks noChangeArrowheads="1"/>
              </p:cNvSpPr>
              <p:nvPr/>
            </p:nvSpPr>
            <p:spPr bwMode="auto">
              <a:xfrm>
                <a:off x="1536" y="576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7" name="Text Box 69"/>
              <p:cNvSpPr txBox="1">
                <a:spLocks noChangeArrowheads="1"/>
              </p:cNvSpPr>
              <p:nvPr/>
            </p:nvSpPr>
            <p:spPr bwMode="auto">
              <a:xfrm>
                <a:off x="384" y="2592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20" name="Text Box 73"/>
              <p:cNvSpPr txBox="1">
                <a:spLocks noChangeArrowheads="1"/>
              </p:cNvSpPr>
              <p:nvPr/>
            </p:nvSpPr>
            <p:spPr bwMode="auto">
              <a:xfrm>
                <a:off x="2688" y="1584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1" name="Text Box 74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2" name="Text Box 72"/>
              <p:cNvSpPr txBox="1">
                <a:spLocks noChangeArrowheads="1"/>
              </p:cNvSpPr>
              <p:nvPr/>
            </p:nvSpPr>
            <p:spPr bwMode="auto">
              <a:xfrm>
                <a:off x="384" y="1584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</a:p>
            </p:txBody>
          </p:sp>
        </p:grpSp>
        <p:sp>
          <p:nvSpPr>
            <p:cNvPr id="8" name="Rectangle 75"/>
            <p:cNvSpPr>
              <a:spLocks noChangeArrowheads="1"/>
            </p:cNvSpPr>
            <p:nvPr/>
          </p:nvSpPr>
          <p:spPr bwMode="auto">
            <a:xfrm>
              <a:off x="576" y="624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  <a:p>
              <a:pPr algn="ctr"/>
              <a:endParaRPr lang="en-US" sz="1400" dirty="0" smtClean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endParaRPr lang="en-US" sz="1400" dirty="0" smtClean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1728" y="624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  <a:latin typeface="Arial" pitchFamily="34" charset="0"/>
                </a:rPr>
                <a:t> </a:t>
              </a:r>
              <a:endParaRPr lang="en-US" sz="1800" dirty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2880" y="624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  <a:latin typeface="Arial" pitchFamily="34" charset="0"/>
                </a:rPr>
                <a:t> </a:t>
              </a:r>
            </a:p>
            <a:p>
              <a:pPr algn="ctr"/>
              <a:endParaRPr lang="en-US" sz="1400" dirty="0" smtClean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endParaRPr lang="en-US" sz="1400" dirty="0">
                <a:solidFill>
                  <a:srgbClr val="00B050"/>
                </a:solidFill>
                <a:latin typeface="Arial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78"/>
            <p:cNvSpPr>
              <a:spLocks noChangeArrowheads="1"/>
            </p:cNvSpPr>
            <p:nvPr/>
          </p:nvSpPr>
          <p:spPr bwMode="auto">
            <a:xfrm>
              <a:off x="576" y="1632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8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12" name="Rectangle 79"/>
            <p:cNvSpPr>
              <a:spLocks noChangeArrowheads="1"/>
            </p:cNvSpPr>
            <p:nvPr/>
          </p:nvSpPr>
          <p:spPr bwMode="auto">
            <a:xfrm>
              <a:off x="1728" y="1632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80"/>
            <p:cNvSpPr>
              <a:spLocks noChangeArrowheads="1"/>
            </p:cNvSpPr>
            <p:nvPr/>
          </p:nvSpPr>
          <p:spPr bwMode="auto">
            <a:xfrm>
              <a:off x="576" y="2640"/>
              <a:ext cx="1152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b" anchorCtr="1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Text Box 57"/>
          <p:cNvSpPr txBox="1">
            <a:spLocks noChangeArrowheads="1"/>
          </p:cNvSpPr>
          <p:nvPr/>
        </p:nvSpPr>
        <p:spPr bwMode="auto">
          <a:xfrm rot="16200000">
            <a:off x="-684644" y="2951684"/>
            <a:ext cx="164233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Performance</a:t>
            </a:r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H="1" flipV="1">
            <a:off x="304800" y="1037352"/>
            <a:ext cx="0" cy="49062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2209800" y="5986046"/>
            <a:ext cx="4648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</a:rPr>
              <a:t>Advancement Potential within 3-4 years</a:t>
            </a:r>
            <a:endParaRPr lang="en-US" sz="14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" name="Line 55"/>
          <p:cNvSpPr>
            <a:spLocks noChangeShapeType="1"/>
          </p:cNvSpPr>
          <p:nvPr/>
        </p:nvSpPr>
        <p:spPr bwMode="auto">
          <a:xfrm flipH="1">
            <a:off x="381000" y="6019800"/>
            <a:ext cx="830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>
              <a:solidFill>
                <a:srgbClr val="2D8435"/>
              </a:solidFill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4572000"/>
            <a:ext cx="2667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bottom 15%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Does not always meet goals, budget, schedule </a:t>
            </a:r>
          </a:p>
          <a:p>
            <a:pPr marL="228600" indent="-228600"/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Promote-ability not applicable – key message is improve performance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5659" y="83820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TP2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91123" y="83820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TP1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1143000"/>
            <a:ext cx="25908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Consistently exceeds expectations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top 20% of your performers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Consistently exceeds goals, budget, schedule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</a:rPr>
              <a:t>Likely employee will stay at current grade level over next 3-4 years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en-US" sz="1100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0" y="83820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TP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85659" y="25101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GP2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5659" y="418653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BE2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91123" y="25146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GP1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91123" y="4191000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BE1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58000" y="2514600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GP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58000" y="418653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</a:rPr>
              <a:t>BE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229600" y="594360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itchFamily="34" charset="0"/>
                <a:hlinkClick r:id="" action="ppaction://noaction"/>
              </a:rPr>
              <a:t>Return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533400"/>
          </a:xfrm>
        </p:spPr>
        <p:txBody>
          <a:bodyPr/>
          <a:lstStyle/>
          <a:p>
            <a:r>
              <a:rPr lang="en-US" sz="2800" dirty="0"/>
              <a:t>ON Semiconductor Values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b="1" u="sng" dirty="0"/>
          </a:p>
          <a:p>
            <a:pPr>
              <a:lnSpc>
                <a:spcPct val="80000"/>
              </a:lnSpc>
            </a:pPr>
            <a:r>
              <a:rPr lang="en-US" sz="1600" b="1" dirty="0"/>
              <a:t> Integrity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say what we mean and are accountable for delivering our commitments on time.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address issues in an objective, fact based and constructive fashion without fear of reprisal. 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When a decision has been made we all execute to support it.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comply with all legal requirements and hold ourselves to the highest standards of ethical conduct.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b="1" dirty="0"/>
              <a:t>Respect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treat each other with dignity and respect.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share information and encourage divergent viewpoints in an open and honest environment.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draw out the best in each other recognizing that diversity of backgrounds and experience are key strengths.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all win when we support each other by placing the success of the Company above individual interests.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b="1" dirty="0"/>
              <a:t>Initiative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take informed risks while making data based decisions.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If a problem exists we are individually responsible to see it through to rapid resolution.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value people who demonstrate a positive, “can-do” attitude, while collaborating to win.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We work smart and with a sense of urgency.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29600" y="591185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hlinkClick r:id="" action="ppaction://noaction"/>
              </a:rPr>
              <a:t>Return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5" name="Picture 3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23825"/>
            <a:ext cx="863600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5"/>
          <p:cNvSpPr>
            <a:spLocks noGrp="1" noChangeArrowheads="1"/>
          </p:cNvSpPr>
          <p:nvPr>
            <p:ph type="title"/>
          </p:nvPr>
        </p:nvSpPr>
        <p:spPr>
          <a:xfrm>
            <a:off x="76200" y="90488"/>
            <a:ext cx="8991600" cy="685800"/>
          </a:xfrm>
          <a:ln algn="ctr"/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n-US" sz="2400" kern="1200" dirty="0" smtClean="0">
                <a:solidFill>
                  <a:srgbClr val="008000"/>
                </a:solidFill>
                <a:latin typeface="Arial" pitchFamily="34" charset="0"/>
                <a:cs typeface="+mn-cs"/>
              </a:rPr>
              <a:t>Potential: definition</a:t>
            </a:r>
          </a:p>
        </p:txBody>
      </p:sp>
      <p:sp>
        <p:nvSpPr>
          <p:cNvPr id="11267" name="Rectangle 86"/>
          <p:cNvSpPr>
            <a:spLocks noGrp="1" noChangeArrowheads="1"/>
          </p:cNvSpPr>
          <p:nvPr>
            <p:ph type="body" idx="1"/>
          </p:nvPr>
        </p:nvSpPr>
        <p:spPr>
          <a:xfrm>
            <a:off x="228600" y="887413"/>
            <a:ext cx="8686800" cy="5554662"/>
          </a:xfrm>
        </p:spPr>
        <p:txBody>
          <a:bodyPr/>
          <a:lstStyle/>
          <a:p>
            <a:r>
              <a:rPr lang="en-US" dirty="0" smtClean="0"/>
              <a:t>Potential is the assessment of a person’s ability to handle an expanded role in the future based on past performance</a:t>
            </a:r>
          </a:p>
          <a:p>
            <a:pPr lvl="1">
              <a:buFontTx/>
              <a:buChar char="-"/>
            </a:pPr>
            <a:r>
              <a:rPr lang="en-US" dirty="0" smtClean="0"/>
              <a:t>It is not your intrinsic potential</a:t>
            </a:r>
          </a:p>
          <a:p>
            <a:pPr lvl="1">
              <a:buFontTx/>
              <a:buChar char="-"/>
            </a:pPr>
            <a:r>
              <a:rPr lang="en-US" dirty="0" smtClean="0"/>
              <a:t>It is an evaluation of your potential based on the </a:t>
            </a:r>
            <a:r>
              <a:rPr lang="en-US" u="sng" dirty="0" smtClean="0"/>
              <a:t>performance</a:t>
            </a:r>
            <a:r>
              <a:rPr lang="en-US" dirty="0" smtClean="0"/>
              <a:t> and behavior demonstrated the year of evaluation</a:t>
            </a:r>
          </a:p>
          <a:p>
            <a:pPr lvl="1">
              <a:buFontTx/>
              <a:buChar char="-"/>
            </a:pPr>
            <a:r>
              <a:rPr lang="en-US" dirty="0" smtClean="0"/>
              <a:t>A high potential employee is someone with the ability, engagement and aspiration to rise and to succeed in more senior critical positions </a:t>
            </a:r>
          </a:p>
          <a:p>
            <a:pPr lvl="1">
              <a:buFontTx/>
              <a:buNone/>
            </a:pPr>
            <a:endParaRPr lang="fr-FR" sz="1200" dirty="0" smtClean="0"/>
          </a:p>
          <a:p>
            <a:pPr lvl="1">
              <a:buFontTx/>
              <a:buNone/>
            </a:pPr>
            <a:endParaRPr lang="en-US" sz="1200" dirty="0" smtClean="0"/>
          </a:p>
          <a:p>
            <a:r>
              <a:rPr lang="en-US" dirty="0" smtClean="0"/>
              <a:t>Performance does not equal potential: </a:t>
            </a:r>
          </a:p>
          <a:p>
            <a:pPr lvl="1">
              <a:buFontTx/>
              <a:buChar char="-"/>
            </a:pPr>
            <a:r>
              <a:rPr lang="en-US" dirty="0" smtClean="0"/>
              <a:t>Current performance is a necessary condition for potential, but does not guarantee success at the next level</a:t>
            </a:r>
          </a:p>
          <a:p>
            <a:pPr lvl="1">
              <a:buFontTx/>
              <a:buChar char="-"/>
            </a:pPr>
            <a:r>
              <a:rPr lang="en-US" dirty="0" smtClean="0"/>
              <a:t>Statistics for illustration: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only 7% of high potential employees are not high performers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Only 30% of high performers are demonstrating high potential</a:t>
            </a:r>
          </a:p>
          <a:p>
            <a:pPr lvl="2">
              <a:buFontTx/>
              <a:buChar char="-"/>
            </a:pPr>
            <a:endParaRPr lang="en-US" dirty="0" smtClean="0"/>
          </a:p>
          <a:p>
            <a:pPr lvl="2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11268" name="Picture 65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23825"/>
            <a:ext cx="863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  <a:ln algn="ctr"/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n-US" sz="2400" kern="1200" dirty="0" smtClean="0">
                <a:solidFill>
                  <a:srgbClr val="008000"/>
                </a:solidFill>
                <a:latin typeface="Arial" pitchFamily="34" charset="0"/>
                <a:cs typeface="+mn-cs"/>
              </a:rPr>
              <a:t>Elements of Potential</a:t>
            </a:r>
          </a:p>
        </p:txBody>
      </p:sp>
      <p:pic>
        <p:nvPicPr>
          <p:cNvPr id="12291" name="Picture 65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23825"/>
            <a:ext cx="863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0" y="2784475"/>
            <a:ext cx="37147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893763"/>
            <a:ext cx="8118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+mn-lt"/>
              </a:rPr>
              <a:t>A high potential employee is someone with the ability, engagement and aspiration to rise and to succeed in more senior critical positions 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5" y="4010025"/>
            <a:ext cx="1666875" cy="94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15125" y="4151313"/>
            <a:ext cx="1363663" cy="741362"/>
            <a:chOff x="6714693" y="3832947"/>
            <a:chExt cx="1364672" cy="741217"/>
          </a:xfrm>
        </p:grpSpPr>
        <p:pic>
          <p:nvPicPr>
            <p:cNvPr id="1230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4693" y="3832947"/>
              <a:ext cx="92392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17290" y="3974089"/>
              <a:ext cx="1362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6635750" y="4073525"/>
            <a:ext cx="1482725" cy="873125"/>
          </a:xfrm>
          <a:prstGeom prst="rect">
            <a:avLst/>
          </a:prstGeom>
          <a:noFill/>
          <a:ln w="28575" algn="ctr">
            <a:solidFill>
              <a:srgbClr val="00863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7213" y="2465388"/>
            <a:ext cx="5170487" cy="239712"/>
            <a:chOff x="2049607" y="2286001"/>
            <a:chExt cx="5169068" cy="238527"/>
          </a:xfrm>
        </p:grpSpPr>
        <p:sp>
          <p:nvSpPr>
            <p:cNvPr id="16" name="TextBox 15"/>
            <p:cNvSpPr txBox="1"/>
            <p:nvPr/>
          </p:nvSpPr>
          <p:spPr>
            <a:xfrm>
              <a:off x="5693507" y="2286001"/>
              <a:ext cx="1525168" cy="238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50" dirty="0">
                  <a:solidFill>
                    <a:schemeClr val="bg1">
                      <a:lumMod val="65000"/>
                    </a:schemeClr>
                  </a:solidFill>
                  <a:latin typeface="Arial Black" pitchFamily="34" charset="0"/>
                  <a:cs typeface="Times New Roman" pitchFamily="18" charset="0"/>
                </a:rPr>
                <a:t>new responsibilities</a:t>
              </a:r>
            </a:p>
          </p:txBody>
        </p:sp>
        <p:pic>
          <p:nvPicPr>
            <p:cNvPr id="12300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9607" y="2294659"/>
              <a:ext cx="37147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1758950" y="2424113"/>
            <a:ext cx="5307013" cy="31908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167"/>
          <p:cNvSpPr>
            <a:spLocks noChangeArrowheads="1"/>
          </p:cNvSpPr>
          <p:nvPr/>
        </p:nvSpPr>
        <p:spPr bwMode="auto">
          <a:xfrm>
            <a:off x="76200" y="139700"/>
            <a:ext cx="899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rgbClr val="2D8435"/>
                </a:solidFill>
                <a:latin typeface="+mj-lt"/>
                <a:ea typeface="+mj-ea"/>
                <a:cs typeface="+mj-cs"/>
              </a:rPr>
              <a:t> Grade Role &amp; Responsibility</a:t>
            </a:r>
          </a:p>
        </p:txBody>
      </p:sp>
      <p:pic>
        <p:nvPicPr>
          <p:cNvPr id="492548" name="Picture 4" descr="275629-lokesh-gera-albums-human-resource-picture3014-humanre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23825"/>
            <a:ext cx="863600" cy="55245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457200" y="609600"/>
            <a:ext cx="8551863" cy="5626100"/>
            <a:chOff x="477838" y="509588"/>
            <a:chExt cx="8531225" cy="5726112"/>
          </a:xfrm>
        </p:grpSpPr>
        <p:pic>
          <p:nvPicPr>
            <p:cNvPr id="49255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313" y="509588"/>
              <a:ext cx="6289675" cy="5187950"/>
            </a:xfrm>
            <a:prstGeom prst="rect">
              <a:avLst/>
            </a:prstGeom>
            <a:noFill/>
          </p:spPr>
        </p:pic>
        <p:pic>
          <p:nvPicPr>
            <p:cNvPr id="49255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9000" y="5664200"/>
              <a:ext cx="1693863" cy="558800"/>
            </a:xfrm>
            <a:prstGeom prst="rect">
              <a:avLst/>
            </a:prstGeom>
            <a:noFill/>
          </p:spPr>
        </p:pic>
        <p:sp>
          <p:nvSpPr>
            <p:cNvPr id="492554" name="Rectangle 10"/>
            <p:cNvSpPr>
              <a:spLocks noChangeArrowheads="1"/>
            </p:cNvSpPr>
            <p:nvPr/>
          </p:nvSpPr>
          <p:spPr bwMode="auto">
            <a:xfrm>
              <a:off x="4559300" y="1295400"/>
              <a:ext cx="1333500" cy="3302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5" name="Rectangle 11"/>
            <p:cNvSpPr>
              <a:spLocks noChangeArrowheads="1"/>
            </p:cNvSpPr>
            <p:nvPr/>
          </p:nvSpPr>
          <p:spPr bwMode="auto">
            <a:xfrm>
              <a:off x="5143500" y="1155700"/>
              <a:ext cx="787400" cy="1524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6" name="Rectangle 12"/>
            <p:cNvSpPr>
              <a:spLocks noChangeArrowheads="1"/>
            </p:cNvSpPr>
            <p:nvPr/>
          </p:nvSpPr>
          <p:spPr bwMode="auto">
            <a:xfrm>
              <a:off x="6083300" y="1066800"/>
              <a:ext cx="1371600" cy="4953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7" name="Rectangle 13"/>
            <p:cNvSpPr>
              <a:spLocks noChangeArrowheads="1"/>
            </p:cNvSpPr>
            <p:nvPr/>
          </p:nvSpPr>
          <p:spPr bwMode="auto">
            <a:xfrm>
              <a:off x="4521200" y="2082800"/>
              <a:ext cx="1435100" cy="2794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8" name="Rectangle 14"/>
            <p:cNvSpPr>
              <a:spLocks noChangeArrowheads="1"/>
            </p:cNvSpPr>
            <p:nvPr/>
          </p:nvSpPr>
          <p:spPr bwMode="auto">
            <a:xfrm>
              <a:off x="2984500" y="3352800"/>
              <a:ext cx="1409700" cy="4572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59" name="Rectangle 15"/>
            <p:cNvSpPr>
              <a:spLocks noChangeArrowheads="1"/>
            </p:cNvSpPr>
            <p:nvPr/>
          </p:nvSpPr>
          <p:spPr bwMode="auto">
            <a:xfrm>
              <a:off x="6096000" y="5410200"/>
              <a:ext cx="1397000" cy="8255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0" name="Rectangle 16"/>
            <p:cNvSpPr>
              <a:spLocks noChangeArrowheads="1"/>
            </p:cNvSpPr>
            <p:nvPr/>
          </p:nvSpPr>
          <p:spPr bwMode="auto">
            <a:xfrm>
              <a:off x="6083300" y="2311400"/>
              <a:ext cx="1384300" cy="5842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1" name="Rectangle 17"/>
            <p:cNvSpPr>
              <a:spLocks noChangeArrowheads="1"/>
            </p:cNvSpPr>
            <p:nvPr/>
          </p:nvSpPr>
          <p:spPr bwMode="auto">
            <a:xfrm>
              <a:off x="6096000" y="1587500"/>
              <a:ext cx="1358900" cy="6731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3" name="Rectangle 19"/>
            <p:cNvSpPr>
              <a:spLocks noChangeArrowheads="1"/>
            </p:cNvSpPr>
            <p:nvPr/>
          </p:nvSpPr>
          <p:spPr bwMode="auto">
            <a:xfrm>
              <a:off x="4533900" y="4584700"/>
              <a:ext cx="1409700" cy="4699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4" name="Rectangle 20"/>
            <p:cNvSpPr>
              <a:spLocks noChangeArrowheads="1"/>
            </p:cNvSpPr>
            <p:nvPr/>
          </p:nvSpPr>
          <p:spPr bwMode="auto">
            <a:xfrm>
              <a:off x="3048000" y="4584700"/>
              <a:ext cx="1409700" cy="4572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5" name="Rectangle 21"/>
            <p:cNvSpPr>
              <a:spLocks noChangeArrowheads="1"/>
            </p:cNvSpPr>
            <p:nvPr/>
          </p:nvSpPr>
          <p:spPr bwMode="auto">
            <a:xfrm>
              <a:off x="4533900" y="3289300"/>
              <a:ext cx="1384300" cy="4699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67" name="Line 23"/>
            <p:cNvSpPr>
              <a:spLocks noChangeShapeType="1"/>
            </p:cNvSpPr>
            <p:nvPr/>
          </p:nvSpPr>
          <p:spPr bwMode="auto">
            <a:xfrm flipV="1">
              <a:off x="528638" y="4140200"/>
              <a:ext cx="80645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68" name="Text Box 24"/>
            <p:cNvSpPr txBox="1">
              <a:spLocks noChangeArrowheads="1"/>
            </p:cNvSpPr>
            <p:nvPr/>
          </p:nvSpPr>
          <p:spPr bwMode="auto">
            <a:xfrm>
              <a:off x="7615238" y="3843338"/>
              <a:ext cx="1393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 b="1">
                  <a:solidFill>
                    <a:srgbClr val="CC3300"/>
                  </a:solidFill>
                </a:rPr>
                <a:t>Business Impact</a:t>
              </a:r>
              <a:endParaRPr lang="en-US" sz="1200" b="1">
                <a:solidFill>
                  <a:srgbClr val="CC3300"/>
                </a:solidFill>
              </a:endParaRPr>
            </a:p>
          </p:txBody>
        </p:sp>
        <p:sp>
          <p:nvSpPr>
            <p:cNvPr id="492569" name="Rectangle 25"/>
            <p:cNvSpPr>
              <a:spLocks noChangeArrowheads="1"/>
            </p:cNvSpPr>
            <p:nvPr/>
          </p:nvSpPr>
          <p:spPr bwMode="auto">
            <a:xfrm>
              <a:off x="2954338" y="4597400"/>
              <a:ext cx="1485900" cy="4953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0" name="Rectangle 26"/>
            <p:cNvSpPr>
              <a:spLocks noChangeArrowheads="1"/>
            </p:cNvSpPr>
            <p:nvPr/>
          </p:nvSpPr>
          <p:spPr bwMode="auto">
            <a:xfrm>
              <a:off x="4541838" y="4584700"/>
              <a:ext cx="1384300" cy="4699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1" name="Line 27"/>
            <p:cNvSpPr>
              <a:spLocks noChangeShapeType="1"/>
            </p:cNvSpPr>
            <p:nvPr/>
          </p:nvSpPr>
          <p:spPr bwMode="auto">
            <a:xfrm flipV="1">
              <a:off x="528638" y="5105400"/>
              <a:ext cx="8089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72" name="Text Box 28"/>
            <p:cNvSpPr txBox="1">
              <a:spLocks noChangeArrowheads="1"/>
            </p:cNvSpPr>
            <p:nvPr/>
          </p:nvSpPr>
          <p:spPr bwMode="auto">
            <a:xfrm>
              <a:off x="7585075" y="4643438"/>
              <a:ext cx="1133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Autonomy &amp; 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Maturity</a:t>
              </a:r>
            </a:p>
          </p:txBody>
        </p:sp>
        <p:sp>
          <p:nvSpPr>
            <p:cNvPr id="492573" name="Rectangle 29"/>
            <p:cNvSpPr>
              <a:spLocks noChangeArrowheads="1"/>
            </p:cNvSpPr>
            <p:nvPr/>
          </p:nvSpPr>
          <p:spPr bwMode="auto">
            <a:xfrm>
              <a:off x="2992438" y="1193800"/>
              <a:ext cx="1409700" cy="4572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4" name="Rectangle 30"/>
            <p:cNvSpPr>
              <a:spLocks noChangeArrowheads="1"/>
            </p:cNvSpPr>
            <p:nvPr/>
          </p:nvSpPr>
          <p:spPr bwMode="auto">
            <a:xfrm>
              <a:off x="4503738" y="1282700"/>
              <a:ext cx="1435100" cy="317500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5" name="Line 31"/>
            <p:cNvSpPr>
              <a:spLocks noChangeShapeType="1"/>
            </p:cNvSpPr>
            <p:nvPr/>
          </p:nvSpPr>
          <p:spPr bwMode="auto">
            <a:xfrm flipV="1">
              <a:off x="528638" y="1612900"/>
              <a:ext cx="8089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76" name="Text Box 32"/>
            <p:cNvSpPr txBox="1">
              <a:spLocks noChangeArrowheads="1"/>
            </p:cNvSpPr>
            <p:nvPr/>
          </p:nvSpPr>
          <p:spPr bwMode="auto">
            <a:xfrm>
              <a:off x="7623175" y="1290638"/>
              <a:ext cx="1266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Tech Expertise</a:t>
              </a:r>
            </a:p>
          </p:txBody>
        </p:sp>
        <p:sp>
          <p:nvSpPr>
            <p:cNvPr id="492578" name="Line 34"/>
            <p:cNvSpPr>
              <a:spLocks noChangeShapeType="1"/>
            </p:cNvSpPr>
            <p:nvPr/>
          </p:nvSpPr>
          <p:spPr bwMode="auto">
            <a:xfrm flipV="1">
              <a:off x="503238" y="3378200"/>
              <a:ext cx="81026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79" name="Text Box 35"/>
            <p:cNvSpPr txBox="1">
              <a:spLocks noChangeArrowheads="1"/>
            </p:cNvSpPr>
            <p:nvPr/>
          </p:nvSpPr>
          <p:spPr bwMode="auto">
            <a:xfrm>
              <a:off x="7610475" y="2865438"/>
              <a:ext cx="11826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Breakthrough</a:t>
              </a:r>
              <a:br>
                <a:rPr lang="en-US" sz="1200" b="1">
                  <a:solidFill>
                    <a:srgbClr val="CC3300"/>
                  </a:solidFill>
                </a:rPr>
              </a:br>
              <a:r>
                <a:rPr lang="en-US" sz="1200" b="1">
                  <a:solidFill>
                    <a:srgbClr val="CC3300"/>
                  </a:solidFill>
                </a:rPr>
                <a:t>Thinking</a:t>
              </a:r>
            </a:p>
          </p:txBody>
        </p:sp>
        <p:sp>
          <p:nvSpPr>
            <p:cNvPr id="492580" name="Line 36"/>
            <p:cNvSpPr>
              <a:spLocks noChangeShapeType="1"/>
            </p:cNvSpPr>
            <p:nvPr/>
          </p:nvSpPr>
          <p:spPr bwMode="auto">
            <a:xfrm flipV="1">
              <a:off x="541338" y="6210300"/>
              <a:ext cx="8089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81" name="Text Box 37"/>
            <p:cNvSpPr txBox="1">
              <a:spLocks noChangeArrowheads="1"/>
            </p:cNvSpPr>
            <p:nvPr/>
          </p:nvSpPr>
          <p:spPr bwMode="auto">
            <a:xfrm>
              <a:off x="7585075" y="5862638"/>
              <a:ext cx="13096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Develop Others</a:t>
              </a:r>
            </a:p>
          </p:txBody>
        </p:sp>
        <p:sp>
          <p:nvSpPr>
            <p:cNvPr id="492582" name="Rectangle 38"/>
            <p:cNvSpPr>
              <a:spLocks noChangeArrowheads="1"/>
            </p:cNvSpPr>
            <p:nvPr/>
          </p:nvSpPr>
          <p:spPr bwMode="auto">
            <a:xfrm>
              <a:off x="6083300" y="2946400"/>
              <a:ext cx="1384300" cy="5715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83" name="Line 39"/>
            <p:cNvSpPr>
              <a:spLocks noChangeShapeType="1"/>
            </p:cNvSpPr>
            <p:nvPr/>
          </p:nvSpPr>
          <p:spPr bwMode="auto">
            <a:xfrm flipV="1">
              <a:off x="477838" y="2489200"/>
              <a:ext cx="8089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84" name="Text Box 40"/>
            <p:cNvSpPr txBox="1">
              <a:spLocks noChangeArrowheads="1"/>
            </p:cNvSpPr>
            <p:nvPr/>
          </p:nvSpPr>
          <p:spPr bwMode="auto">
            <a:xfrm>
              <a:off x="7610475" y="2205038"/>
              <a:ext cx="1227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C3300"/>
                  </a:solidFill>
                </a:rPr>
                <a:t>Responsibility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dobe 명조 Std Acro M"/>
        <a:cs typeface=""/>
      </a:majorFont>
      <a:minorFont>
        <a:latin typeface="Arial"/>
        <a:ea typeface="Adobe 명조 Std Acro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dobe 명조 Std Acro M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dobe 명조 Std Acro M" charset="-127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dobe 명조 Std Acro M"/>
        <a:cs typeface="Adobe 명조 Std Acro M"/>
      </a:majorFont>
      <a:minorFont>
        <a:latin typeface="Arial"/>
        <a:ea typeface="Adobe 명조 Std Acro M"/>
        <a:cs typeface="Adobe 명조 Std Acro 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dobe 명조 Std Acro M" charset="0"/>
            <a:cs typeface="Adobe 명조 Std Acro 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dobe 명조 Std Acro M" charset="0"/>
            <a:cs typeface="Adobe 명조 Std Acro M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dobe 명조 Std Acro M"/>
        <a:cs typeface="Adobe 명조 Std Acro M"/>
      </a:majorFont>
      <a:minorFont>
        <a:latin typeface="Arial"/>
        <a:ea typeface="Adobe 명조 Std Acro M"/>
        <a:cs typeface="Adobe 명조 Std Acro 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dobe 명조 Std Acro M" charset="0"/>
            <a:cs typeface="Adobe 명조 Std Acro 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dobe 명조 Std Acro M" charset="0"/>
            <a:cs typeface="Adobe 명조 Std Acro M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10493</TotalTime>
  <Words>1011</Words>
  <Application>Microsoft Office PowerPoint</Application>
  <PresentationFormat>On-screen Show (4:3)</PresentationFormat>
  <Paragraphs>252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Blank Presentation</vt:lpstr>
      <vt:lpstr>1_Blank Presentation</vt:lpstr>
      <vt:lpstr>2_Blank Presentation</vt:lpstr>
      <vt:lpstr>Self Appraisal Guidelines  Tlse Design Team</vt:lpstr>
      <vt:lpstr>Individual Goals</vt:lpstr>
      <vt:lpstr>Performance rating definitions</vt:lpstr>
      <vt:lpstr>Nine-box Rating Descriptions 1/2</vt:lpstr>
      <vt:lpstr>Nine-box Rating Descriptions</vt:lpstr>
      <vt:lpstr>ON Semiconductor Values</vt:lpstr>
      <vt:lpstr>Potential: definition</vt:lpstr>
      <vt:lpstr>Elements of Potential</vt:lpstr>
      <vt:lpstr>PowerPoint Presentation</vt:lpstr>
      <vt:lpstr>PowerPoint Presentation</vt:lpstr>
      <vt:lpstr>What are the attributes of a performing leader?  </vt:lpstr>
      <vt:lpstr>Expected outcomes of PA process</vt:lpstr>
    </vt:vector>
  </TitlesOfParts>
  <Company>Steve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Master Template</dc:title>
  <dc:creator>Steve West</dc:creator>
  <cp:lastModifiedBy>ffx4vt</cp:lastModifiedBy>
  <cp:revision>500</cp:revision>
  <dcterms:created xsi:type="dcterms:W3CDTF">2008-02-21T17:33:03Z</dcterms:created>
  <dcterms:modified xsi:type="dcterms:W3CDTF">2015-11-14T22:36:50Z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