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</p:sldMasterIdLst>
  <p:notesMasterIdLst>
    <p:notesMasterId r:id="rId58"/>
  </p:notesMasterIdLst>
  <p:sldIdLst>
    <p:sldId id="439" r:id="rId3"/>
    <p:sldId id="440" r:id="rId4"/>
    <p:sldId id="441" r:id="rId5"/>
    <p:sldId id="543" r:id="rId6"/>
    <p:sldId id="544" r:id="rId7"/>
    <p:sldId id="504" r:id="rId8"/>
    <p:sldId id="548" r:id="rId9"/>
    <p:sldId id="505" r:id="rId10"/>
    <p:sldId id="507" r:id="rId11"/>
    <p:sldId id="545" r:id="rId12"/>
    <p:sldId id="477" r:id="rId13"/>
    <p:sldId id="478" r:id="rId14"/>
    <p:sldId id="479" r:id="rId15"/>
    <p:sldId id="480" r:id="rId16"/>
    <p:sldId id="482" r:id="rId17"/>
    <p:sldId id="483" r:id="rId18"/>
    <p:sldId id="506" r:id="rId19"/>
    <p:sldId id="546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508" r:id="rId28"/>
    <p:sldId id="493" r:id="rId29"/>
    <p:sldId id="494" r:id="rId30"/>
    <p:sldId id="495" r:id="rId31"/>
    <p:sldId id="491" r:id="rId32"/>
    <p:sldId id="496" r:id="rId33"/>
    <p:sldId id="497" r:id="rId34"/>
    <p:sldId id="498" r:id="rId35"/>
    <p:sldId id="499" r:id="rId36"/>
    <p:sldId id="500" r:id="rId37"/>
    <p:sldId id="501" r:id="rId38"/>
    <p:sldId id="473" r:id="rId39"/>
    <p:sldId id="476" r:id="rId40"/>
    <p:sldId id="514" r:id="rId41"/>
    <p:sldId id="462" r:id="rId42"/>
    <p:sldId id="515" r:id="rId43"/>
    <p:sldId id="516" r:id="rId44"/>
    <p:sldId id="517" r:id="rId45"/>
    <p:sldId id="518" r:id="rId46"/>
    <p:sldId id="519" r:id="rId47"/>
    <p:sldId id="520" r:id="rId48"/>
    <p:sldId id="522" r:id="rId49"/>
    <p:sldId id="523" r:id="rId50"/>
    <p:sldId id="524" r:id="rId51"/>
    <p:sldId id="525" r:id="rId52"/>
    <p:sldId id="528" r:id="rId53"/>
    <p:sldId id="526" r:id="rId54"/>
    <p:sldId id="527" r:id="rId55"/>
    <p:sldId id="530" r:id="rId56"/>
    <p:sldId id="521" r:id="rId57"/>
  </p:sldIdLst>
  <p:sldSz cx="9144000" cy="6858000" type="screen4x3"/>
  <p:notesSz cx="6653213" cy="9777413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bg2"/>
        </a:solidFill>
        <a:latin typeface="Arial" charset="0"/>
        <a:ea typeface="宋体" pitchFamily="2" charset="-122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bg2"/>
        </a:solidFill>
        <a:latin typeface="Arial" charset="0"/>
        <a:ea typeface="宋体" pitchFamily="2" charset="-122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bg2"/>
        </a:solidFill>
        <a:latin typeface="Arial" charset="0"/>
        <a:ea typeface="宋体" pitchFamily="2" charset="-122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bg2"/>
        </a:solidFill>
        <a:latin typeface="Arial" charset="0"/>
        <a:ea typeface="宋体" pitchFamily="2" charset="-122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bg2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7" autoAdjust="0"/>
    <p:restoredTop sz="76923" autoAdjust="0"/>
  </p:normalViewPr>
  <p:slideViewPr>
    <p:cSldViewPr>
      <p:cViewPr>
        <p:scale>
          <a:sx n="97" d="100"/>
          <a:sy n="97" d="100"/>
        </p:scale>
        <p:origin x="-86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2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2" tIns="41061" rIns="82122" bIns="41061" numCol="1" anchor="t" anchorCtr="0" compatLnSpc="1">
            <a:prstTxWarp prst="textNoShape">
              <a:avLst/>
            </a:prstTxWarp>
          </a:bodyPr>
          <a:lstStyle>
            <a:lvl1pPr algn="l" defTabSz="820738" eaLnBrk="1" hangingPunct="1">
              <a:spcBef>
                <a:spcPct val="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8725" y="0"/>
            <a:ext cx="2882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2" tIns="41061" rIns="82122" bIns="41061" numCol="1" anchor="t" anchorCtr="0" compatLnSpc="1">
            <a:prstTxWarp prst="textNoShape">
              <a:avLst/>
            </a:prstTxWarp>
          </a:bodyPr>
          <a:lstStyle>
            <a:lvl1pPr algn="r" defTabSz="820738" eaLnBrk="1" hangingPunct="1">
              <a:spcBef>
                <a:spcPct val="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849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8265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3438"/>
            <a:ext cx="53228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2" tIns="41061" rIns="82122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82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2" tIns="41061" rIns="82122" bIns="41061" numCol="1" anchor="b" anchorCtr="0" compatLnSpc="1">
            <a:prstTxWarp prst="textNoShape">
              <a:avLst/>
            </a:prstTxWarp>
          </a:bodyPr>
          <a:lstStyle>
            <a:lvl1pPr algn="l" defTabSz="820738" eaLnBrk="1" hangingPunct="1">
              <a:spcBef>
                <a:spcPct val="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8725" y="9286875"/>
            <a:ext cx="2882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2" tIns="41061" rIns="82122" bIns="41061" numCol="1" anchor="b" anchorCtr="0" compatLnSpc="1">
            <a:prstTxWarp prst="textNoShape">
              <a:avLst/>
            </a:prstTxWarp>
          </a:bodyPr>
          <a:lstStyle>
            <a:lvl1pPr algn="r" defTabSz="820738" eaLnBrk="1" hangingPunct="1">
              <a:spcBef>
                <a:spcPct val="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3C67EA9-7A10-4EFC-B9E1-74E925AB7BF1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8186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C7AD2EEA-4FF6-4E1C-90A9-2DEA34AE4EF3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0B2A95B4-6426-41C4-9A29-9BC2E63B96E7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8BB5475F-BD67-4A01-99E0-45CDC7DA3DD0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3D539F2A-C2D5-4D4A-8AD7-76442179EAD0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8683F2D7-D5C1-4884-8BC9-EC648879AAD0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F68C3568-93F0-4240-937A-6C6907A0BD13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82E22996-7D72-45C8-9E42-A8A6A2C3A632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FACC67EF-44B1-4B68-9B6A-87A4C7562240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0780D9AF-6FC8-472B-809F-8A291BFB4B94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4E244C37-C058-43D0-8311-30D110B38254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D09E42E-A932-4BF8-A47D-0BC93F3AC99D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33828914-262B-469E-BD61-647382726611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27705A30-E8AA-4DC0-9421-35F35FC2F6FE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A74AAFFD-D908-4D1B-B72C-53190295796F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26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74EBC2E3-FA14-49E6-B92D-09EE7CD4C540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27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I will give some technical details of the 3-D field solvers based on finite difference method, and two kinds of boundary element methods.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405F46F6-FB4F-4166-A85E-98F577AFC580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30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398FD267-9413-4823-9598-BF80B97537C7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39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8E4ABA87-8A11-4066-A2AC-A90AC5346385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42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This is the differential expression of the Ampere</a:t>
            </a:r>
            <a:r>
              <a:rPr lang="en-US" altLang="zh-CN" smtClean="0">
                <a:latin typeface="Arial" charset="0"/>
              </a:rPr>
              <a:t>’</a:t>
            </a:r>
            <a:r>
              <a:rPr lang="en-US" altLang="zh-CN" smtClean="0"/>
              <a:t>s law. B is magnetic induction intensity, j is current density, and E is electric field intensity.</a:t>
            </a:r>
          </a:p>
          <a:p>
            <a:pPr eaLnBrk="1" hangingPunct="1"/>
            <a:r>
              <a:rPr lang="en-US" altLang="zh-CN" smtClean="0"/>
              <a:t>This law reveals that magnetic field is created by current and time-varying electric fields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3D471ACB-D234-4883-9E01-A53339966D7F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55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D6DB20F-488D-4A75-8A64-1DB8E64BE855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7715C4F-F839-4FA2-8E72-5C9E9DB829FA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968044C6-E514-4E09-966B-17D4680D9E70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A1E04A88-F5E4-4C6A-99B2-2A40EA23AE92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328575D3-7D27-4981-B5AE-6258DF4DEAEA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36156AF9-561F-4D9D-9FA9-A9F9656B94B8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20738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207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C592279D-A8E6-4C5A-8757-DBA2651AE770}" type="slidenum"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altLang="zh-C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4238" y="735013"/>
            <a:ext cx="4887912" cy="366553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45025"/>
            <a:ext cx="4875213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>
              <a:defRPr/>
            </a:lvl1pPr>
          </a:lstStyle>
          <a:p>
            <a:fld id="{0660E0BC-2D79-4F24-A6A6-D39C9FDBFA90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6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C327D-D480-42D2-B681-A04A647F090B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015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A6A40-62B0-4E95-811B-B232C1AEE8B3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31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74607-4C2C-4C4C-817D-3DF288AABA78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941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6865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</p:grpSp>
      <p:graphicFrame>
        <p:nvGraphicFramePr>
          <p:cNvPr id="14" name="Object 17"/>
          <p:cNvGraphicFramePr>
            <a:graphicFrameLocks noChangeAspect="1"/>
          </p:cNvGraphicFramePr>
          <p:nvPr userDrawn="1"/>
        </p:nvGraphicFramePr>
        <p:xfrm>
          <a:off x="395288" y="260350"/>
          <a:ext cx="36179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" name="位图图像" r:id="rId3" imgW="5363810" imgH="792381" progId="Paint.Picture">
                  <p:embed/>
                </p:oleObj>
              </mc:Choice>
              <mc:Fallback>
                <p:oleObj name="位图图像" r:id="rId3" imgW="5363810" imgH="79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60350"/>
                        <a:ext cx="3617912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1" name="位图图像" r:id="rId5" imgW="5570703" imgH="5204911" progId="Paint.Picture">
                  <p:embed/>
                </p:oleObj>
              </mc:Choice>
              <mc:Fallback>
                <p:oleObj name="位图图像" r:id="rId5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52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52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722BFD-1580-458C-B315-87D11EC0E56A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61770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4" name="位图图像" r:id="rId3" imgW="5570703" imgH="5204911" progId="Paint.Picture">
                  <p:embed/>
                </p:oleObj>
              </mc:Choice>
              <mc:Fallback>
                <p:oleObj name="位图图像" r:id="rId3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807A1DD0-195A-48AC-8CBC-4FAC1EC491AC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39585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8" name="位图图像" r:id="rId3" imgW="5570703" imgH="5204911" progId="Paint.Picture">
                  <p:embed/>
                </p:oleObj>
              </mc:Choice>
              <mc:Fallback>
                <p:oleObj name="位图图像" r:id="rId3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614041FC-832F-4470-BB85-3390B5DD4467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055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2" name="位图图像" r:id="rId3" imgW="5570703" imgH="5204911" progId="Paint.Picture">
                  <p:embed/>
                </p:oleObj>
              </mc:Choice>
              <mc:Fallback>
                <p:oleObj name="位图图像" r:id="rId3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8F04B4FA-D830-4288-B9DF-1E4FCD7BA41A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2513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61460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6" name="位图图像" r:id="rId3" imgW="5570703" imgH="5204911" progId="Paint.Picture">
                  <p:embed/>
                </p:oleObj>
              </mc:Choice>
              <mc:Fallback>
                <p:oleObj name="位图图像" r:id="rId3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CFFA1A23-1BD7-4EF6-89AA-ABAB81FF5ABF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42105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0" name="位图图像" r:id="rId3" imgW="5570703" imgH="5204911" progId="Paint.Picture">
                  <p:embed/>
                </p:oleObj>
              </mc:Choice>
              <mc:Fallback>
                <p:oleObj name="位图图像" r:id="rId3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83623815-66C5-445E-9EA3-1E54A18D0AA5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5621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4" name="位图图像" r:id="rId3" imgW="5570703" imgH="5204911" progId="Paint.Picture">
                  <p:embed/>
                </p:oleObj>
              </mc:Choice>
              <mc:Fallback>
                <p:oleObj name="位图图像" r:id="rId3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C7802912-DADF-4494-B551-ADCB707499B9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8713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BF051-BF4C-4A54-AD94-9F8DA4A08214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6937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8" name="位图图像" r:id="rId3" imgW="5570703" imgH="5204911" progId="Paint.Picture">
                  <p:embed/>
                </p:oleObj>
              </mc:Choice>
              <mc:Fallback>
                <p:oleObj name="位图图像" r:id="rId3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C9B039CD-2F02-4EAB-8754-331E8680705C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75014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2" name="位图图像" r:id="rId3" imgW="5570703" imgH="5204911" progId="Paint.Picture">
                  <p:embed/>
                </p:oleObj>
              </mc:Choice>
              <mc:Fallback>
                <p:oleObj name="位图图像" r:id="rId3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972783FD-87DE-4CEA-B092-E9CB2B089BB2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62229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6" name="位图图像" r:id="rId3" imgW="5570703" imgH="5204911" progId="Paint.Picture">
                  <p:embed/>
                </p:oleObj>
              </mc:Choice>
              <mc:Fallback>
                <p:oleObj name="位图图像" r:id="rId3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BA3EA0B8-C5C7-4B71-90AE-AA974DC94C81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730440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0" name="位图图像" r:id="rId3" imgW="5570703" imgH="5204911" progId="Paint.Picture">
                  <p:embed/>
                </p:oleObj>
              </mc:Choice>
              <mc:Fallback>
                <p:oleObj name="位图图像" r:id="rId3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EFC22C4-BCD0-48DA-8FB4-189AFBB40281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61188" y="0"/>
            <a:ext cx="2019300" cy="5672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3" y="0"/>
            <a:ext cx="5908675" cy="5672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5430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4" name="位图图像" r:id="rId3" imgW="5570703" imgH="5204911" progId="Paint.Picture">
                  <p:embed/>
                </p:oleObj>
              </mc:Choice>
              <mc:Fallback>
                <p:oleObj name="位图图像" r:id="rId3" imgW="5570703" imgH="52049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B94CAA9-5F50-4444-8CC2-8260F38E8E8D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450" y="0"/>
            <a:ext cx="7793038" cy="12684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00113" y="1557338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2513" y="1557338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93210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291D1-0784-4553-8EAD-4C1CE55037E3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406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26EB8-A086-4593-86F4-6B1C20C2F678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51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1C152-2B92-42DE-A08C-16050283BC6C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626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62F76-25E2-448A-9885-5558701C70C7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23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6923A-8F0B-451C-A76F-27AF2CE91885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733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DB29B-BA2C-4ABF-A249-E50EB17009EA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111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1241E-B89A-45C9-8FE1-015250C82270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546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7900" y="63833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2BEB9D02-D73B-41A0-946C-359350CA458F}" type="slidenum">
              <a:rPr lang="zh-CN" altLang="en-US"/>
              <a:pPr/>
              <a:t>‹N°›</a:t>
            </a:fld>
            <a:endParaRPr lang="en-US" altLang="zh-CN"/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994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994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ltGray">
          <a:xfrm>
            <a:off x="417513" y="6572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ltGray">
          <a:xfrm>
            <a:off x="800100" y="657225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ltGray">
          <a:xfrm>
            <a:off x="541338" y="10795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64229" name="Rectangle 5"/>
          <p:cNvSpPr>
            <a:spLocks noChangeArrowheads="1"/>
          </p:cNvSpPr>
          <p:nvPr/>
        </p:nvSpPr>
        <p:spPr bwMode="ltGray">
          <a:xfrm>
            <a:off x="911225" y="10795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64230" name="Rectangle 6"/>
          <p:cNvSpPr>
            <a:spLocks noChangeArrowheads="1"/>
          </p:cNvSpPr>
          <p:nvPr/>
        </p:nvSpPr>
        <p:spPr bwMode="ltGray">
          <a:xfrm>
            <a:off x="127000" y="100647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64231" name="Rectangle 7"/>
          <p:cNvSpPr>
            <a:spLocks noChangeArrowheads="1"/>
          </p:cNvSpPr>
          <p:nvPr/>
        </p:nvSpPr>
        <p:spPr bwMode="gray">
          <a:xfrm>
            <a:off x="762000" y="5492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64232" name="Rectangle 8"/>
          <p:cNvSpPr>
            <a:spLocks noChangeArrowheads="1"/>
          </p:cNvSpPr>
          <p:nvPr/>
        </p:nvSpPr>
        <p:spPr bwMode="gray">
          <a:xfrm>
            <a:off x="442913" y="13398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zh-CN" altLang="en-US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0"/>
            <a:ext cx="77930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573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642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zh-CN" altLang="en-US"/>
              <a:t>2005-5-23</a:t>
            </a:r>
            <a:endParaRPr lang="en-US" altLang="zh-CN"/>
          </a:p>
        </p:txBody>
      </p:sp>
      <p:sp>
        <p:nvSpPr>
          <p:cNvPr id="5642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70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zh-CN" altLang="en-US"/>
              <a:t>Wenjian Yu</a:t>
            </a:r>
            <a:endParaRPr lang="en-US" altLang="zh-CN"/>
          </a:p>
        </p:txBody>
      </p:sp>
      <p:sp>
        <p:nvSpPr>
          <p:cNvPr id="5642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CN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 userDrawn="1"/>
        </p:nvGraphicFramePr>
        <p:xfrm>
          <a:off x="8064500" y="152400"/>
          <a:ext cx="912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位图图像" r:id="rId15" imgW="5570703" imgH="5204911" progId="Paint.Picture">
                  <p:embed/>
                </p:oleObj>
              </mc:Choice>
              <mc:Fallback>
                <p:oleObj name="位图图像" r:id="rId15" imgW="5570703" imgH="5204911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52400"/>
                        <a:ext cx="912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39" name="Rectangle 15"/>
          <p:cNvSpPr>
            <a:spLocks noChangeArrowheads="1"/>
          </p:cNvSpPr>
          <p:nvPr userDrawn="1"/>
        </p:nvSpPr>
        <p:spPr bwMode="auto">
          <a:xfrm>
            <a:off x="8459788" y="6438900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506BC295-51A1-4EAB-BF15-14CAD12AFB69}" type="slidenum">
              <a:rPr lang="zh-CN" altLang="en-US" sz="1400">
                <a:solidFill>
                  <a:schemeClr val="tx1"/>
                </a:solidFill>
                <a:latin typeface="Tahoma" pitchFamily="34" charset="0"/>
              </a:rPr>
              <a:pPr algn="l" eaLnBrk="1" hangingPunct="1">
                <a:spcBef>
                  <a:spcPct val="0"/>
                </a:spcBef>
              </a:pPr>
              <a:t>‹N°›</a:t>
            </a:fld>
            <a:endParaRPr lang="en-US" altLang="zh-CN" sz="14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5000"/>
        </a:lnSpc>
        <a:spcBef>
          <a:spcPct val="10000"/>
        </a:spcBef>
        <a:spcAft>
          <a:spcPct val="1000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5000"/>
        </a:lnSpc>
        <a:spcBef>
          <a:spcPct val="10000"/>
        </a:spcBef>
        <a:spcAft>
          <a:spcPct val="1000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5000"/>
        </a:lnSpc>
        <a:spcBef>
          <a:spcPct val="10000"/>
        </a:spcBef>
        <a:spcAft>
          <a:spcPct val="1000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5000"/>
        </a:lnSpc>
        <a:spcBef>
          <a:spcPct val="10000"/>
        </a:spcBef>
        <a:spcAft>
          <a:spcPct val="1000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png"/><Relationship Id="rId11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2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5.png"/><Relationship Id="rId11" Type="http://schemas.openxmlformats.org/officeDocument/2006/relationships/image" Target="../media/image32.w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2.png"/><Relationship Id="rId5" Type="http://schemas.openxmlformats.org/officeDocument/2006/relationships/image" Target="../media/image71.wmf"/><Relationship Id="rId4" Type="http://schemas.openxmlformats.org/officeDocument/2006/relationships/oleObject" Target="../embeddings/oleObject2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wmf"/><Relationship Id="rId2" Type="http://schemas.openxmlformats.org/officeDocument/2006/relationships/tags" Target="../tags/tag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7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8.png"/><Relationship Id="rId5" Type="http://schemas.openxmlformats.org/officeDocument/2006/relationships/image" Target="../media/image79.wmf"/><Relationship Id="rId4" Type="http://schemas.openxmlformats.org/officeDocument/2006/relationships/oleObject" Target="../embeddings/oleObject3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101.emf"/><Relationship Id="rId18" Type="http://schemas.openxmlformats.org/officeDocument/2006/relationships/oleObject" Target="../embeddings/oleObject39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10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9.emf"/><Relationship Id="rId11" Type="http://schemas.openxmlformats.org/officeDocument/2006/relationships/image" Target="../media/image107.png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102.emf"/><Relationship Id="rId10" Type="http://schemas.openxmlformats.org/officeDocument/2006/relationships/image" Target="../media/image106.png"/><Relationship Id="rId19" Type="http://schemas.openxmlformats.org/officeDocument/2006/relationships/image" Target="../media/image104.emf"/><Relationship Id="rId4" Type="http://schemas.openxmlformats.org/officeDocument/2006/relationships/image" Target="../media/image98.emf"/><Relationship Id="rId9" Type="http://schemas.openxmlformats.org/officeDocument/2006/relationships/image" Target="../media/image105.png"/><Relationship Id="rId14" Type="http://schemas.openxmlformats.org/officeDocument/2006/relationships/oleObject" Target="../embeddings/oleObject3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1828800"/>
            <a:ext cx="6507162" cy="2209800"/>
          </a:xfrm>
        </p:spPr>
        <p:txBody>
          <a:bodyPr/>
          <a:lstStyle/>
          <a:p>
            <a:pPr algn="ctr" eaLnBrk="1" hangingPunct="1"/>
            <a:r>
              <a:rPr lang="en-US" altLang="zh-CN" b="1" smtClean="0"/>
              <a:t>Interconnect Parasitic Extraction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4941888"/>
            <a:ext cx="2824163" cy="431800"/>
          </a:xfrm>
        </p:spPr>
        <p:txBody>
          <a:bodyPr/>
          <a:lstStyle/>
          <a:p>
            <a:pPr eaLnBrk="1" hangingPunct="1"/>
            <a:r>
              <a:rPr lang="en-US" altLang="zh-CN" sz="2000" b="1" smtClean="0"/>
              <a:t>Speaker: Wenjian Yu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619250" y="5445125"/>
            <a:ext cx="51133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CN" sz="2000" b="1">
                <a:ea typeface="楷体_GB2312" pitchFamily="49" charset="-122"/>
              </a:rPr>
              <a:t>Tsinghua University, Beijing, China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411413" y="6302375"/>
            <a:ext cx="676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Thanks to J. White, A. Nardi, W. Kao, L. T. Pileggi, Zhenhai Zhu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531ACD45-B254-438F-A438-E59E3644BD5B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10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zh-CN" smtClean="0"/>
              <a:t>Outline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5256213"/>
          </a:xfrm>
        </p:spPr>
        <p:txBody>
          <a:bodyPr/>
          <a:lstStyle/>
          <a:p>
            <a:pPr eaLnBrk="1" hangingPunct="1"/>
            <a:r>
              <a:rPr lang="en-US" altLang="zh-CN" smtClean="0"/>
              <a:t>Introduction to parasitic extraction</a:t>
            </a:r>
          </a:p>
          <a:p>
            <a:pPr eaLnBrk="1" hangingPunct="1"/>
            <a:r>
              <a:rPr lang="en-US" altLang="zh-CN" smtClean="0"/>
              <a:t>Resistance extraction</a:t>
            </a:r>
          </a:p>
          <a:p>
            <a:pPr lvl="1" eaLnBrk="1" hangingPunct="1"/>
            <a:r>
              <a:rPr lang="en-US" altLang="zh-CN" smtClean="0"/>
              <a:t>Problem formulation</a:t>
            </a:r>
          </a:p>
          <a:p>
            <a:pPr lvl="1" eaLnBrk="1" hangingPunct="1"/>
            <a:r>
              <a:rPr lang="en-US" altLang="zh-CN" smtClean="0"/>
              <a:t>Extraction techniques</a:t>
            </a:r>
          </a:p>
          <a:p>
            <a:pPr lvl="1" eaLnBrk="1" hangingPunct="1"/>
            <a:r>
              <a:rPr lang="en-US" altLang="zh-CN" smtClean="0"/>
              <a:t>Numerical techniques</a:t>
            </a:r>
          </a:p>
          <a:p>
            <a:pPr lvl="1" eaLnBrk="1" hangingPunct="1"/>
            <a:r>
              <a:rPr lang="en-US" altLang="zh-CN" smtClean="0"/>
              <a:t>Other issues</a:t>
            </a:r>
          </a:p>
          <a:p>
            <a:pPr eaLnBrk="1" hangingPunct="1"/>
            <a:r>
              <a:rPr lang="en-US" altLang="zh-CN" smtClean="0"/>
              <a:t>Capacitance extraction</a:t>
            </a:r>
          </a:p>
          <a:p>
            <a:pPr eaLnBrk="1" hangingPunct="1"/>
            <a:r>
              <a:rPr lang="en-US" altLang="zh-CN" smtClean="0"/>
              <a:t>Inductance and RLC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2A17A907-635C-49F5-9D39-471C534E26AF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11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Problem formulation</a:t>
            </a:r>
          </a:p>
          <a:p>
            <a:pPr lvl="1" eaLnBrk="1" hangingPunct="1"/>
            <a:r>
              <a:rPr lang="en-US" altLang="zh-CN" sz="2400" smtClean="0"/>
              <a:t>A simple structure</a:t>
            </a:r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/>
            <a:r>
              <a:rPr lang="en-US" altLang="zh-CN" sz="2400" smtClean="0"/>
              <a:t>Two-terminal structure</a:t>
            </a:r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</a:pPr>
            <a:endParaRPr lang="en-US" altLang="zh-CN" sz="2400" smtClean="0"/>
          </a:p>
          <a:p>
            <a:pPr lvl="1" eaLnBrk="1" hangingPunct="1"/>
            <a:r>
              <a:rPr lang="en-US" altLang="zh-CN" sz="2400" smtClean="0"/>
              <a:t>Multi-terminal (port) structure</a:t>
            </a: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Resistance extraction</a:t>
            </a:r>
          </a:p>
        </p:txBody>
      </p:sp>
      <p:grpSp>
        <p:nvGrpSpPr>
          <p:cNvPr id="14343" name="Group 18"/>
          <p:cNvGrpSpPr>
            <a:grpSpLocks/>
          </p:cNvGrpSpPr>
          <p:nvPr/>
        </p:nvGrpSpPr>
        <p:grpSpPr bwMode="auto">
          <a:xfrm>
            <a:off x="5527675" y="1890713"/>
            <a:ext cx="2212975" cy="1184275"/>
            <a:chOff x="2699" y="1191"/>
            <a:chExt cx="1394" cy="746"/>
          </a:xfrm>
        </p:grpSpPr>
        <p:sp>
          <p:nvSpPr>
            <p:cNvPr id="14367" name="AutoShape 6"/>
            <p:cNvSpPr>
              <a:spLocks noChangeAspect="1" noChangeArrowheads="1"/>
            </p:cNvSpPr>
            <p:nvPr/>
          </p:nvSpPr>
          <p:spPr bwMode="auto">
            <a:xfrm>
              <a:off x="3008" y="1195"/>
              <a:ext cx="958" cy="715"/>
            </a:xfrm>
            <a:prstGeom prst="cube">
              <a:avLst>
                <a:gd name="adj" fmla="val 705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68" name="Line 7"/>
            <p:cNvSpPr>
              <a:spLocks noChangeAspect="1" noChangeShapeType="1"/>
            </p:cNvSpPr>
            <p:nvPr/>
          </p:nvSpPr>
          <p:spPr bwMode="auto">
            <a:xfrm flipV="1">
              <a:off x="2912" y="1191"/>
              <a:ext cx="507" cy="5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69" name="Text Box 8"/>
            <p:cNvSpPr txBox="1">
              <a:spLocks noChangeAspect="1" noChangeArrowheads="1"/>
            </p:cNvSpPr>
            <p:nvPr/>
          </p:nvSpPr>
          <p:spPr bwMode="auto">
            <a:xfrm>
              <a:off x="2971" y="125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4370" name="Line 9"/>
            <p:cNvSpPr>
              <a:spLocks noChangeAspect="1" noChangeShapeType="1"/>
            </p:cNvSpPr>
            <p:nvPr/>
          </p:nvSpPr>
          <p:spPr bwMode="auto">
            <a:xfrm>
              <a:off x="3010" y="1667"/>
              <a:ext cx="45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71" name="Line 10"/>
            <p:cNvSpPr>
              <a:spLocks noChangeAspect="1" noChangeShapeType="1"/>
            </p:cNvSpPr>
            <p:nvPr/>
          </p:nvSpPr>
          <p:spPr bwMode="auto">
            <a:xfrm>
              <a:off x="2918" y="1700"/>
              <a:ext cx="0" cy="2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72" name="Text Box 11"/>
            <p:cNvSpPr txBox="1">
              <a:spLocks noChangeAspect="1" noChangeArrowheads="1"/>
            </p:cNvSpPr>
            <p:nvPr/>
          </p:nvSpPr>
          <p:spPr bwMode="auto">
            <a:xfrm>
              <a:off x="3152" y="1480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14373" name="Text Box 12"/>
            <p:cNvSpPr txBox="1">
              <a:spLocks noChangeAspect="1" noChangeArrowheads="1"/>
            </p:cNvSpPr>
            <p:nvPr/>
          </p:nvSpPr>
          <p:spPr bwMode="auto">
            <a:xfrm>
              <a:off x="2699" y="1706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4374" name="Line 13"/>
            <p:cNvSpPr>
              <a:spLocks noChangeShapeType="1"/>
            </p:cNvSpPr>
            <p:nvPr/>
          </p:nvSpPr>
          <p:spPr bwMode="auto">
            <a:xfrm flipV="1">
              <a:off x="3606" y="1405"/>
              <a:ext cx="487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4375" name="Text Box 14"/>
            <p:cNvSpPr txBox="1">
              <a:spLocks noChangeAspect="1" noChangeArrowheads="1"/>
            </p:cNvSpPr>
            <p:nvPr/>
          </p:nvSpPr>
          <p:spPr bwMode="auto">
            <a:xfrm>
              <a:off x="3833" y="161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b="1" i="1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graphicFrame>
        <p:nvGraphicFramePr>
          <p:cNvPr id="14338" name="Object 17"/>
          <p:cNvGraphicFramePr>
            <a:graphicFrameLocks noChangeAspect="1"/>
          </p:cNvGraphicFramePr>
          <p:nvPr/>
        </p:nvGraphicFramePr>
        <p:xfrm>
          <a:off x="2771775" y="2420938"/>
          <a:ext cx="2282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4" imgW="1143000" imgH="368280" progId="Equation.DSMT4">
                  <p:embed/>
                </p:oleObj>
              </mc:Choice>
              <mc:Fallback>
                <p:oleObj name="Equation" r:id="rId4" imgW="1143000" imgH="368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420938"/>
                        <a:ext cx="228282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7733" name="Picture 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7563"/>
            <a:ext cx="2552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3851275" y="3573463"/>
            <a:ext cx="1901825" cy="1042987"/>
            <a:chOff x="2426" y="2251"/>
            <a:chExt cx="1198" cy="657"/>
          </a:xfrm>
        </p:grpSpPr>
        <p:sp>
          <p:nvSpPr>
            <p:cNvPr id="14356" name="Text Box 71"/>
            <p:cNvSpPr txBox="1">
              <a:spLocks noChangeArrowheads="1"/>
            </p:cNvSpPr>
            <p:nvPr/>
          </p:nvSpPr>
          <p:spPr bwMode="auto">
            <a:xfrm>
              <a:off x="3261" y="2478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chemeClr val="tx1"/>
                  </a:solidFill>
                </a:rPr>
                <a:t>B</a:t>
              </a:r>
            </a:p>
          </p:txBody>
        </p:sp>
        <p:grpSp>
          <p:nvGrpSpPr>
            <p:cNvPr id="14357" name="Group 90"/>
            <p:cNvGrpSpPr>
              <a:grpSpLocks/>
            </p:cNvGrpSpPr>
            <p:nvPr/>
          </p:nvGrpSpPr>
          <p:grpSpPr bwMode="auto">
            <a:xfrm>
              <a:off x="2426" y="2251"/>
              <a:ext cx="1062" cy="657"/>
              <a:chOff x="2426" y="2251"/>
              <a:chExt cx="1062" cy="657"/>
            </a:xfrm>
          </p:grpSpPr>
          <p:grpSp>
            <p:nvGrpSpPr>
              <p:cNvPr id="14358" name="Group 23"/>
              <p:cNvGrpSpPr>
                <a:grpSpLocks noChangeAspect="1"/>
              </p:cNvGrpSpPr>
              <p:nvPr/>
            </p:nvGrpSpPr>
            <p:grpSpPr bwMode="auto">
              <a:xfrm rot="-5400000">
                <a:off x="2971" y="2295"/>
                <a:ext cx="136" cy="589"/>
                <a:chOff x="624" y="2112"/>
                <a:chExt cx="192" cy="720"/>
              </a:xfrm>
            </p:grpSpPr>
            <p:sp>
              <p:nvSpPr>
                <p:cNvPr id="14365" name="Freeform 24"/>
                <p:cNvSpPr>
                  <a:spLocks noChangeAspect="1"/>
                </p:cNvSpPr>
                <p:nvPr/>
              </p:nvSpPr>
              <p:spPr bwMode="auto">
                <a:xfrm>
                  <a:off x="624" y="2304"/>
                  <a:ext cx="192" cy="528"/>
                </a:xfrm>
                <a:custGeom>
                  <a:avLst/>
                  <a:gdLst>
                    <a:gd name="T0" fmla="*/ 0 w 192"/>
                    <a:gd name="T1" fmla="*/ 0 h 528"/>
                    <a:gd name="T2" fmla="*/ 192 w 192"/>
                    <a:gd name="T3" fmla="*/ 48 h 528"/>
                    <a:gd name="T4" fmla="*/ 0 w 192"/>
                    <a:gd name="T5" fmla="*/ 96 h 528"/>
                    <a:gd name="T6" fmla="*/ 192 w 192"/>
                    <a:gd name="T7" fmla="*/ 144 h 528"/>
                    <a:gd name="T8" fmla="*/ 0 w 192"/>
                    <a:gd name="T9" fmla="*/ 192 h 528"/>
                    <a:gd name="T10" fmla="*/ 192 w 192"/>
                    <a:gd name="T11" fmla="*/ 240 h 528"/>
                    <a:gd name="T12" fmla="*/ 0 w 192"/>
                    <a:gd name="T13" fmla="*/ 288 h 528"/>
                    <a:gd name="T14" fmla="*/ 192 w 192"/>
                    <a:gd name="T15" fmla="*/ 336 h 528"/>
                    <a:gd name="T16" fmla="*/ 96 w 192"/>
                    <a:gd name="T17" fmla="*/ 336 h 528"/>
                    <a:gd name="T18" fmla="*/ 96 w 192"/>
                    <a:gd name="T19" fmla="*/ 528 h 5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2"/>
                    <a:gd name="T31" fmla="*/ 0 h 528"/>
                    <a:gd name="T32" fmla="*/ 192 w 192"/>
                    <a:gd name="T33" fmla="*/ 528 h 5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2" h="528">
                      <a:moveTo>
                        <a:pt x="0" y="0"/>
                      </a:moveTo>
                      <a:lnTo>
                        <a:pt x="192" y="48"/>
                      </a:lnTo>
                      <a:lnTo>
                        <a:pt x="0" y="96"/>
                      </a:lnTo>
                      <a:lnTo>
                        <a:pt x="192" y="144"/>
                      </a:lnTo>
                      <a:lnTo>
                        <a:pt x="0" y="192"/>
                      </a:lnTo>
                      <a:lnTo>
                        <a:pt x="192" y="240"/>
                      </a:lnTo>
                      <a:lnTo>
                        <a:pt x="0" y="288"/>
                      </a:lnTo>
                      <a:lnTo>
                        <a:pt x="192" y="336"/>
                      </a:lnTo>
                      <a:lnTo>
                        <a:pt x="96" y="336"/>
                      </a:lnTo>
                      <a:lnTo>
                        <a:pt x="96" y="528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366" name="Freeform 25"/>
                <p:cNvSpPr>
                  <a:spLocks noChangeAspect="1"/>
                </p:cNvSpPr>
                <p:nvPr/>
              </p:nvSpPr>
              <p:spPr bwMode="auto">
                <a:xfrm>
                  <a:off x="624" y="2112"/>
                  <a:ext cx="96" cy="192"/>
                </a:xfrm>
                <a:custGeom>
                  <a:avLst/>
                  <a:gdLst>
                    <a:gd name="T0" fmla="*/ 0 w 96"/>
                    <a:gd name="T1" fmla="*/ 192 h 192"/>
                    <a:gd name="T2" fmla="*/ 96 w 96"/>
                    <a:gd name="T3" fmla="*/ 192 h 192"/>
                    <a:gd name="T4" fmla="*/ 96 w 96"/>
                    <a:gd name="T5" fmla="*/ 0 h 192"/>
                    <a:gd name="T6" fmla="*/ 0 60000 65536"/>
                    <a:gd name="T7" fmla="*/ 0 60000 65536"/>
                    <a:gd name="T8" fmla="*/ 0 60000 65536"/>
                    <a:gd name="T9" fmla="*/ 0 w 96"/>
                    <a:gd name="T10" fmla="*/ 0 h 192"/>
                    <a:gd name="T11" fmla="*/ 96 w 96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" h="192">
                      <a:moveTo>
                        <a:pt x="0" y="192"/>
                      </a:moveTo>
                      <a:lnTo>
                        <a:pt x="96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4359" name="Text Box 70"/>
              <p:cNvSpPr txBox="1">
                <a:spLocks noChangeArrowheads="1"/>
              </p:cNvSpPr>
              <p:nvPr/>
            </p:nvSpPr>
            <p:spPr bwMode="auto">
              <a:xfrm>
                <a:off x="2426" y="2478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4360" name="Text Box 73"/>
              <p:cNvSpPr txBox="1">
                <a:spLocks noChangeArrowheads="1"/>
              </p:cNvSpPr>
              <p:nvPr/>
            </p:nvSpPr>
            <p:spPr bwMode="auto">
              <a:xfrm>
                <a:off x="2581" y="2569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>
                    <a:solidFill>
                      <a:srgbClr val="CC0000"/>
                    </a:solidFill>
                  </a:rPr>
                  <a:t>+</a:t>
                </a:r>
              </a:p>
            </p:txBody>
          </p:sp>
          <p:sp>
            <p:nvSpPr>
              <p:cNvPr id="14361" name="Text Box 74"/>
              <p:cNvSpPr txBox="1">
                <a:spLocks noChangeArrowheads="1"/>
              </p:cNvSpPr>
              <p:nvPr/>
            </p:nvSpPr>
            <p:spPr bwMode="auto">
              <a:xfrm>
                <a:off x="3125" y="2560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>
                    <a:solidFill>
                      <a:srgbClr val="CC0000"/>
                    </a:solidFill>
                  </a:rPr>
                  <a:t>-</a:t>
                </a:r>
              </a:p>
            </p:txBody>
          </p:sp>
          <p:sp>
            <p:nvSpPr>
              <p:cNvPr id="14362" name="Text Box 75"/>
              <p:cNvSpPr txBox="1">
                <a:spLocks noChangeArrowheads="1"/>
              </p:cNvSpPr>
              <p:nvPr/>
            </p:nvSpPr>
            <p:spPr bwMode="auto">
              <a:xfrm>
                <a:off x="2862" y="2677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>
                    <a:solidFill>
                      <a:srgbClr val="CC0000"/>
                    </a:solidFill>
                  </a:rPr>
                  <a:t>V</a:t>
                </a:r>
              </a:p>
            </p:txBody>
          </p:sp>
          <p:sp>
            <p:nvSpPr>
              <p:cNvPr id="14363" name="Line 76"/>
              <p:cNvSpPr>
                <a:spLocks noChangeShapeType="1"/>
              </p:cNvSpPr>
              <p:nvPr/>
            </p:nvSpPr>
            <p:spPr bwMode="auto">
              <a:xfrm>
                <a:off x="2835" y="2432"/>
                <a:ext cx="408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4364" name="Text Box 77"/>
              <p:cNvSpPr txBox="1">
                <a:spLocks noChangeArrowheads="1"/>
              </p:cNvSpPr>
              <p:nvPr/>
            </p:nvSpPr>
            <p:spPr bwMode="auto">
              <a:xfrm>
                <a:off x="3107" y="2251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i="1">
                    <a:solidFill>
                      <a:srgbClr val="CC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</p:grpSp>
      </p:grpSp>
      <p:graphicFrame>
        <p:nvGraphicFramePr>
          <p:cNvPr id="497742" name="Object 78"/>
          <p:cNvGraphicFramePr>
            <a:graphicFrameLocks noChangeAspect="1"/>
          </p:cNvGraphicFramePr>
          <p:nvPr/>
        </p:nvGraphicFramePr>
        <p:xfrm>
          <a:off x="2303463" y="3716338"/>
          <a:ext cx="91281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7" imgW="457200" imgH="368280" progId="Equation.DSMT4">
                  <p:embed/>
                </p:oleObj>
              </mc:Choice>
              <mc:Fallback>
                <p:oleObj name="Equation" r:id="rId7" imgW="457200" imgH="3682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716338"/>
                        <a:ext cx="912812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743" name="Text Box 79"/>
          <p:cNvSpPr txBox="1">
            <a:spLocks noChangeArrowheads="1"/>
          </p:cNvSpPr>
          <p:nvPr/>
        </p:nvSpPr>
        <p:spPr bwMode="auto">
          <a:xfrm>
            <a:off x="1547813" y="4508500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It’s a single R value</a:t>
            </a:r>
          </a:p>
        </p:txBody>
      </p: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6948488" y="5365750"/>
            <a:ext cx="1944687" cy="1376363"/>
            <a:chOff x="3288" y="3339"/>
            <a:chExt cx="1225" cy="867"/>
          </a:xfrm>
        </p:grpSpPr>
        <p:pic>
          <p:nvPicPr>
            <p:cNvPr id="14353" name="Picture 8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3339"/>
              <a:ext cx="1026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Rectangle 83"/>
            <p:cNvSpPr>
              <a:spLocks noChangeArrowheads="1"/>
            </p:cNvSpPr>
            <p:nvPr/>
          </p:nvSpPr>
          <p:spPr bwMode="auto">
            <a:xfrm>
              <a:off x="4105" y="3612"/>
              <a:ext cx="408" cy="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55" name="Rectangle 84"/>
            <p:cNvSpPr>
              <a:spLocks noChangeArrowheads="1"/>
            </p:cNvSpPr>
            <p:nvPr/>
          </p:nvSpPr>
          <p:spPr bwMode="auto">
            <a:xfrm>
              <a:off x="3633" y="4101"/>
              <a:ext cx="408" cy="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4348" name="Rectangle 85"/>
          <p:cNvSpPr>
            <a:spLocks noChangeArrowheads="1"/>
          </p:cNvSpPr>
          <p:nvPr/>
        </p:nvSpPr>
        <p:spPr bwMode="auto">
          <a:xfrm>
            <a:off x="4802188" y="6554788"/>
            <a:ext cx="647700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4225925" y="5229225"/>
            <a:ext cx="2506663" cy="1362075"/>
            <a:chOff x="2662" y="3294"/>
            <a:chExt cx="1579" cy="858"/>
          </a:xfrm>
        </p:grpSpPr>
        <p:pic>
          <p:nvPicPr>
            <p:cNvPr id="14351" name="Picture 8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" y="3294"/>
              <a:ext cx="1080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AutoShape 88"/>
            <p:cNvSpPr>
              <a:spLocks noChangeArrowheads="1"/>
            </p:cNvSpPr>
            <p:nvPr/>
          </p:nvSpPr>
          <p:spPr bwMode="auto">
            <a:xfrm>
              <a:off x="3833" y="3702"/>
              <a:ext cx="408" cy="136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97753" name="Text Box 89"/>
          <p:cNvSpPr txBox="1">
            <a:spLocks noChangeArrowheads="1"/>
          </p:cNvSpPr>
          <p:nvPr/>
        </p:nvSpPr>
        <p:spPr bwMode="auto">
          <a:xfrm>
            <a:off x="900113" y="5734050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NxN </a:t>
            </a:r>
            <a:r>
              <a:rPr lang="en-US" altLang="zh-CN" b="1" i="1"/>
              <a:t>R</a:t>
            </a:r>
            <a:r>
              <a:rPr lang="en-US" altLang="zh-CN" b="1"/>
              <a:t>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743" grpId="0"/>
      <p:bldP spid="4977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F801BB7B-573A-4AE3-A99E-0F88B3C1B726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12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383087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Extraction techniques</a:t>
            </a:r>
          </a:p>
          <a:p>
            <a:pPr lvl="1" eaLnBrk="1" hangingPunct="1"/>
            <a:r>
              <a:rPr lang="en-US" altLang="zh-CN" sz="2400" dirty="0" smtClean="0"/>
              <a:t>Square counting</a:t>
            </a:r>
          </a:p>
          <a:p>
            <a:pPr lvl="1" eaLnBrk="1" hangingPunct="1"/>
            <a:r>
              <a:rPr lang="en-US" altLang="zh-CN" sz="2400" dirty="0" smtClean="0"/>
              <a:t>Analytical approximate formula</a:t>
            </a:r>
          </a:p>
          <a:p>
            <a:pPr lvl="2" eaLnBrk="1" hangingPunct="1"/>
            <a:r>
              <a:rPr lang="en-US" altLang="zh-CN" sz="2000" dirty="0" smtClean="0"/>
              <a:t>For simple corner structure</a:t>
            </a:r>
          </a:p>
          <a:p>
            <a:pPr lvl="1" eaLnBrk="1" hangingPunct="1"/>
            <a:endParaRPr lang="en-US" altLang="zh-CN" sz="2400" dirty="0" smtClean="0"/>
          </a:p>
          <a:p>
            <a:pPr lvl="1" eaLnBrk="1" hangingPunct="1"/>
            <a:r>
              <a:rPr lang="en-US" altLang="zh-CN" sz="2400" dirty="0" smtClean="0"/>
              <a:t>2-D or 3-D numerical methods</a:t>
            </a:r>
          </a:p>
          <a:p>
            <a:pPr lvl="2" eaLnBrk="1" hangingPunct="1"/>
            <a:r>
              <a:rPr lang="en-US" altLang="zh-CN" sz="2000" dirty="0" smtClean="0"/>
              <a:t>For multi-terminal structure; current has irregular distribution</a:t>
            </a:r>
          </a:p>
          <a:p>
            <a:pPr lvl="2" eaLnBrk="1" hangingPunct="1"/>
            <a:r>
              <a:rPr lang="en-US" altLang="zh-CN" sz="2000" dirty="0" smtClean="0"/>
              <a:t>Solve the steady current field for </a:t>
            </a:r>
            <a:r>
              <a:rPr lang="en-US" altLang="zh-CN" sz="2000" b="1" i="1" dirty="0" err="1" smtClean="0">
                <a:latin typeface="Times New Roman" pitchFamily="18" charset="0"/>
              </a:rPr>
              <a:t>i</a:t>
            </a:r>
            <a:r>
              <a:rPr lang="en-US" altLang="zh-CN" sz="2000" dirty="0" smtClean="0"/>
              <a:t> under given bias voltages</a:t>
            </a:r>
          </a:p>
          <a:p>
            <a:pPr lvl="2" eaLnBrk="1" hangingPunct="1"/>
            <a:r>
              <a:rPr lang="en-US" altLang="zh-CN" sz="2000" dirty="0" smtClean="0"/>
              <a:t>Set V</a:t>
            </a:r>
            <a:r>
              <a:rPr lang="en-US" altLang="zh-CN" sz="2000" baseline="-25000" dirty="0" smtClean="0"/>
              <a:t>1</a:t>
            </a:r>
            <a:r>
              <a:rPr lang="en-US" altLang="zh-CN" sz="2000" dirty="0" smtClean="0"/>
              <a:t> = 1, others all zero,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</a:pPr>
            <a:endParaRPr lang="en-US" altLang="zh-CN" sz="2400" dirty="0" smtClean="0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Resistance extraction</a:t>
            </a:r>
          </a:p>
        </p:txBody>
      </p:sp>
      <p:graphicFrame>
        <p:nvGraphicFramePr>
          <p:cNvPr id="15362" name="Object 74"/>
          <p:cNvGraphicFramePr>
            <a:graphicFrameLocks noChangeAspect="1"/>
          </p:cNvGraphicFramePr>
          <p:nvPr/>
        </p:nvGraphicFramePr>
        <p:xfrm>
          <a:off x="4418013" y="1773238"/>
          <a:ext cx="129381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4" imgW="647640" imgH="368280" progId="Equation.DSMT4">
                  <p:embed/>
                </p:oleObj>
              </mc:Choice>
              <mc:Fallback>
                <p:oleObj name="Equation" r:id="rId4" imgW="647640" imgH="36828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1773238"/>
                        <a:ext cx="1293812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1466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5867400" y="2781300"/>
            <a:ext cx="1657350" cy="887413"/>
            <a:chOff x="3696" y="1752"/>
            <a:chExt cx="1044" cy="559"/>
          </a:xfrm>
        </p:grpSpPr>
        <p:grpSp>
          <p:nvGrpSpPr>
            <p:cNvPr id="15382" name="Group 77"/>
            <p:cNvGrpSpPr>
              <a:grpSpLocks/>
            </p:cNvGrpSpPr>
            <p:nvPr/>
          </p:nvGrpSpPr>
          <p:grpSpPr bwMode="auto">
            <a:xfrm>
              <a:off x="3696" y="1752"/>
              <a:ext cx="1044" cy="559"/>
              <a:chOff x="3696" y="1797"/>
              <a:chExt cx="1044" cy="559"/>
            </a:xfrm>
          </p:grpSpPr>
          <p:pic>
            <p:nvPicPr>
              <p:cNvPr id="15385" name="Picture 7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797"/>
                <a:ext cx="1044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6" name="Rectangle 76"/>
              <p:cNvSpPr>
                <a:spLocks noChangeArrowheads="1"/>
              </p:cNvSpPr>
              <p:nvPr/>
            </p:nvSpPr>
            <p:spPr bwMode="auto">
              <a:xfrm>
                <a:off x="4059" y="2251"/>
                <a:ext cx="408" cy="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5383" name="Line 79"/>
            <p:cNvSpPr>
              <a:spLocks noChangeShapeType="1"/>
            </p:cNvSpPr>
            <p:nvPr/>
          </p:nvSpPr>
          <p:spPr bwMode="auto">
            <a:xfrm>
              <a:off x="3969" y="1797"/>
              <a:ext cx="272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384" name="Line 80"/>
            <p:cNvSpPr>
              <a:spLocks noChangeShapeType="1"/>
            </p:cNvSpPr>
            <p:nvPr/>
          </p:nvSpPr>
          <p:spPr bwMode="auto">
            <a:xfrm flipV="1">
              <a:off x="4241" y="1752"/>
              <a:ext cx="227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4470400" y="5127625"/>
            <a:ext cx="4667250" cy="1512888"/>
            <a:chOff x="2816" y="3230"/>
            <a:chExt cx="2940" cy="953"/>
          </a:xfrm>
        </p:grpSpPr>
        <p:grpSp>
          <p:nvGrpSpPr>
            <p:cNvPr id="15372" name="Group 86"/>
            <p:cNvGrpSpPr>
              <a:grpSpLocks/>
            </p:cNvGrpSpPr>
            <p:nvPr/>
          </p:nvGrpSpPr>
          <p:grpSpPr bwMode="auto">
            <a:xfrm>
              <a:off x="4531" y="3316"/>
              <a:ext cx="1225" cy="867"/>
              <a:chOff x="3288" y="3339"/>
              <a:chExt cx="1225" cy="867"/>
            </a:xfrm>
          </p:grpSpPr>
          <p:pic>
            <p:nvPicPr>
              <p:cNvPr id="15379" name="Picture 8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3339"/>
                <a:ext cx="1026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0" name="Rectangle 88"/>
              <p:cNvSpPr>
                <a:spLocks noChangeArrowheads="1"/>
              </p:cNvSpPr>
              <p:nvPr/>
            </p:nvSpPr>
            <p:spPr bwMode="auto">
              <a:xfrm>
                <a:off x="4105" y="3612"/>
                <a:ext cx="408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81" name="Rectangle 89"/>
              <p:cNvSpPr>
                <a:spLocks noChangeArrowheads="1"/>
              </p:cNvSpPr>
              <p:nvPr/>
            </p:nvSpPr>
            <p:spPr bwMode="auto">
              <a:xfrm>
                <a:off x="3633" y="4101"/>
                <a:ext cx="408" cy="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15373" name="Picture 9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" y="3230"/>
              <a:ext cx="1080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Rectangle 91"/>
            <p:cNvSpPr>
              <a:spLocks noChangeArrowheads="1"/>
            </p:cNvSpPr>
            <p:nvPr/>
          </p:nvSpPr>
          <p:spPr bwMode="auto">
            <a:xfrm>
              <a:off x="3179" y="4065"/>
              <a:ext cx="408" cy="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75" name="AutoShape 92"/>
            <p:cNvSpPr>
              <a:spLocks noChangeArrowheads="1"/>
            </p:cNvSpPr>
            <p:nvPr/>
          </p:nvSpPr>
          <p:spPr bwMode="auto">
            <a:xfrm>
              <a:off x="3987" y="3638"/>
              <a:ext cx="408" cy="136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76" name="Line 93"/>
            <p:cNvSpPr>
              <a:spLocks noChangeShapeType="1"/>
            </p:cNvSpPr>
            <p:nvPr/>
          </p:nvSpPr>
          <p:spPr bwMode="auto">
            <a:xfrm>
              <a:off x="3651" y="4020"/>
              <a:ext cx="45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377" name="Line 94"/>
            <p:cNvSpPr>
              <a:spLocks noChangeShapeType="1"/>
            </p:cNvSpPr>
            <p:nvPr/>
          </p:nvSpPr>
          <p:spPr bwMode="auto">
            <a:xfrm flipH="1">
              <a:off x="2971" y="4020"/>
              <a:ext cx="45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5378" name="Line 95"/>
            <p:cNvSpPr>
              <a:spLocks noChangeShapeType="1"/>
            </p:cNvSpPr>
            <p:nvPr/>
          </p:nvSpPr>
          <p:spPr bwMode="auto">
            <a:xfrm flipH="1" flipV="1">
              <a:off x="2934" y="3312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499808" name="Object 96"/>
          <p:cNvGraphicFramePr>
            <a:graphicFrameLocks noChangeAspect="1"/>
          </p:cNvGraphicFramePr>
          <p:nvPr/>
        </p:nvGraphicFramePr>
        <p:xfrm>
          <a:off x="2555875" y="5157788"/>
          <a:ext cx="116998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10" imgW="507960" imgH="406080" progId="Equation.DSMT4">
                  <p:embed/>
                </p:oleObj>
              </mc:Choice>
              <mc:Fallback>
                <p:oleObj name="Equation" r:id="rId10" imgW="507960" imgH="40608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157788"/>
                        <a:ext cx="116998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809" name="Text Box 97"/>
          <p:cNvSpPr txBox="1">
            <a:spLocks noChangeArrowheads="1"/>
          </p:cNvSpPr>
          <p:nvPr/>
        </p:nvSpPr>
        <p:spPr bwMode="auto">
          <a:xfrm>
            <a:off x="539750" y="5445125"/>
            <a:ext cx="230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600" b="1"/>
              <a:t>flowing-out current</a:t>
            </a:r>
          </a:p>
        </p:txBody>
      </p:sp>
      <p:sp>
        <p:nvSpPr>
          <p:cNvPr id="499810" name="Text Box 98"/>
          <p:cNvSpPr txBox="1">
            <a:spLocks noChangeArrowheads="1"/>
          </p:cNvSpPr>
          <p:nvPr/>
        </p:nvSpPr>
        <p:spPr bwMode="auto">
          <a:xfrm>
            <a:off x="468313" y="6216650"/>
            <a:ext cx="4246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Repeating it with different 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809" grpId="0"/>
      <p:bldP spid="4998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4523E23D-2C5B-44F0-B6D1-A1A440C8ECA0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13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3830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Extraction techniques </a:t>
            </a:r>
            <a:r>
              <a:rPr lang="en-US" altLang="zh-CN" sz="2800" smtClean="0">
                <a:latin typeface="Times New Roman" pitchFamily="18" charset="0"/>
              </a:rPr>
              <a:t>–</a:t>
            </a:r>
            <a:r>
              <a:rPr lang="en-US" altLang="zh-CN" sz="2800" smtClean="0"/>
              <a:t> numerical method</a:t>
            </a:r>
          </a:p>
          <a:p>
            <a:pPr lvl="1" eaLnBrk="1" hangingPunct="1"/>
            <a:r>
              <a:rPr lang="en-US" altLang="zh-CN" sz="2400" smtClean="0"/>
              <a:t>How to calculate the flowing-out current ? </a:t>
            </a:r>
            <a:endParaRPr lang="en-US" altLang="zh-CN" sz="240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altLang="zh-CN" sz="2400" smtClean="0"/>
              <a:t>Field equation and boundary conditions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Resistance extraction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732588" y="4508500"/>
            <a:ext cx="1944687" cy="1376363"/>
            <a:chOff x="3288" y="3339"/>
            <a:chExt cx="1225" cy="867"/>
          </a:xfrm>
        </p:grpSpPr>
        <p:pic>
          <p:nvPicPr>
            <p:cNvPr id="16406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3339"/>
              <a:ext cx="1026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7" name="Rectangle 50"/>
            <p:cNvSpPr>
              <a:spLocks noChangeArrowheads="1"/>
            </p:cNvSpPr>
            <p:nvPr/>
          </p:nvSpPr>
          <p:spPr bwMode="auto">
            <a:xfrm>
              <a:off x="4105" y="3612"/>
              <a:ext cx="408" cy="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08" name="Rectangle 51"/>
            <p:cNvSpPr>
              <a:spLocks noChangeArrowheads="1"/>
            </p:cNvSpPr>
            <p:nvPr/>
          </p:nvSpPr>
          <p:spPr bwMode="auto">
            <a:xfrm>
              <a:off x="3633" y="4101"/>
              <a:ext cx="408" cy="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01819" name="Text Box 59"/>
          <p:cNvSpPr txBox="1">
            <a:spLocks noChangeArrowheads="1"/>
          </p:cNvSpPr>
          <p:nvPr/>
        </p:nvSpPr>
        <p:spPr bwMode="auto">
          <a:xfrm>
            <a:off x="107950" y="5411788"/>
            <a:ext cx="21240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600" b="1"/>
              <a:t>Normal component is zero; current can not flow out</a:t>
            </a:r>
          </a:p>
        </p:txBody>
      </p:sp>
      <p:sp>
        <p:nvSpPr>
          <p:cNvPr id="501820" name="Text Box 60"/>
          <p:cNvSpPr txBox="1">
            <a:spLocks noChangeArrowheads="1"/>
          </p:cNvSpPr>
          <p:nvPr/>
        </p:nvSpPr>
        <p:spPr bwMode="auto">
          <a:xfrm>
            <a:off x="1331913" y="2997200"/>
            <a:ext cx="4246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Laplace equation inside conductor:</a:t>
            </a:r>
          </a:p>
        </p:txBody>
      </p:sp>
      <p:graphicFrame>
        <p:nvGraphicFramePr>
          <p:cNvPr id="501821" name="Object 61"/>
          <p:cNvGraphicFramePr>
            <a:graphicFrameLocks noChangeAspect="1"/>
          </p:cNvGraphicFramePr>
          <p:nvPr/>
        </p:nvGraphicFramePr>
        <p:xfrm>
          <a:off x="2051050" y="3514725"/>
          <a:ext cx="1689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5" imgW="672840" imgH="164880" progId="Equation.DSMT4">
                  <p:embed/>
                </p:oleObj>
              </mc:Choice>
              <mc:Fallback>
                <p:oleObj name="Equation" r:id="rId5" imgW="672840" imgH="1648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514725"/>
                        <a:ext cx="1689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2" name="Object 62"/>
          <p:cNvGraphicFramePr>
            <a:graphicFrameLocks noChangeAspect="1"/>
          </p:cNvGraphicFramePr>
          <p:nvPr/>
        </p:nvGraphicFramePr>
        <p:xfrm>
          <a:off x="4572000" y="3244850"/>
          <a:ext cx="385603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7" imgW="1536480" imgH="419040" progId="Equation.DSMT4">
                  <p:embed/>
                </p:oleObj>
              </mc:Choice>
              <mc:Fallback>
                <p:oleObj name="Equation" r:id="rId7" imgW="1536480" imgH="41904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44850"/>
                        <a:ext cx="385603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3" name="AutoShape 63"/>
          <p:cNvSpPr>
            <a:spLocks noChangeArrowheads="1"/>
          </p:cNvSpPr>
          <p:nvPr/>
        </p:nvSpPr>
        <p:spPr bwMode="auto">
          <a:xfrm>
            <a:off x="3924300" y="3644900"/>
            <a:ext cx="503238" cy="144463"/>
          </a:xfrm>
          <a:prstGeom prst="rightArrow">
            <a:avLst>
              <a:gd name="adj1" fmla="val 50000"/>
              <a:gd name="adj2" fmla="val 87088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01824" name="Text Box 64"/>
          <p:cNvSpPr txBox="1">
            <a:spLocks noChangeArrowheads="1"/>
          </p:cNvSpPr>
          <p:nvPr/>
        </p:nvSpPr>
        <p:spPr bwMode="auto">
          <a:xfrm>
            <a:off x="2800350" y="404812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 i="1"/>
              <a:t>E</a:t>
            </a:r>
          </a:p>
        </p:txBody>
      </p:sp>
      <p:sp>
        <p:nvSpPr>
          <p:cNvPr id="501825" name="Line 65"/>
          <p:cNvSpPr>
            <a:spLocks noChangeShapeType="1"/>
          </p:cNvSpPr>
          <p:nvPr/>
        </p:nvSpPr>
        <p:spPr bwMode="auto">
          <a:xfrm flipH="1" flipV="1">
            <a:off x="2916238" y="3860800"/>
            <a:ext cx="71437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01826" name="Line 66"/>
          <p:cNvSpPr>
            <a:spLocks noChangeShapeType="1"/>
          </p:cNvSpPr>
          <p:nvPr/>
        </p:nvSpPr>
        <p:spPr bwMode="auto">
          <a:xfrm flipH="1">
            <a:off x="2195513" y="3860800"/>
            <a:ext cx="14446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01827" name="Text Box 67"/>
          <p:cNvSpPr txBox="1">
            <a:spLocks noChangeArrowheads="1"/>
          </p:cNvSpPr>
          <p:nvPr/>
        </p:nvSpPr>
        <p:spPr bwMode="auto">
          <a:xfrm>
            <a:off x="1403350" y="40767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600" b="1"/>
              <a:t>divergence</a:t>
            </a:r>
          </a:p>
        </p:txBody>
      </p:sp>
      <p:sp>
        <p:nvSpPr>
          <p:cNvPr id="501828" name="Text Box 68"/>
          <p:cNvSpPr txBox="1">
            <a:spLocks noChangeArrowheads="1"/>
          </p:cNvSpPr>
          <p:nvPr/>
        </p:nvSpPr>
        <p:spPr bwMode="auto">
          <a:xfrm>
            <a:off x="1404938" y="4581525"/>
            <a:ext cx="4246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Boundary conditions:</a:t>
            </a:r>
          </a:p>
        </p:txBody>
      </p:sp>
      <p:graphicFrame>
        <p:nvGraphicFramePr>
          <p:cNvPr id="501829" name="Object 69"/>
          <p:cNvGraphicFramePr>
            <a:graphicFrameLocks noChangeAspect="1"/>
          </p:cNvGraphicFramePr>
          <p:nvPr/>
        </p:nvGraphicFramePr>
        <p:xfrm>
          <a:off x="3525838" y="4965700"/>
          <a:ext cx="5429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9" imgW="215640" imgH="203040" progId="Equation.DSMT4">
                  <p:embed/>
                </p:oleObj>
              </mc:Choice>
              <mc:Fallback>
                <p:oleObj name="Equation" r:id="rId9" imgW="215640" imgH="20304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4965700"/>
                        <a:ext cx="5429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0" name="Text Box 70"/>
          <p:cNvSpPr txBox="1">
            <a:spLocks noChangeArrowheads="1"/>
          </p:cNvSpPr>
          <p:nvPr/>
        </p:nvSpPr>
        <p:spPr bwMode="auto">
          <a:xfrm>
            <a:off x="2124075" y="5013325"/>
            <a:ext cx="39608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>
                <a:solidFill>
                  <a:schemeClr val="tx1"/>
                </a:solidFill>
              </a:rPr>
              <a:t>port surface         : </a:t>
            </a:r>
            <a:r>
              <a:rPr lang="en-US" altLang="zh-CN" sz="2000" i="1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altLang="zh-CN">
                <a:solidFill>
                  <a:schemeClr val="tx1"/>
                </a:solidFill>
              </a:rPr>
              <a:t> is known</a:t>
            </a:r>
          </a:p>
          <a:p>
            <a:pPr algn="l" eaLnBrk="1" hangingPunct="1"/>
            <a:r>
              <a:rPr lang="en-US" altLang="zh-CN">
                <a:solidFill>
                  <a:schemeClr val="tx1"/>
                </a:solidFill>
              </a:rPr>
              <a:t>other surface:</a:t>
            </a:r>
          </a:p>
        </p:txBody>
      </p:sp>
      <p:graphicFrame>
        <p:nvGraphicFramePr>
          <p:cNvPr id="501833" name="Object 73"/>
          <p:cNvGraphicFramePr>
            <a:graphicFrameLocks noChangeAspect="1"/>
          </p:cNvGraphicFramePr>
          <p:nvPr/>
        </p:nvGraphicFramePr>
        <p:xfrm>
          <a:off x="3708400" y="5329238"/>
          <a:ext cx="14319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11" imgW="711000" imgH="368280" progId="Equation.DSMT4">
                  <p:embed/>
                </p:oleObj>
              </mc:Choice>
              <mc:Fallback>
                <p:oleObj name="Equation" r:id="rId11" imgW="711000" imgH="36828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329238"/>
                        <a:ext cx="14319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4" name="Text Box 74"/>
          <p:cNvSpPr txBox="1">
            <a:spLocks noChangeArrowheads="1"/>
          </p:cNvSpPr>
          <p:nvPr/>
        </p:nvSpPr>
        <p:spPr bwMode="auto">
          <a:xfrm>
            <a:off x="1116013" y="6237288"/>
            <a:ext cx="540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The BVP of Laplace equation becomes solvable</a:t>
            </a:r>
          </a:p>
        </p:txBody>
      </p:sp>
      <p:pic>
        <p:nvPicPr>
          <p:cNvPr id="501836" name="Picture 7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92825"/>
            <a:ext cx="189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8" name="Text Box 78"/>
          <p:cNvSpPr txBox="1">
            <a:spLocks noChangeArrowheads="1"/>
          </p:cNvSpPr>
          <p:nvPr/>
        </p:nvSpPr>
        <p:spPr bwMode="auto">
          <a:xfrm>
            <a:off x="6659563" y="1973263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CC0000"/>
                </a:solidFill>
              </a:rPr>
              <a:t>Field solver</a:t>
            </a:r>
            <a:endParaRPr lang="zh-CN" altLang="en-US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9" grpId="0"/>
      <p:bldP spid="501820" grpId="0"/>
      <p:bldP spid="501823" grpId="0" animBg="1"/>
      <p:bldP spid="501824" grpId="0"/>
      <p:bldP spid="501825" grpId="0" animBg="1"/>
      <p:bldP spid="501826" grpId="0" animBg="1"/>
      <p:bldP spid="501827" grpId="0"/>
      <p:bldP spid="501828" grpId="0"/>
      <p:bldP spid="501830" grpId="0"/>
      <p:bldP spid="501834" grpId="0"/>
      <p:bldP spid="5018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DAE405E9-869D-4829-A762-915E23B8904A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14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16255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Numerical methods for resistance extraction</a:t>
            </a:r>
          </a:p>
          <a:p>
            <a:pPr lvl="1" eaLnBrk="1" hangingPunct="1"/>
            <a:r>
              <a:rPr lang="en-US" altLang="zh-CN" sz="2400" smtClean="0"/>
              <a:t>Methods for the BVP of elliptical PDE:</a:t>
            </a:r>
            <a:endParaRPr lang="en-US" altLang="zh-CN" sz="240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altLang="zh-CN" sz="2400" smtClean="0"/>
              <a:t>Finite difference method</a:t>
            </a:r>
          </a:p>
          <a:p>
            <a:pPr lvl="2" eaLnBrk="1" hangingPunct="1"/>
            <a:r>
              <a:rPr lang="en-US" altLang="zh-CN" sz="2000" smtClean="0"/>
              <a:t>Derivative -&gt; finite difference:</a:t>
            </a:r>
          </a:p>
          <a:p>
            <a:pPr lvl="2" eaLnBrk="1" hangingPunct="1"/>
            <a:r>
              <a:rPr lang="en-US" altLang="zh-CN" sz="2000" smtClean="0"/>
              <a:t>Generate sparse matrix; for ODE and PDE</a:t>
            </a:r>
          </a:p>
          <a:p>
            <a:pPr lvl="1" eaLnBrk="1" hangingPunct="1"/>
            <a:r>
              <a:rPr lang="en-US" altLang="zh-CN" sz="2400" smtClean="0"/>
              <a:t>Finite element method</a:t>
            </a:r>
          </a:p>
          <a:p>
            <a:pPr lvl="2" eaLnBrk="1" hangingPunct="1"/>
            <a:r>
              <a:rPr lang="en-US" altLang="zh-CN" sz="2000" smtClean="0"/>
              <a:t>Express solution with local-support basis functions</a:t>
            </a:r>
          </a:p>
          <a:p>
            <a:pPr lvl="2" eaLnBrk="1" hangingPunct="1"/>
            <a:r>
              <a:rPr lang="en-US" altLang="zh-CN" sz="2000" smtClean="0"/>
              <a:t>construct equation system with</a:t>
            </a:r>
            <a:br>
              <a:rPr lang="en-US" altLang="zh-CN" sz="2000" smtClean="0"/>
            </a:br>
            <a:r>
              <a:rPr lang="en-US" altLang="zh-CN" sz="2000" smtClean="0"/>
              <a:t> Collocation or Galerkin method</a:t>
            </a:r>
          </a:p>
          <a:p>
            <a:pPr lvl="2" eaLnBrk="1" hangingPunct="1"/>
            <a:r>
              <a:rPr lang="en-US" altLang="zh-CN" sz="2000" smtClean="0"/>
              <a:t>Widely used for BVP of ODE and PDE</a:t>
            </a:r>
          </a:p>
          <a:p>
            <a:pPr lvl="1" eaLnBrk="1" hangingPunct="1"/>
            <a:r>
              <a:rPr lang="en-US" altLang="zh-CN" sz="2400" smtClean="0"/>
              <a:t>Boundary element method</a:t>
            </a:r>
          </a:p>
          <a:p>
            <a:pPr lvl="2" eaLnBrk="1" hangingPunct="1"/>
            <a:r>
              <a:rPr lang="en-US" altLang="zh-CN" sz="2000" smtClean="0"/>
              <a:t>Only discretize the boundary, calculate boundary value</a:t>
            </a:r>
          </a:p>
          <a:p>
            <a:pPr lvl="2" eaLnBrk="1" hangingPunct="1"/>
            <a:r>
              <a:rPr lang="en-US" altLang="zh-CN" sz="2000" smtClean="0"/>
              <a:t>Generate dense matrix with fewer unknowns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Resistance extraction</a:t>
            </a:r>
          </a:p>
        </p:txBody>
      </p:sp>
      <p:graphicFrame>
        <p:nvGraphicFramePr>
          <p:cNvPr id="17410" name="Object 47"/>
          <p:cNvGraphicFramePr>
            <a:graphicFrameLocks noChangeAspect="1"/>
          </p:cNvGraphicFramePr>
          <p:nvPr/>
        </p:nvGraphicFramePr>
        <p:xfrm>
          <a:off x="6561138" y="1989138"/>
          <a:ext cx="11795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4" imgW="469800" imgH="190440" progId="Equation.DSMT4">
                  <p:embed/>
                </p:oleObj>
              </mc:Choice>
              <mc:Fallback>
                <p:oleObj name="Equation" r:id="rId4" imgW="469800" imgH="1904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989138"/>
                        <a:ext cx="11795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3867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2" t="70963" r="24248" b="16693"/>
          <a:stretch>
            <a:fillRect/>
          </a:stretch>
        </p:blipFill>
        <p:spPr bwMode="auto">
          <a:xfrm>
            <a:off x="7451725" y="3716338"/>
            <a:ext cx="12239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3868" name="Object 60"/>
          <p:cNvGraphicFramePr>
            <a:graphicFrameLocks noChangeAspect="1"/>
          </p:cNvGraphicFramePr>
          <p:nvPr/>
        </p:nvGraphicFramePr>
        <p:xfrm>
          <a:off x="5260975" y="2551113"/>
          <a:ext cx="3127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7" imgW="1726920" imgH="419040" progId="Equation.DSMT4">
                  <p:embed/>
                </p:oleObj>
              </mc:Choice>
              <mc:Fallback>
                <p:oleObj name="Equation" r:id="rId7" imgW="1726920" imgH="41904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2551113"/>
                        <a:ext cx="3127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3869" name="Picture 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51350"/>
            <a:ext cx="28082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3872" name="Text Box 64"/>
          <p:cNvSpPr txBox="1">
            <a:spLocks noChangeArrowheads="1"/>
          </p:cNvSpPr>
          <p:nvPr/>
        </p:nvSpPr>
        <p:spPr bwMode="auto">
          <a:xfrm>
            <a:off x="6883400" y="6294438"/>
            <a:ext cx="2160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For elliptical PDE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B806EBFA-4149-4D54-BB30-A16655F8FD96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15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1204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16113"/>
            <a:ext cx="3343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496300" cy="516255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Where are expensive numerical methods needed ?</a:t>
            </a:r>
          </a:p>
          <a:p>
            <a:pPr lvl="1" eaLnBrk="1" hangingPunct="1"/>
            <a:r>
              <a:rPr lang="en-US" altLang="zh-CN" sz="2400" smtClean="0"/>
              <a:t>Complex onchip interconnects:</a:t>
            </a:r>
          </a:p>
          <a:p>
            <a:pPr lvl="2" eaLnBrk="1" hangingPunct="1"/>
            <a:r>
              <a:rPr lang="en-US" altLang="zh-CN" sz="2000" smtClean="0"/>
              <a:t>Wire resistivity is not constant</a:t>
            </a:r>
          </a:p>
          <a:p>
            <a:pPr lvl="2" eaLnBrk="1" hangingPunct="1"/>
            <a:r>
              <a:rPr lang="en-US" altLang="zh-CN" sz="2000" smtClean="0"/>
              <a:t>Complex 3D geometry around</a:t>
            </a:r>
            <a:br>
              <a:rPr lang="en-US" altLang="zh-CN" sz="2000" smtClean="0"/>
            </a:br>
            <a:r>
              <a:rPr lang="en-US" altLang="zh-CN" sz="2000" smtClean="0"/>
              <a:t> vias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</a:pPr>
            <a:endParaRPr lang="en-US" altLang="zh-CN" sz="2000" smtClean="0"/>
          </a:p>
          <a:p>
            <a:pPr lvl="1" eaLnBrk="1" hangingPunct="1"/>
            <a:r>
              <a:rPr lang="en-US" altLang="zh-CN" sz="2400" smtClean="0"/>
              <a:t>Substrate coupling resistance</a:t>
            </a:r>
            <a:br>
              <a:rPr lang="en-US" altLang="zh-CN" sz="2400" smtClean="0"/>
            </a:br>
            <a:r>
              <a:rPr lang="en-US" altLang="zh-CN" sz="2400" smtClean="0"/>
              <a:t>in mixed-signal IC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Resistance extraction</a:t>
            </a:r>
          </a:p>
        </p:txBody>
      </p:sp>
      <p:pic>
        <p:nvPicPr>
          <p:cNvPr id="512046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622800"/>
            <a:ext cx="3514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8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70363"/>
            <a:ext cx="32289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0D10530E-3959-4840-B6A0-4B2DA6529666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16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484313"/>
            <a:ext cx="8756650" cy="516255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All these methods calculate DC resistance</a:t>
            </a:r>
          </a:p>
          <a:p>
            <a:pPr lvl="1" eaLnBrk="1" hangingPunct="1"/>
            <a:r>
              <a:rPr lang="en-US" altLang="zh-CN" sz="2400" smtClean="0"/>
              <a:t>Suitable for local interconnects with small dimensions, or analysis under lower frequency</a:t>
            </a:r>
          </a:p>
          <a:p>
            <a:pPr lvl="1" eaLnBrk="1" hangingPunct="1"/>
            <a:r>
              <a:rPr lang="en-US" altLang="zh-CN" sz="2400" smtClean="0"/>
              <a:t>R at high frequency: estimated with skin depth for simple geometry; extracted with complex methods along with 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smtClean="0"/>
              <a:t>Reference</a:t>
            </a:r>
          </a:p>
          <a:p>
            <a:pPr lvl="1" eaLnBrk="1" hangingPunct="1"/>
            <a:r>
              <a:rPr lang="en-US" altLang="zh-CN" sz="2000" smtClean="0"/>
              <a:t>W. Kao, C-Y. Lo, M. Basel and R. Singh, </a:t>
            </a:r>
            <a:r>
              <a:rPr lang="en-US" altLang="zh-CN" sz="2000" smtClean="0">
                <a:latin typeface="Times New Roman" pitchFamily="18" charset="0"/>
              </a:rPr>
              <a:t>“</a:t>
            </a:r>
            <a:r>
              <a:rPr lang="en-US" altLang="zh-CN" sz="2000" smtClean="0">
                <a:solidFill>
                  <a:schemeClr val="bg2"/>
                </a:solidFill>
              </a:rPr>
              <a:t>Parasitic extraction: Current state of the art and future trends</a:t>
            </a:r>
            <a:r>
              <a:rPr lang="en-US" altLang="zh-CN" sz="2000" smtClean="0"/>
              <a:t>,</a:t>
            </a:r>
            <a:r>
              <a:rPr lang="en-US" altLang="zh-CN" sz="2000" smtClean="0">
                <a:latin typeface="Times New Roman" pitchFamily="18" charset="0"/>
              </a:rPr>
              <a:t>”</a:t>
            </a:r>
            <a:r>
              <a:rPr lang="en-US" altLang="zh-CN" sz="2000" smtClean="0"/>
              <a:t> </a:t>
            </a:r>
            <a:r>
              <a:rPr lang="en-US" altLang="zh-CN" sz="2000" i="1" smtClean="0"/>
              <a:t>Proceedings of</a:t>
            </a:r>
            <a:r>
              <a:rPr lang="en-US" altLang="zh-CN" sz="2000" smtClean="0"/>
              <a:t> </a:t>
            </a:r>
            <a:r>
              <a:rPr lang="en-US" altLang="zh-CN" sz="2000" i="1" smtClean="0"/>
              <a:t>IEEE</a:t>
            </a:r>
            <a:r>
              <a:rPr lang="en-US" altLang="zh-CN" sz="2000" smtClean="0"/>
              <a:t>, vol. 89, pp. 729-739, 2001.</a:t>
            </a:r>
          </a:p>
          <a:p>
            <a:pPr lvl="1" eaLnBrk="1" hangingPunct="1"/>
            <a:r>
              <a:rPr lang="en-US" altLang="zh-CN" sz="2000" smtClean="0"/>
              <a:t>Xiren Wang, Deyan Liu, Wenjian Yu and Zeyi Wang, "</a:t>
            </a:r>
            <a:r>
              <a:rPr lang="en-US" altLang="zh-CN" sz="2000" smtClean="0">
                <a:solidFill>
                  <a:schemeClr val="bg2"/>
                </a:solidFill>
              </a:rPr>
              <a:t>Improved boundary element method for fast 3-D interconnect resistance extraction</a:t>
            </a:r>
            <a:r>
              <a:rPr lang="en-US" altLang="zh-CN" sz="2000" smtClean="0"/>
              <a:t>," </a:t>
            </a:r>
            <a:r>
              <a:rPr lang="en-US" altLang="zh-CN" sz="2000" i="1" smtClean="0"/>
              <a:t>IEICE Trans. on Electronics</a:t>
            </a:r>
            <a:r>
              <a:rPr lang="en-US" altLang="zh-CN" sz="2000" smtClean="0"/>
              <a:t>, Vol. E88-C, No.2, pp.232-240, Feb. 2005.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Resistance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A51F917F-341F-4D9A-8BFA-16CF978BA39A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17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428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4281" name="Rectangle 5"/>
            <p:cNvSpPr>
              <a:spLocks noChangeArrowheads="1"/>
            </p:cNvSpPr>
            <p:nvPr/>
          </p:nvSpPr>
          <p:spPr bwMode="hidden">
            <a:xfrm>
              <a:off x="1081" y="1789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54282" name="Group 6"/>
            <p:cNvGrpSpPr>
              <a:grpSpLocks/>
            </p:cNvGrpSpPr>
            <p:nvPr/>
          </p:nvGrpSpPr>
          <p:grpSpPr bwMode="auto">
            <a:xfrm>
              <a:off x="0" y="1396"/>
              <a:ext cx="1806" cy="1989"/>
              <a:chOff x="0" y="672"/>
              <a:chExt cx="1806" cy="1989"/>
            </a:xfrm>
          </p:grpSpPr>
          <p:sp>
            <p:nvSpPr>
              <p:cNvPr id="54283" name="Rectangle 7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84" name="Rectangle 8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85" name="Rectangle 9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86" name="Rectangle 10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87" name="Rectangle 11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88" name="Rectangle 12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89" name="Rectangle 13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90" name="Rectangle 14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91" name="Rectangle 15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92" name="Rectangle 16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427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771775" y="2978150"/>
            <a:ext cx="6219825" cy="2209800"/>
          </a:xfrm>
          <a:noFill/>
        </p:spPr>
        <p:txBody>
          <a:bodyPr/>
          <a:lstStyle/>
          <a:p>
            <a:pPr eaLnBrk="1" hangingPunct="1"/>
            <a:r>
              <a:rPr lang="en-US" altLang="zh-CN" sz="4800" smtClean="0">
                <a:solidFill>
                  <a:srgbClr val="FFFFFF"/>
                </a:solidFill>
              </a:rPr>
              <a:t>Capacitance Extraction</a:t>
            </a:r>
          </a:p>
        </p:txBody>
      </p:sp>
      <p:sp>
        <p:nvSpPr>
          <p:cNvPr id="54278" name="Rectangle 18"/>
          <p:cNvSpPr>
            <a:spLocks noChangeArrowheads="1"/>
          </p:cNvSpPr>
          <p:nvPr/>
        </p:nvSpPr>
        <p:spPr bwMode="auto">
          <a:xfrm>
            <a:off x="8207375" y="6497638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4279" name="Rectangle 19"/>
          <p:cNvSpPr>
            <a:spLocks noChangeArrowheads="1"/>
          </p:cNvSpPr>
          <p:nvPr/>
        </p:nvSpPr>
        <p:spPr bwMode="auto">
          <a:xfrm>
            <a:off x="3330575" y="82550"/>
            <a:ext cx="5813425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E9CF4043-A12A-4CCB-BFF9-CFD550D95844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18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zh-CN" smtClean="0"/>
              <a:t>Outline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5256213"/>
          </a:xfrm>
        </p:spPr>
        <p:txBody>
          <a:bodyPr/>
          <a:lstStyle/>
          <a:p>
            <a:pPr eaLnBrk="1" hangingPunct="1"/>
            <a:r>
              <a:rPr lang="en-US" altLang="zh-CN" smtClean="0"/>
              <a:t>Introduction to parasitic extraction</a:t>
            </a:r>
          </a:p>
          <a:p>
            <a:pPr eaLnBrk="1" hangingPunct="1"/>
            <a:r>
              <a:rPr lang="en-US" altLang="zh-CN" smtClean="0"/>
              <a:t>Resistance extraction</a:t>
            </a:r>
          </a:p>
          <a:p>
            <a:pPr eaLnBrk="1" hangingPunct="1"/>
            <a:r>
              <a:rPr lang="en-US" altLang="zh-CN" smtClean="0"/>
              <a:t>Capacitance extraction</a:t>
            </a:r>
          </a:p>
          <a:p>
            <a:pPr lvl="1" eaLnBrk="1" hangingPunct="1"/>
            <a:r>
              <a:rPr lang="en-US" altLang="zh-CN" smtClean="0"/>
              <a:t>Fundamentals and survey</a:t>
            </a:r>
          </a:p>
          <a:p>
            <a:pPr lvl="1" eaLnBrk="1" hangingPunct="1"/>
            <a:r>
              <a:rPr lang="en-US" altLang="zh-CN" smtClean="0"/>
              <a:t>Volume discretization method</a:t>
            </a:r>
          </a:p>
          <a:p>
            <a:pPr lvl="1" eaLnBrk="1" hangingPunct="1"/>
            <a:r>
              <a:rPr lang="en-US" altLang="zh-CN" smtClean="0"/>
              <a:t>Boundary element method</a:t>
            </a:r>
          </a:p>
          <a:p>
            <a:pPr eaLnBrk="1" hangingPunct="1"/>
            <a:r>
              <a:rPr lang="en-US" altLang="zh-CN" smtClean="0"/>
              <a:t>Inductance and RLC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A057FDE4-7190-467C-B1F3-EC5A2B446AC5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19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Problem formulation</a:t>
            </a:r>
          </a:p>
          <a:p>
            <a:pPr lvl="1" eaLnBrk="1" hangingPunct="1"/>
            <a:r>
              <a:rPr lang="en-US" altLang="zh-CN" sz="2400" smtClean="0"/>
              <a:t>A parallel-plate capacitor</a:t>
            </a:r>
          </a:p>
          <a:p>
            <a:pPr lvl="2" eaLnBrk="1" hangingPunct="1"/>
            <a:r>
              <a:rPr lang="en-US" altLang="zh-CN" sz="2000" smtClean="0"/>
              <a:t>Voltage: </a:t>
            </a:r>
          </a:p>
          <a:p>
            <a:pPr lvl="2" eaLnBrk="1" hangingPunct="1"/>
            <a:r>
              <a:rPr lang="en-US" altLang="zh-CN" sz="2000" smtClean="0"/>
              <a:t>Q and </a:t>
            </a:r>
            <a:r>
              <a:rPr lang="en-US" altLang="zh-CN" sz="2000" smtClean="0">
                <a:latin typeface="Times New Roman" pitchFamily="18" charset="0"/>
              </a:rPr>
              <a:t>–</a:t>
            </a:r>
            <a:r>
              <a:rPr lang="en-US" altLang="zh-CN" sz="2000" smtClean="0"/>
              <a:t>Q are induced on both plates; Q is proportional to V</a:t>
            </a:r>
          </a:p>
          <a:p>
            <a:pPr lvl="2" eaLnBrk="1" hangingPunct="1"/>
            <a:r>
              <a:rPr lang="en-US" altLang="zh-CN" sz="2000" smtClean="0"/>
              <a:t>The ratio is defined as C:  C=Q/V </a:t>
            </a:r>
          </a:p>
          <a:p>
            <a:pPr lvl="2" eaLnBrk="1" hangingPunct="1"/>
            <a:r>
              <a:rPr lang="en-US" altLang="zh-CN" sz="2000" smtClean="0"/>
              <a:t>If the dimension of the plate is large compared with spacing </a:t>
            </a:r>
            <a:r>
              <a:rPr lang="en-US" altLang="zh-CN" sz="2000" i="1" smtClean="0"/>
              <a:t>d</a:t>
            </a:r>
            <a:r>
              <a:rPr lang="en-US" altLang="zh-CN" sz="2000" smtClean="0"/>
              <a:t>,</a:t>
            </a:r>
          </a:p>
          <a:p>
            <a:pPr lvl="1" eaLnBrk="1" hangingPunct="1"/>
            <a:endParaRPr lang="en-US" altLang="zh-CN" sz="2400" smtClean="0"/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</a:pPr>
            <a:endParaRPr lang="en-US" altLang="zh-CN" sz="2400" smtClean="0"/>
          </a:p>
          <a:p>
            <a:pPr lvl="1" eaLnBrk="1" hangingPunct="1"/>
            <a:r>
              <a:rPr lang="en-US" altLang="zh-CN" sz="2400" smtClean="0"/>
              <a:t>Other familiar capacitors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Capacitance extraction</a:t>
            </a:r>
          </a:p>
        </p:txBody>
      </p:sp>
      <p:sp>
        <p:nvSpPr>
          <p:cNvPr id="516165" name="Rectangle 69"/>
          <p:cNvSpPr>
            <a:spLocks noChangeArrowheads="1"/>
          </p:cNvSpPr>
          <p:nvPr/>
        </p:nvSpPr>
        <p:spPr bwMode="auto">
          <a:xfrm>
            <a:off x="4802188" y="6554788"/>
            <a:ext cx="647700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516169" name="Picture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895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6170" name="Object 74"/>
          <p:cNvGraphicFramePr>
            <a:graphicFrameLocks noChangeAspect="1"/>
          </p:cNvGraphicFramePr>
          <p:nvPr/>
        </p:nvGraphicFramePr>
        <p:xfrm>
          <a:off x="2771775" y="2432050"/>
          <a:ext cx="1243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432050"/>
                        <a:ext cx="12430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173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933825"/>
            <a:ext cx="4619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74" name="Picture 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875088"/>
            <a:ext cx="1371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187450" y="5165725"/>
            <a:ext cx="3000375" cy="1287463"/>
            <a:chOff x="2142" y="1663"/>
            <a:chExt cx="4726" cy="2027"/>
          </a:xfrm>
        </p:grpSpPr>
        <p:sp>
          <p:nvSpPr>
            <p:cNvPr id="18446" name="Freeform 80"/>
            <p:cNvSpPr>
              <a:spLocks/>
            </p:cNvSpPr>
            <p:nvPr/>
          </p:nvSpPr>
          <p:spPr bwMode="auto">
            <a:xfrm>
              <a:off x="2142" y="1663"/>
              <a:ext cx="3150" cy="2027"/>
            </a:xfrm>
            <a:custGeom>
              <a:avLst/>
              <a:gdLst>
                <a:gd name="T0" fmla="*/ 1155 w 3150"/>
                <a:gd name="T1" fmla="*/ 0 h 2028"/>
                <a:gd name="T2" fmla="*/ 3150 w 3150"/>
                <a:gd name="T3" fmla="*/ 0 h 2028"/>
                <a:gd name="T4" fmla="*/ 3150 w 3150"/>
                <a:gd name="T5" fmla="*/ 156 h 2028"/>
                <a:gd name="T6" fmla="*/ 1470 w 3150"/>
                <a:gd name="T7" fmla="*/ 156 h 2028"/>
                <a:gd name="T8" fmla="*/ 1470 w 3150"/>
                <a:gd name="T9" fmla="*/ 468 h 2028"/>
                <a:gd name="T10" fmla="*/ 3150 w 3150"/>
                <a:gd name="T11" fmla="*/ 468 h 2028"/>
                <a:gd name="T12" fmla="*/ 3150 w 3150"/>
                <a:gd name="T13" fmla="*/ 624 h 2028"/>
                <a:gd name="T14" fmla="*/ 1470 w 3150"/>
                <a:gd name="T15" fmla="*/ 624 h 2028"/>
                <a:gd name="T16" fmla="*/ 1470 w 3150"/>
                <a:gd name="T17" fmla="*/ 936 h 2028"/>
                <a:gd name="T18" fmla="*/ 3150 w 3150"/>
                <a:gd name="T19" fmla="*/ 936 h 2028"/>
                <a:gd name="T20" fmla="*/ 3150 w 3150"/>
                <a:gd name="T21" fmla="*/ 1089 h 2028"/>
                <a:gd name="T22" fmla="*/ 1470 w 3150"/>
                <a:gd name="T23" fmla="*/ 1089 h 2028"/>
                <a:gd name="T24" fmla="*/ 1470 w 3150"/>
                <a:gd name="T25" fmla="*/ 1401 h 2028"/>
                <a:gd name="T26" fmla="*/ 3150 w 3150"/>
                <a:gd name="T27" fmla="*/ 1401 h 2028"/>
                <a:gd name="T28" fmla="*/ 3150 w 3150"/>
                <a:gd name="T29" fmla="*/ 1557 h 2028"/>
                <a:gd name="T30" fmla="*/ 1470 w 3150"/>
                <a:gd name="T31" fmla="*/ 1557 h 2028"/>
                <a:gd name="T32" fmla="*/ 1470 w 3150"/>
                <a:gd name="T33" fmla="*/ 1869 h 2028"/>
                <a:gd name="T34" fmla="*/ 3150 w 3150"/>
                <a:gd name="T35" fmla="*/ 1869 h 2028"/>
                <a:gd name="T36" fmla="*/ 3150 w 3150"/>
                <a:gd name="T37" fmla="*/ 2025 h 2028"/>
                <a:gd name="T38" fmla="*/ 1155 w 3150"/>
                <a:gd name="T39" fmla="*/ 2025 h 2028"/>
                <a:gd name="T40" fmla="*/ 1155 w 3150"/>
                <a:gd name="T41" fmla="*/ 1245 h 2028"/>
                <a:gd name="T42" fmla="*/ 0 w 3150"/>
                <a:gd name="T43" fmla="*/ 1245 h 2028"/>
                <a:gd name="T44" fmla="*/ 0 w 3150"/>
                <a:gd name="T45" fmla="*/ 780 h 2028"/>
                <a:gd name="T46" fmla="*/ 1155 w 3150"/>
                <a:gd name="T47" fmla="*/ 780 h 2028"/>
                <a:gd name="T48" fmla="*/ 1155 w 3150"/>
                <a:gd name="T49" fmla="*/ 0 h 20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50"/>
                <a:gd name="T76" fmla="*/ 0 h 2028"/>
                <a:gd name="T77" fmla="*/ 3150 w 3150"/>
                <a:gd name="T78" fmla="*/ 2028 h 20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50" h="2028">
                  <a:moveTo>
                    <a:pt x="1155" y="0"/>
                  </a:moveTo>
                  <a:lnTo>
                    <a:pt x="3150" y="0"/>
                  </a:lnTo>
                  <a:lnTo>
                    <a:pt x="3150" y="156"/>
                  </a:lnTo>
                  <a:lnTo>
                    <a:pt x="1470" y="156"/>
                  </a:lnTo>
                  <a:lnTo>
                    <a:pt x="1470" y="468"/>
                  </a:lnTo>
                  <a:lnTo>
                    <a:pt x="3150" y="468"/>
                  </a:lnTo>
                  <a:lnTo>
                    <a:pt x="3150" y="624"/>
                  </a:lnTo>
                  <a:lnTo>
                    <a:pt x="1470" y="624"/>
                  </a:lnTo>
                  <a:lnTo>
                    <a:pt x="1470" y="936"/>
                  </a:lnTo>
                  <a:lnTo>
                    <a:pt x="3150" y="936"/>
                  </a:lnTo>
                  <a:lnTo>
                    <a:pt x="3150" y="1092"/>
                  </a:lnTo>
                  <a:lnTo>
                    <a:pt x="1470" y="1092"/>
                  </a:lnTo>
                  <a:lnTo>
                    <a:pt x="1470" y="1404"/>
                  </a:lnTo>
                  <a:lnTo>
                    <a:pt x="3150" y="1404"/>
                  </a:lnTo>
                  <a:lnTo>
                    <a:pt x="3150" y="1560"/>
                  </a:lnTo>
                  <a:lnTo>
                    <a:pt x="1470" y="1560"/>
                  </a:lnTo>
                  <a:lnTo>
                    <a:pt x="1470" y="1872"/>
                  </a:lnTo>
                  <a:lnTo>
                    <a:pt x="3150" y="1872"/>
                  </a:lnTo>
                  <a:lnTo>
                    <a:pt x="3150" y="2028"/>
                  </a:lnTo>
                  <a:lnTo>
                    <a:pt x="1155" y="2028"/>
                  </a:lnTo>
                  <a:lnTo>
                    <a:pt x="1155" y="1248"/>
                  </a:lnTo>
                  <a:lnTo>
                    <a:pt x="0" y="1248"/>
                  </a:lnTo>
                  <a:lnTo>
                    <a:pt x="0" y="780"/>
                  </a:lnTo>
                  <a:lnTo>
                    <a:pt x="1155" y="780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47" name="Freeform 81"/>
            <p:cNvSpPr>
              <a:spLocks/>
            </p:cNvSpPr>
            <p:nvPr/>
          </p:nvSpPr>
          <p:spPr bwMode="auto">
            <a:xfrm>
              <a:off x="3822" y="1881"/>
              <a:ext cx="3046" cy="1569"/>
            </a:xfrm>
            <a:custGeom>
              <a:avLst/>
              <a:gdLst>
                <a:gd name="T0" fmla="*/ 0 w 3046"/>
                <a:gd name="T1" fmla="*/ 9 h 1569"/>
                <a:gd name="T2" fmla="*/ 0 w 3046"/>
                <a:gd name="T3" fmla="*/ 165 h 1569"/>
                <a:gd name="T4" fmla="*/ 1995 w 3046"/>
                <a:gd name="T5" fmla="*/ 165 h 1569"/>
                <a:gd name="T6" fmla="*/ 1995 w 3046"/>
                <a:gd name="T7" fmla="*/ 477 h 1569"/>
                <a:gd name="T8" fmla="*/ 0 w 3046"/>
                <a:gd name="T9" fmla="*/ 477 h 1569"/>
                <a:gd name="T10" fmla="*/ 0 w 3046"/>
                <a:gd name="T11" fmla="*/ 633 h 1569"/>
                <a:gd name="T12" fmla="*/ 1995 w 3046"/>
                <a:gd name="T13" fmla="*/ 633 h 1569"/>
                <a:gd name="T14" fmla="*/ 1995 w 3046"/>
                <a:gd name="T15" fmla="*/ 945 h 1569"/>
                <a:gd name="T16" fmla="*/ 0 w 3046"/>
                <a:gd name="T17" fmla="*/ 945 h 1569"/>
                <a:gd name="T18" fmla="*/ 0 w 3046"/>
                <a:gd name="T19" fmla="*/ 1101 h 1569"/>
                <a:gd name="T20" fmla="*/ 1995 w 3046"/>
                <a:gd name="T21" fmla="*/ 1101 h 1569"/>
                <a:gd name="T22" fmla="*/ 1995 w 3046"/>
                <a:gd name="T23" fmla="*/ 1413 h 1569"/>
                <a:gd name="T24" fmla="*/ 0 w 3046"/>
                <a:gd name="T25" fmla="*/ 1413 h 1569"/>
                <a:gd name="T26" fmla="*/ 0 w 3046"/>
                <a:gd name="T27" fmla="*/ 1569 h 1569"/>
                <a:gd name="T28" fmla="*/ 2310 w 3046"/>
                <a:gd name="T29" fmla="*/ 1569 h 1569"/>
                <a:gd name="T30" fmla="*/ 2309 w 3046"/>
                <a:gd name="T31" fmla="*/ 910 h 1569"/>
                <a:gd name="T32" fmla="*/ 3046 w 3046"/>
                <a:gd name="T33" fmla="*/ 910 h 1569"/>
                <a:gd name="T34" fmla="*/ 3046 w 3046"/>
                <a:gd name="T35" fmla="*/ 679 h 1569"/>
                <a:gd name="T36" fmla="*/ 2286 w 3046"/>
                <a:gd name="T37" fmla="*/ 679 h 1569"/>
                <a:gd name="T38" fmla="*/ 2286 w 3046"/>
                <a:gd name="T39" fmla="*/ 0 h 1569"/>
                <a:gd name="T40" fmla="*/ 0 w 3046"/>
                <a:gd name="T41" fmla="*/ 9 h 15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46"/>
                <a:gd name="T64" fmla="*/ 0 h 1569"/>
                <a:gd name="T65" fmla="*/ 3046 w 3046"/>
                <a:gd name="T66" fmla="*/ 1569 h 15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46" h="1569">
                  <a:moveTo>
                    <a:pt x="0" y="9"/>
                  </a:moveTo>
                  <a:lnTo>
                    <a:pt x="0" y="165"/>
                  </a:lnTo>
                  <a:lnTo>
                    <a:pt x="1995" y="165"/>
                  </a:lnTo>
                  <a:lnTo>
                    <a:pt x="1995" y="477"/>
                  </a:lnTo>
                  <a:lnTo>
                    <a:pt x="0" y="477"/>
                  </a:lnTo>
                  <a:lnTo>
                    <a:pt x="0" y="633"/>
                  </a:lnTo>
                  <a:lnTo>
                    <a:pt x="1995" y="633"/>
                  </a:lnTo>
                  <a:lnTo>
                    <a:pt x="1995" y="945"/>
                  </a:lnTo>
                  <a:lnTo>
                    <a:pt x="0" y="945"/>
                  </a:lnTo>
                  <a:lnTo>
                    <a:pt x="0" y="1101"/>
                  </a:lnTo>
                  <a:lnTo>
                    <a:pt x="1995" y="1101"/>
                  </a:lnTo>
                  <a:lnTo>
                    <a:pt x="1995" y="1413"/>
                  </a:lnTo>
                  <a:lnTo>
                    <a:pt x="0" y="1413"/>
                  </a:lnTo>
                  <a:lnTo>
                    <a:pt x="0" y="1569"/>
                  </a:lnTo>
                  <a:lnTo>
                    <a:pt x="2310" y="1569"/>
                  </a:lnTo>
                  <a:lnTo>
                    <a:pt x="2309" y="910"/>
                  </a:lnTo>
                  <a:lnTo>
                    <a:pt x="3046" y="910"/>
                  </a:lnTo>
                  <a:lnTo>
                    <a:pt x="3046" y="679"/>
                  </a:lnTo>
                  <a:lnTo>
                    <a:pt x="2286" y="679"/>
                  </a:lnTo>
                  <a:lnTo>
                    <a:pt x="228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16178" name="Text Box 82"/>
          <p:cNvSpPr txBox="1">
            <a:spLocks noChangeArrowheads="1"/>
          </p:cNvSpPr>
          <p:nvPr/>
        </p:nvSpPr>
        <p:spPr bwMode="auto">
          <a:xfrm>
            <a:off x="6011863" y="6308725"/>
            <a:ext cx="2160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coaxial capacitor</a:t>
            </a:r>
          </a:p>
        </p:txBody>
      </p:sp>
      <p:sp>
        <p:nvSpPr>
          <p:cNvPr id="516179" name="Text Box 83"/>
          <p:cNvSpPr txBox="1">
            <a:spLocks noChangeArrowheads="1"/>
          </p:cNvSpPr>
          <p:nvPr/>
        </p:nvSpPr>
        <p:spPr bwMode="auto">
          <a:xfrm>
            <a:off x="1547813" y="6446838"/>
            <a:ext cx="2665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interdigital capacitor</a:t>
            </a:r>
            <a:r>
              <a:rPr lang="en-US" altLang="zh-CN"/>
              <a:t> </a:t>
            </a:r>
          </a:p>
        </p:txBody>
      </p:sp>
      <p:pic>
        <p:nvPicPr>
          <p:cNvPr id="516181" name="Picture 8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68863"/>
            <a:ext cx="12573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65" grpId="0" animBg="1"/>
      <p:bldP spid="516178" grpId="0"/>
      <p:bldP spid="5161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705B31A9-D160-43C9-8DAD-F375B65B3102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2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0075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zh-CN" smtClean="0"/>
              <a:t>Outline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679950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altLang="zh-CN" smtClean="0"/>
              <a:t>Introduction to parasitic extraction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CN" smtClean="0"/>
              <a:t>Resistance extraction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CN" smtClean="0"/>
              <a:t>Capacitance extraction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CN" smtClean="0"/>
              <a:t>Inductance and impedance (RLC)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6F089C68-84F7-4E95-9DF8-D4BD6558F436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20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Problem formulation</a:t>
            </a:r>
          </a:p>
          <a:p>
            <a:pPr lvl="1" eaLnBrk="1" hangingPunct="1"/>
            <a:r>
              <a:rPr lang="en-US" altLang="zh-CN" sz="2400" smtClean="0"/>
              <a:t>Capacitance exists anywhere !</a:t>
            </a:r>
          </a:p>
          <a:p>
            <a:pPr lvl="1" eaLnBrk="1" hangingPunct="1"/>
            <a:r>
              <a:rPr lang="en-US" altLang="zh-CN" sz="2400" smtClean="0"/>
              <a:t>Single conductor can have capacitance</a:t>
            </a:r>
          </a:p>
          <a:p>
            <a:pPr lvl="2" eaLnBrk="1" hangingPunct="1"/>
            <a:r>
              <a:rPr lang="en-US" altLang="zh-CN" sz="2000" smtClean="0"/>
              <a:t>Conductor sphere</a:t>
            </a:r>
          </a:p>
          <a:p>
            <a:pPr lvl="1" eaLnBrk="1" hangingPunct="1"/>
            <a:r>
              <a:rPr lang="en-US" altLang="zh-CN" sz="2400" smtClean="0"/>
              <a:t>N-conductor system, capacitance matrix is defined: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Capacitance extraction</a:t>
            </a:r>
          </a:p>
        </p:txBody>
      </p:sp>
      <p:sp>
        <p:nvSpPr>
          <p:cNvPr id="518194" name="Oval 50"/>
          <p:cNvSpPr>
            <a:spLocks noChangeArrowheads="1"/>
          </p:cNvSpPr>
          <p:nvPr/>
        </p:nvSpPr>
        <p:spPr bwMode="auto">
          <a:xfrm>
            <a:off x="7308850" y="2492375"/>
            <a:ext cx="720725" cy="7207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518195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24175"/>
            <a:ext cx="12096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96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52850"/>
            <a:ext cx="3848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197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4638675"/>
            <a:ext cx="895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98" name="Text Box 54"/>
          <p:cNvSpPr txBox="1">
            <a:spLocks noChangeArrowheads="1"/>
          </p:cNvSpPr>
          <p:nvPr/>
        </p:nvSpPr>
        <p:spPr bwMode="auto">
          <a:xfrm>
            <a:off x="2484438" y="4652963"/>
            <a:ext cx="3024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Coupling capacitance</a:t>
            </a:r>
          </a:p>
        </p:txBody>
      </p:sp>
      <p:pic>
        <p:nvPicPr>
          <p:cNvPr id="518199" name="Picture 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84763"/>
            <a:ext cx="333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200" name="Text Box 56"/>
          <p:cNvSpPr txBox="1">
            <a:spLocks noChangeArrowheads="1"/>
          </p:cNvSpPr>
          <p:nvPr/>
        </p:nvSpPr>
        <p:spPr bwMode="auto">
          <a:xfrm>
            <a:off x="2124075" y="5084763"/>
            <a:ext cx="302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Total capacitance</a:t>
            </a:r>
          </a:p>
        </p:txBody>
      </p:sp>
      <p:pic>
        <p:nvPicPr>
          <p:cNvPr id="518201" name="Picture 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92600"/>
            <a:ext cx="30003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202" name="Text Box 58"/>
          <p:cNvSpPr txBox="1">
            <a:spLocks noChangeArrowheads="1"/>
          </p:cNvSpPr>
          <p:nvPr/>
        </p:nvSpPr>
        <p:spPr bwMode="auto">
          <a:xfrm>
            <a:off x="2124075" y="5532438"/>
            <a:ext cx="302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Electric potential</a:t>
            </a:r>
          </a:p>
        </p:txBody>
      </p:sp>
      <p:pic>
        <p:nvPicPr>
          <p:cNvPr id="518203" name="Picture 5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5516563"/>
            <a:ext cx="276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8204" name="Object 60"/>
          <p:cNvGraphicFramePr>
            <a:graphicFrameLocks noChangeAspect="1"/>
          </p:cNvGraphicFramePr>
          <p:nvPr/>
        </p:nvGraphicFramePr>
        <p:xfrm>
          <a:off x="193675" y="3932238"/>
          <a:ext cx="18573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10" imgW="838080" imgH="228600" progId="Equation.DSMT4">
                  <p:embed/>
                </p:oleObj>
              </mc:Choice>
              <mc:Fallback>
                <p:oleObj name="Equation" r:id="rId10" imgW="838080" imgH="2286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3932238"/>
                        <a:ext cx="18573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94" grpId="0" animBg="1"/>
      <p:bldP spid="518198" grpId="0"/>
      <p:bldP spid="518200" grpId="0"/>
      <p:bldP spid="5182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2B52404C-CF59-4673-B6EC-E6CDACA61FA4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21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Interconnect capacitance extraction</a:t>
            </a:r>
          </a:p>
          <a:p>
            <a:pPr lvl="1" eaLnBrk="1" hangingPunct="1"/>
            <a:r>
              <a:rPr lang="en-US" altLang="zh-CN" sz="2400" smtClean="0"/>
              <a:t>Only simple structure has analytical formula with good accuracy</a:t>
            </a:r>
          </a:p>
          <a:p>
            <a:pPr lvl="1" eaLnBrk="1" hangingPunct="1"/>
            <a:r>
              <a:rPr lang="en-US" altLang="zh-CN" sz="2400" smtClean="0"/>
              <a:t>Different from resistance, capacitance is a function of not only wire</a:t>
            </a:r>
            <a:r>
              <a:rPr lang="en-US" altLang="zh-CN" sz="2400" smtClean="0">
                <a:latin typeface="Times New Roman" pitchFamily="18" charset="0"/>
              </a:rPr>
              <a:t>’</a:t>
            </a:r>
            <a:r>
              <a:rPr lang="en-US" altLang="zh-CN" sz="2400" smtClean="0"/>
              <a:t>s own geometry, but </a:t>
            </a:r>
            <a:r>
              <a:rPr lang="en-US" altLang="zh-CN" sz="2400" smtClean="0">
                <a:solidFill>
                  <a:srgbClr val="CC0000"/>
                </a:solidFill>
              </a:rPr>
              <a:t>its environments</a:t>
            </a:r>
          </a:p>
          <a:p>
            <a:pPr lvl="1" eaLnBrk="1" hangingPunct="1"/>
            <a:r>
              <a:rPr lang="en-US" altLang="zh-CN" sz="2400" smtClean="0"/>
              <a:t>All methods have error except for considering </a:t>
            </a:r>
            <a:r>
              <a:rPr lang="en-US" altLang="zh-CN" sz="2400" smtClean="0">
                <a:solidFill>
                  <a:srgbClr val="CC0000"/>
                </a:solidFill>
              </a:rPr>
              <a:t>the whole chip</a:t>
            </a:r>
            <a:r>
              <a:rPr lang="en-US" altLang="zh-CN" sz="2400" smtClean="0"/>
              <a:t>; But electrostatic has </a:t>
            </a:r>
            <a:r>
              <a:rPr lang="en-US" altLang="zh-CN" sz="2400" smtClean="0">
                <a:solidFill>
                  <a:srgbClr val="CC0000"/>
                </a:solidFill>
              </a:rPr>
              <a:t>locality character</a:t>
            </a:r>
          </a:p>
          <a:p>
            <a:pPr lvl="1" eaLnBrk="1" hangingPunct="1"/>
            <a:r>
              <a:rPr lang="en-US" altLang="zh-CN" sz="2400" smtClean="0"/>
              <a:t>Technique classification:</a:t>
            </a:r>
          </a:p>
          <a:p>
            <a:pPr lvl="2" eaLnBrk="1" hangingPunct="1"/>
            <a:r>
              <a:rPr lang="en-US" altLang="zh-CN" sz="2000" smtClean="0"/>
              <a:t>analytical and 2-D methods</a:t>
            </a:r>
          </a:p>
          <a:p>
            <a:pPr lvl="2" eaLnBrk="1" hangingPunct="1"/>
            <a:endParaRPr lang="en-US" altLang="zh-CN" sz="2000" smtClean="0"/>
          </a:p>
          <a:p>
            <a:pPr lvl="2" eaLnBrk="1" hangingPunct="1"/>
            <a:endParaRPr lang="en-US" altLang="zh-CN" sz="2000" smtClean="0"/>
          </a:p>
          <a:p>
            <a:pPr lvl="2" eaLnBrk="1" hangingPunct="1"/>
            <a:endParaRPr lang="en-US" altLang="zh-CN" sz="2000" smtClean="0"/>
          </a:p>
          <a:p>
            <a:pPr lvl="2" eaLnBrk="1" hangingPunct="1"/>
            <a:endParaRPr lang="en-US" altLang="zh-CN" sz="2000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Capacitance extraction</a:t>
            </a:r>
          </a:p>
        </p:txBody>
      </p:sp>
      <p:pic>
        <p:nvPicPr>
          <p:cNvPr id="52024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24400"/>
            <a:ext cx="3162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240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4762"/>
          <a:stretch>
            <a:fillRect/>
          </a:stretch>
        </p:blipFill>
        <p:spPr bwMode="auto">
          <a:xfrm>
            <a:off x="1476375" y="5200650"/>
            <a:ext cx="4191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242" name="Text Box 50"/>
          <p:cNvSpPr txBox="1">
            <a:spLocks noChangeArrowheads="1"/>
          </p:cNvSpPr>
          <p:nvPr/>
        </p:nvSpPr>
        <p:spPr bwMode="auto">
          <a:xfrm>
            <a:off x="395288" y="5300663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C /unit length</a:t>
            </a:r>
          </a:p>
        </p:txBody>
      </p:sp>
      <p:sp>
        <p:nvSpPr>
          <p:cNvPr id="520243" name="Text Box 51"/>
          <p:cNvSpPr txBox="1">
            <a:spLocks noChangeArrowheads="1"/>
          </p:cNvSpPr>
          <p:nvPr/>
        </p:nvSpPr>
        <p:spPr bwMode="auto">
          <a:xfrm>
            <a:off x="1331913" y="6027738"/>
            <a:ext cx="5688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/>
              <a:t>2-D method ignores 3-D effect, using numerical technique to solve cross section geometry</a:t>
            </a:r>
          </a:p>
        </p:txBody>
      </p:sp>
      <p:sp>
        <p:nvSpPr>
          <p:cNvPr id="520244" name="Text Box 52"/>
          <p:cNvSpPr txBox="1">
            <a:spLocks noChangeArrowheads="1"/>
          </p:cNvSpPr>
          <p:nvPr/>
        </p:nvSpPr>
        <p:spPr bwMode="auto">
          <a:xfrm>
            <a:off x="7775575" y="3644900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/>
              <a:t>Shield;</a:t>
            </a:r>
            <a:br>
              <a:rPr lang="en-US" altLang="zh-CN"/>
            </a:br>
            <a:r>
              <a:rPr lang="en-US" altLang="zh-CN"/>
              <a:t>window</a:t>
            </a:r>
          </a:p>
        </p:txBody>
      </p:sp>
      <p:sp>
        <p:nvSpPr>
          <p:cNvPr id="520245" name="Text Box 53"/>
          <p:cNvSpPr txBox="1">
            <a:spLocks noChangeArrowheads="1"/>
          </p:cNvSpPr>
          <p:nvPr/>
        </p:nvSpPr>
        <p:spPr bwMode="auto">
          <a:xfrm>
            <a:off x="7524750" y="4292600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Stable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42" grpId="0"/>
      <p:bldP spid="520243" grpId="0"/>
      <p:bldP spid="520244" grpId="0"/>
      <p:bldP spid="5202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4A51F8BB-B841-432E-877E-C775935356E3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22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445500" cy="51831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Interconnect capacitance extraction</a:t>
            </a:r>
          </a:p>
          <a:p>
            <a:pPr lvl="1" eaLnBrk="1" hangingPunct="1"/>
            <a:r>
              <a:rPr lang="en-US" altLang="zh-CN" sz="2400" smtClean="0"/>
              <a:t>analytical and 2-D methods</a:t>
            </a:r>
          </a:p>
          <a:p>
            <a:pPr lvl="1" eaLnBrk="1" hangingPunct="1"/>
            <a:r>
              <a:rPr lang="en-US" altLang="zh-CN" sz="2400" smtClean="0"/>
              <a:t>2.5-D methods</a:t>
            </a:r>
          </a:p>
          <a:p>
            <a:pPr lvl="1" eaLnBrk="1" hangingPunct="1"/>
            <a:endParaRPr lang="en-US" altLang="zh-CN" smtClean="0"/>
          </a:p>
          <a:p>
            <a:pPr lvl="1" eaLnBrk="1" hangingPunct="1"/>
            <a:endParaRPr lang="en-US" altLang="zh-CN" smtClean="0"/>
          </a:p>
          <a:p>
            <a:pPr lvl="1" eaLnBrk="1" hangingPunct="1"/>
            <a:endParaRPr lang="en-US" altLang="zh-CN" smtClean="0"/>
          </a:p>
          <a:p>
            <a:pPr lvl="1" eaLnBrk="1" hangingPunct="1"/>
            <a:endParaRPr lang="en-US" altLang="zh-CN" sz="2400" smtClean="0"/>
          </a:p>
          <a:p>
            <a:pPr lvl="1" eaLnBrk="1" hangingPunct="1">
              <a:spcBef>
                <a:spcPct val="30000"/>
              </a:spcBef>
            </a:pPr>
            <a:endParaRPr lang="en-US" altLang="zh-CN" sz="2400" smtClean="0"/>
          </a:p>
          <a:p>
            <a:pPr lvl="1" eaLnBrk="1" hangingPunct="1"/>
            <a:r>
              <a:rPr lang="en-US" altLang="zh-CN" sz="2400" smtClean="0"/>
              <a:t>Commercial tools</a:t>
            </a:r>
          </a:p>
          <a:p>
            <a:pPr lvl="2" eaLnBrk="1" hangingPunct="1"/>
            <a:r>
              <a:rPr lang="en-US" altLang="zh-CN" sz="2200" smtClean="0"/>
              <a:t>Task: full-chip, full-path extraction</a:t>
            </a:r>
          </a:p>
          <a:p>
            <a:pPr lvl="2" eaLnBrk="1" hangingPunct="1"/>
            <a:r>
              <a:rPr lang="en-US" altLang="zh-CN" sz="2200" smtClean="0"/>
              <a:t>Goal:  error </a:t>
            </a:r>
            <a:r>
              <a:rPr lang="en-US" altLang="zh-CN" sz="2200" smtClean="0">
                <a:sym typeface="Symbol" pitchFamily="18" charset="2"/>
              </a:rPr>
              <a:t></a:t>
            </a:r>
            <a:r>
              <a:rPr lang="en-US" altLang="zh-CN" sz="2200" smtClean="0"/>
              <a:t>10%, runtime ~ overnight for given process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Capacitance extraction</a:t>
            </a:r>
          </a:p>
        </p:txBody>
      </p:sp>
      <p:sp>
        <p:nvSpPr>
          <p:cNvPr id="522285" name="Text Box 45"/>
          <p:cNvSpPr txBox="1">
            <a:spLocks noChangeArrowheads="1"/>
          </p:cNvSpPr>
          <p:nvPr/>
        </p:nvSpPr>
        <p:spPr bwMode="auto">
          <a:xfrm>
            <a:off x="6659563" y="1797050"/>
            <a:ext cx="1439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600">
                <a:solidFill>
                  <a:schemeClr val="tx1"/>
                </a:solidFill>
              </a:rPr>
              <a:t>lateral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859338" y="1989138"/>
            <a:ext cx="4176712" cy="3321050"/>
            <a:chOff x="3061" y="1253"/>
            <a:chExt cx="2631" cy="2092"/>
          </a:xfrm>
        </p:grpSpPr>
        <p:pic>
          <p:nvPicPr>
            <p:cNvPr id="57354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253"/>
              <a:ext cx="2537" cy="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5" name="Text Box 46"/>
            <p:cNvSpPr txBox="1">
              <a:spLocks noChangeArrowheads="1"/>
            </p:cNvSpPr>
            <p:nvPr/>
          </p:nvSpPr>
          <p:spPr bwMode="auto">
            <a:xfrm>
              <a:off x="3061" y="3019"/>
              <a:ext cx="263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sz="1400">
                  <a:solidFill>
                    <a:srgbClr val="CC0000"/>
                  </a:solidFill>
                  <a:latin typeface="Times New Roman" pitchFamily="18" charset="0"/>
                </a:rPr>
                <a:t>From </a:t>
              </a:r>
              <a:r>
                <a:rPr lang="en-US" altLang="zh-CN" sz="1400">
                  <a:solidFill>
                    <a:srgbClr val="CC0000"/>
                  </a:solidFill>
                  <a:latin typeface="Times New Roman" pitchFamily="18" charset="0"/>
                  <a:cs typeface="Arial" charset="0"/>
                </a:rPr>
                <a:t>“Digital Integrated Circuits”, 2nd Edition, </a:t>
              </a:r>
              <a:r>
                <a:rPr lang="en-US" altLang="zh-CN" sz="1400">
                  <a:solidFill>
                    <a:srgbClr val="CC0000"/>
                  </a:solidFill>
                  <a:latin typeface="Times New Roman" pitchFamily="18" charset="0"/>
                </a:rPr>
                <a:t>Copyright 2002 J. Rabaey et al.</a:t>
              </a:r>
            </a:p>
          </p:txBody>
        </p:sp>
      </p:grpSp>
      <p:pic>
        <p:nvPicPr>
          <p:cNvPr id="522288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43243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9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551363"/>
            <a:ext cx="31051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0" name="Text Box 50"/>
          <p:cNvSpPr txBox="1">
            <a:spLocks noChangeArrowheads="1"/>
          </p:cNvSpPr>
          <p:nvPr/>
        </p:nvSpPr>
        <p:spPr bwMode="auto">
          <a:xfrm>
            <a:off x="468313" y="48688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Error &gt;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5" grpId="0"/>
      <p:bldP spid="5222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5304907B-642A-437B-A5F9-B12007766D69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23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2433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3543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Interconnect capacitance extraction</a:t>
            </a:r>
          </a:p>
          <a:p>
            <a:pPr lvl="1" eaLnBrk="1" hangingPunct="1"/>
            <a:r>
              <a:rPr lang="en-US" altLang="zh-CN" sz="2400" smtClean="0"/>
              <a:t>Commercial tools</a:t>
            </a:r>
            <a:r>
              <a:rPr lang="en-US" altLang="zh-CN" sz="1600" b="1" smtClean="0"/>
              <a:t>(pattern-matching):</a:t>
            </a:r>
          </a:p>
          <a:p>
            <a:pPr lvl="1" eaLnBrk="1" hangingPunct="1"/>
            <a:r>
              <a:rPr lang="en-US" altLang="zh-CN" sz="2400" smtClean="0">
                <a:solidFill>
                  <a:schemeClr val="bg2"/>
                </a:solidFill>
              </a:rPr>
              <a:t>Geometric parameter extraction</a:t>
            </a:r>
          </a:p>
          <a:p>
            <a:pPr lvl="2" eaLnBrk="1" hangingPunct="1"/>
            <a:r>
              <a:rPr lang="en-US" altLang="zh-CN" sz="2000" smtClean="0"/>
              <a:t>According to given process, generate geometry </a:t>
            </a:r>
            <a:br>
              <a:rPr lang="en-US" altLang="zh-CN" sz="2000" smtClean="0"/>
            </a:br>
            <a:r>
              <a:rPr lang="en-US" altLang="zh-CN" sz="2000" smtClean="0"/>
              <a:t>patterns and their parameters</a:t>
            </a:r>
          </a:p>
          <a:p>
            <a:pPr lvl="1" eaLnBrk="1" hangingPunct="1"/>
            <a:r>
              <a:rPr lang="en-US" altLang="zh-CN" sz="2400" smtClean="0">
                <a:solidFill>
                  <a:schemeClr val="bg2"/>
                </a:solidFill>
              </a:rPr>
              <a:t>Build the pattern library</a:t>
            </a:r>
          </a:p>
          <a:p>
            <a:pPr lvl="2" eaLnBrk="1" hangingPunct="1"/>
            <a:r>
              <a:rPr lang="en-US" altLang="zh-CN" sz="2000" smtClean="0"/>
              <a:t>Field solver to calculate capacitances of pattern</a:t>
            </a:r>
          </a:p>
          <a:p>
            <a:pPr lvl="2" eaLnBrk="1" hangingPunct="1"/>
            <a:r>
              <a:rPr lang="en-US" altLang="zh-CN" sz="2000" smtClean="0"/>
              <a:t>This procedure may cost one week for a given process</a:t>
            </a:r>
          </a:p>
          <a:p>
            <a:pPr lvl="1" eaLnBrk="1" hangingPunct="1"/>
            <a:r>
              <a:rPr lang="en-US" altLang="zh-CN" sz="2400" smtClean="0">
                <a:solidFill>
                  <a:schemeClr val="bg2"/>
                </a:solidFill>
              </a:rPr>
              <a:t>Calculation of C for real case</a:t>
            </a:r>
          </a:p>
          <a:p>
            <a:pPr lvl="2" eaLnBrk="1" hangingPunct="1"/>
            <a:r>
              <a:rPr lang="en-US" altLang="zh-CN" sz="2000" smtClean="0"/>
              <a:t>Chop the layout into pieces</a:t>
            </a:r>
          </a:p>
          <a:p>
            <a:pPr lvl="2" eaLnBrk="1" hangingPunct="1"/>
            <a:r>
              <a:rPr lang="en-US" altLang="zh-CN" sz="2000" smtClean="0"/>
              <a:t>Pattern-matching</a:t>
            </a:r>
          </a:p>
          <a:p>
            <a:pPr lvl="2" eaLnBrk="1" hangingPunct="1"/>
            <a:r>
              <a:rPr lang="en-US" altLang="zh-CN" sz="2000" smtClean="0"/>
              <a:t>Combine pattern capacitances</a:t>
            </a:r>
          </a:p>
          <a:p>
            <a:pPr lvl="1" eaLnBrk="1" hangingPunct="1"/>
            <a:r>
              <a:rPr lang="en-US" altLang="zh-CN" sz="2400" smtClean="0">
                <a:solidFill>
                  <a:schemeClr val="bg2"/>
                </a:solidFill>
              </a:rPr>
              <a:t>Error:</a:t>
            </a:r>
            <a:r>
              <a:rPr lang="en-US" altLang="zh-CN" sz="2400" smtClean="0"/>
              <a:t> pattern mismatch, layout decomposition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Capacitance extraction</a:t>
            </a:r>
          </a:p>
        </p:txBody>
      </p:sp>
      <p:sp>
        <p:nvSpPr>
          <p:cNvPr id="524339" name="Text Box 51"/>
          <p:cNvSpPr txBox="1">
            <a:spLocks noChangeArrowheads="1"/>
          </p:cNvSpPr>
          <p:nvPr/>
        </p:nvSpPr>
        <p:spPr bwMode="auto">
          <a:xfrm>
            <a:off x="6300788" y="4868863"/>
            <a:ext cx="2627312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/>
              <a:t>Cadence - Fire &amp; Ice</a:t>
            </a:r>
          </a:p>
          <a:p>
            <a:pPr algn="l" eaLnBrk="1" hangingPunct="1"/>
            <a:r>
              <a:rPr lang="en-US" altLang="zh-CN" b="1"/>
              <a:t>Synopsys - Star RCXT </a:t>
            </a:r>
          </a:p>
          <a:p>
            <a:pPr algn="l" eaLnBrk="1" hangingPunct="1"/>
            <a:r>
              <a:rPr lang="en-US" altLang="zh-CN" b="1"/>
              <a:t>Mentor - Calibre xRC</a:t>
            </a:r>
            <a:r>
              <a:rPr lang="en-US" altLang="zh-CN"/>
              <a:t>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3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A1FE047F-77EE-435E-9958-BF7B6A236E08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24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24862" cy="51831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3-D numerical methods</a:t>
            </a:r>
          </a:p>
          <a:p>
            <a:pPr lvl="1" eaLnBrk="1" hangingPunct="1"/>
            <a:r>
              <a:rPr lang="en-US" altLang="zh-CN" sz="2400" smtClean="0"/>
              <a:t>Model actual geometry accurately; highest precision</a:t>
            </a:r>
          </a:p>
          <a:p>
            <a:pPr lvl="1" eaLnBrk="1" hangingPunct="1"/>
            <a:r>
              <a:rPr lang="en-US" altLang="zh-CN" sz="2400" smtClean="0"/>
              <a:t>Shortage: </a:t>
            </a:r>
            <a:r>
              <a:rPr lang="en-US" altLang="zh-CN" sz="2400" smtClean="0">
                <a:solidFill>
                  <a:schemeClr val="bg2"/>
                </a:solidFill>
              </a:rPr>
              <a:t>capacity</a:t>
            </a:r>
            <a:r>
              <a:rPr lang="en-US" altLang="zh-CN" sz="2400" smtClean="0"/>
              <a:t>, </a:t>
            </a:r>
            <a:r>
              <a:rPr lang="en-US" altLang="zh-CN" sz="2400" smtClean="0">
                <a:solidFill>
                  <a:schemeClr val="bg2"/>
                </a:solidFill>
              </a:rPr>
              <a:t>running time</a:t>
            </a:r>
          </a:p>
          <a:p>
            <a:pPr lvl="1" eaLnBrk="1" hangingPunct="1"/>
            <a:r>
              <a:rPr lang="en-US" altLang="zh-CN" sz="2400" smtClean="0"/>
              <a:t>Current status: widely investigated as research topic;</a:t>
            </a:r>
            <a:br>
              <a:rPr lang="en-US" altLang="zh-CN" sz="2400" smtClean="0"/>
            </a:br>
            <a:r>
              <a:rPr lang="en-US" altLang="zh-CN" sz="2400" smtClean="0"/>
              <a:t>used as library-building tool in industry, or for some special structures deserving high accuracy</a:t>
            </a:r>
          </a:p>
          <a:p>
            <a:pPr eaLnBrk="1" hangingPunct="1"/>
            <a:r>
              <a:rPr lang="en-US" altLang="zh-CN" sz="2800" smtClean="0"/>
              <a:t>Motivation</a:t>
            </a:r>
          </a:p>
          <a:p>
            <a:pPr lvl="1" eaLnBrk="1" hangingPunct="1"/>
            <a:r>
              <a:rPr lang="en-US" altLang="zh-CN" sz="2400" smtClean="0"/>
              <a:t>The only golden value</a:t>
            </a:r>
          </a:p>
          <a:p>
            <a:pPr lvl="1" eaLnBrk="1" hangingPunct="1"/>
            <a:r>
              <a:rPr lang="en-US" altLang="zh-CN" sz="2400" smtClean="0"/>
              <a:t>Increasing important as technology becomes complicated</a:t>
            </a:r>
          </a:p>
          <a:p>
            <a:pPr lvl="1" eaLnBrk="1" hangingPunct="1"/>
            <a:r>
              <a:rPr lang="en-US" altLang="zh-CN" sz="2400" smtClean="0"/>
              <a:t>Algorithms for C extraction can be directly applied to R extraction; even extended to handle L extraction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Capacitance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61C9C421-C86C-4E0A-B2C0-1D095DCA4064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25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24862" cy="51831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Technology complexity</a:t>
            </a:r>
          </a:p>
          <a:p>
            <a:pPr lvl="1" eaLnBrk="1" hangingPunct="1"/>
            <a:r>
              <a:rPr lang="en-US" altLang="zh-CN" sz="2400" smtClean="0"/>
              <a:t>Dielectric configuration</a:t>
            </a:r>
          </a:p>
          <a:p>
            <a:pPr lvl="2" eaLnBrk="1" hangingPunct="1"/>
            <a:r>
              <a:rPr lang="en-US" altLang="zh-CN" sz="2000" smtClean="0"/>
              <a:t>Conformal dielectric</a:t>
            </a:r>
          </a:p>
          <a:p>
            <a:pPr lvl="2" eaLnBrk="1" hangingPunct="1"/>
            <a:r>
              <a:rPr lang="en-US" altLang="zh-CN" sz="2000" smtClean="0"/>
              <a:t>Air void</a:t>
            </a:r>
          </a:p>
          <a:p>
            <a:pPr lvl="2" eaLnBrk="1" hangingPunct="1"/>
            <a:r>
              <a:rPr lang="en-US" altLang="zh-CN" sz="2000" smtClean="0"/>
              <a:t>Multi-plane dielectric</a:t>
            </a:r>
          </a:p>
          <a:p>
            <a:pPr lvl="1" eaLnBrk="1" hangingPunct="1"/>
            <a:endParaRPr lang="en-US" altLang="zh-CN" sz="2400" smtClean="0"/>
          </a:p>
          <a:p>
            <a:pPr lvl="1" eaLnBrk="1" hangingPunct="1"/>
            <a:r>
              <a:rPr lang="en-US" altLang="zh-CN" sz="2400" smtClean="0"/>
              <a:t>Metal shape and type</a:t>
            </a:r>
          </a:p>
          <a:p>
            <a:pPr lvl="2" eaLnBrk="1" hangingPunct="1"/>
            <a:r>
              <a:rPr lang="en-US" altLang="zh-CN" sz="2000" smtClean="0"/>
              <a:t>Bevel line</a:t>
            </a:r>
          </a:p>
          <a:p>
            <a:pPr lvl="2" eaLnBrk="1" hangingPunct="1"/>
            <a:r>
              <a:rPr lang="en-US" altLang="zh-CN" sz="2000" smtClean="0"/>
              <a:t>Trapezoid cross-section</a:t>
            </a:r>
          </a:p>
          <a:p>
            <a:pPr lvl="2" eaLnBrk="1" hangingPunct="1"/>
            <a:r>
              <a:rPr lang="en-US" altLang="zh-CN" sz="2000" smtClean="0"/>
              <a:t>Floating dummy-fill</a:t>
            </a:r>
          </a:p>
          <a:p>
            <a:pPr lvl="2" eaLnBrk="1" hangingPunct="1"/>
            <a:endParaRPr lang="en-US" altLang="zh-CN" sz="2000" smtClean="0"/>
          </a:p>
          <a:p>
            <a:pPr lvl="2" eaLnBrk="1" hangingPunct="1"/>
            <a:endParaRPr lang="en-US" altLang="zh-CN" sz="2000" smtClean="0"/>
          </a:p>
          <a:p>
            <a:pPr eaLnBrk="1" hangingPunct="1"/>
            <a:r>
              <a:rPr lang="en-US" altLang="zh-CN" sz="2800" smtClean="0"/>
              <a:t>They are the challenges, even for 3-D field solver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Capacitance extraction</a:t>
            </a:r>
          </a:p>
        </p:txBody>
      </p:sp>
      <p:pic>
        <p:nvPicPr>
          <p:cNvPr id="528436" name="Picture 52" descr="&#10;temp2b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6638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437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26003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438" name="Picture 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484313"/>
            <a:ext cx="2419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439" name="Picture 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638"/>
            <a:ext cx="2857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441" name="Picture 5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232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8442" name="Picture 5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28479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F2ED659-D0BD-41A4-9321-D0A0B8DB370B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26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24862" cy="51831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3-D numerical methods </a:t>
            </a:r>
            <a:r>
              <a:rPr lang="en-US" altLang="zh-CN" sz="2800" smtClean="0">
                <a:latin typeface="Times New Roman" pitchFamily="18" charset="0"/>
              </a:rPr>
              <a:t>–</a:t>
            </a:r>
            <a:r>
              <a:rPr lang="en-US" altLang="zh-CN" sz="2800" smtClean="0"/>
              <a:t> general approach</a:t>
            </a:r>
          </a:p>
          <a:p>
            <a:pPr lvl="1" eaLnBrk="1" hangingPunct="1"/>
            <a:r>
              <a:rPr lang="en-US" altLang="zh-CN" sz="2400" smtClean="0"/>
              <a:t>Set voltages on conductor; solve for </a:t>
            </a:r>
            <a:r>
              <a:rPr lang="en-US" altLang="zh-CN" sz="2400" i="1" smtClean="0">
                <a:latin typeface="Times New Roman" pitchFamily="18" charset="0"/>
              </a:rPr>
              <a:t>Q</a:t>
            </a:r>
            <a:r>
              <a:rPr lang="en-US" altLang="zh-CN" sz="2400" i="1" baseline="-25000" smtClean="0">
                <a:latin typeface="Times New Roman" pitchFamily="18" charset="0"/>
              </a:rPr>
              <a:t>i</a:t>
            </a:r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/>
            <a:r>
              <a:rPr lang="en-US" altLang="zh-CN" sz="2400" smtClean="0"/>
              <a:t>Global method to get the whole matrix</a:t>
            </a:r>
          </a:p>
          <a:p>
            <a:pPr eaLnBrk="1" hangingPunct="1"/>
            <a:r>
              <a:rPr lang="en-US" altLang="zh-CN" sz="2800" smtClean="0"/>
              <a:t>Classification</a:t>
            </a:r>
          </a:p>
          <a:p>
            <a:pPr lvl="1" eaLnBrk="1" hangingPunct="1"/>
            <a:r>
              <a:rPr lang="en-US" altLang="zh-CN" sz="2400" smtClean="0"/>
              <a:t>Volume discretization: FDM, FEM</a:t>
            </a:r>
          </a:p>
          <a:p>
            <a:pPr lvl="1" eaLnBrk="1" hangingPunct="1"/>
            <a:r>
              <a:rPr lang="en-US" altLang="zh-CN" sz="2400" smtClean="0"/>
              <a:t>Boundary integral (element) method</a:t>
            </a:r>
          </a:p>
          <a:p>
            <a:pPr lvl="1" eaLnBrk="1" hangingPunct="1"/>
            <a:r>
              <a:rPr lang="en-US" altLang="zh-CN" sz="2400" smtClean="0"/>
              <a:t>Stochastic method</a:t>
            </a:r>
          </a:p>
          <a:p>
            <a:pPr lvl="1" eaLnBrk="1" hangingPunct="1"/>
            <a:r>
              <a:rPr lang="en-US" altLang="zh-CN" sz="2400" smtClean="0"/>
              <a:t>Others </a:t>
            </a:r>
            <a:r>
              <a:rPr lang="en-US" altLang="zh-CN" sz="2400" smtClean="0">
                <a:latin typeface="Times New Roman" pitchFamily="18" charset="0"/>
              </a:rPr>
              <a:t>–</a:t>
            </a:r>
            <a:r>
              <a:rPr lang="en-US" altLang="zh-CN" sz="2400" smtClean="0"/>
              <a:t> semi-analytical approaches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Capacitance extraction</a:t>
            </a:r>
          </a:p>
        </p:txBody>
      </p:sp>
      <p:pic>
        <p:nvPicPr>
          <p:cNvPr id="553000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05050"/>
            <a:ext cx="3848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1" name="Text Box 41"/>
          <p:cNvSpPr txBox="1">
            <a:spLocks noChangeArrowheads="1"/>
          </p:cNvSpPr>
          <p:nvPr/>
        </p:nvSpPr>
        <p:spPr bwMode="auto">
          <a:xfrm>
            <a:off x="6143625" y="4465638"/>
            <a:ext cx="3000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/>
              <a:t>Raphael’s RC3 – Synopsys</a:t>
            </a:r>
            <a:br>
              <a:rPr lang="en-US" altLang="zh-CN"/>
            </a:br>
            <a:r>
              <a:rPr lang="en-US" altLang="zh-CN"/>
              <a:t>Q3D (SpiceLink) – Ansoft</a:t>
            </a:r>
          </a:p>
          <a:p>
            <a:pPr algn="l" eaLnBrk="1" hangingPunct="1"/>
            <a:r>
              <a:rPr lang="en-US" altLang="zh-CN"/>
              <a:t>FastCap, HiCap, QBEM</a:t>
            </a:r>
          </a:p>
          <a:p>
            <a:pPr algn="l" eaLnBrk="1" hangingPunct="1"/>
            <a:r>
              <a:rPr lang="en-US" altLang="zh-CN"/>
              <a:t>QuickCap - Magma</a:t>
            </a:r>
          </a:p>
        </p:txBody>
      </p:sp>
      <p:sp>
        <p:nvSpPr>
          <p:cNvPr id="553002" name="Text Box 42"/>
          <p:cNvSpPr txBox="1">
            <a:spLocks noChangeArrowheads="1"/>
          </p:cNvSpPr>
          <p:nvPr/>
        </p:nvSpPr>
        <p:spPr bwMode="auto">
          <a:xfrm>
            <a:off x="1085850" y="3184525"/>
            <a:ext cx="446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b="1"/>
              <a:t>Solve the electrostatic field for </a:t>
            </a:r>
            <a:r>
              <a:rPr lang="en-US" altLang="zh-CN" b="1" i="1"/>
              <a:t>u</a:t>
            </a:r>
            <a:r>
              <a:rPr lang="en-US" altLang="zh-CN" b="1"/>
              <a:t>, then</a:t>
            </a:r>
          </a:p>
        </p:txBody>
      </p:sp>
      <p:graphicFrame>
        <p:nvGraphicFramePr>
          <p:cNvPr id="553003" name="Object 43"/>
          <p:cNvGraphicFramePr>
            <a:graphicFrameLocks noChangeAspect="1"/>
          </p:cNvGraphicFramePr>
          <p:nvPr/>
        </p:nvGraphicFramePr>
        <p:xfrm>
          <a:off x="5435600" y="2979738"/>
          <a:ext cx="15859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5" imgW="787320" imgH="368280" progId="Equation.DSMT4">
                  <p:embed/>
                </p:oleObj>
              </mc:Choice>
              <mc:Fallback>
                <p:oleObj name="Equation" r:id="rId5" imgW="787320" imgH="3682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979738"/>
                        <a:ext cx="15859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1" grpId="0"/>
      <p:bldP spid="5530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7330C69-0C08-499B-BFBA-3A5AC7DF6937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27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00038"/>
            <a:ext cx="82391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6659563" y="6538913"/>
            <a:ext cx="2408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J. White, 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7879F168-C641-4FD5-B3E3-8FD591B5A981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28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19088"/>
            <a:ext cx="80391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6659563" y="6538913"/>
            <a:ext cx="2408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J. White, MIT</a:t>
            </a:r>
          </a:p>
        </p:txBody>
      </p: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4613275" y="2343150"/>
            <a:ext cx="500063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>
                <a:solidFill>
                  <a:srgbClr val="92D050"/>
                </a:solidFill>
              </a:rPr>
              <a:t>most</a:t>
            </a:r>
            <a:endParaRPr lang="zh-CN" altLang="en-US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44FC4B8-DD9C-4298-926F-602952C49FD1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29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9563"/>
            <a:ext cx="81153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6659563" y="6538913"/>
            <a:ext cx="2408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J. White, 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AA09D88F-FC92-43DD-A7A9-C58603991972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3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grpSp>
        <p:nvGrpSpPr>
          <p:cNvPr id="44036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40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4041" name="Rectangle 5"/>
            <p:cNvSpPr>
              <a:spLocks noChangeArrowheads="1"/>
            </p:cNvSpPr>
            <p:nvPr/>
          </p:nvSpPr>
          <p:spPr bwMode="hidden">
            <a:xfrm>
              <a:off x="1081" y="1789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44042" name="Group 6"/>
            <p:cNvGrpSpPr>
              <a:grpSpLocks/>
            </p:cNvGrpSpPr>
            <p:nvPr/>
          </p:nvGrpSpPr>
          <p:grpSpPr bwMode="auto">
            <a:xfrm>
              <a:off x="0" y="1396"/>
              <a:ext cx="1806" cy="1989"/>
              <a:chOff x="0" y="672"/>
              <a:chExt cx="1806" cy="1989"/>
            </a:xfrm>
          </p:grpSpPr>
          <p:sp>
            <p:nvSpPr>
              <p:cNvPr id="44043" name="Rectangle 7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44" name="Rectangle 8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45" name="Rectangle 9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46" name="Rectangle 10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47" name="Rectangle 11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48" name="Rectangle 12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49" name="Rectangle 13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50" name="Rectangle 14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51" name="Rectangle 15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52" name="Rectangle 16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403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771775" y="2978150"/>
            <a:ext cx="6219825" cy="2209800"/>
          </a:xfrm>
          <a:noFill/>
        </p:spPr>
        <p:txBody>
          <a:bodyPr/>
          <a:lstStyle/>
          <a:p>
            <a:pPr eaLnBrk="1" hangingPunct="1"/>
            <a:r>
              <a:rPr lang="en-US" altLang="zh-CN" sz="4800" smtClean="0">
                <a:solidFill>
                  <a:srgbClr val="FFFFFF"/>
                </a:solidFill>
              </a:rPr>
              <a:t>Introduction to Parasitic Extraction</a:t>
            </a:r>
          </a:p>
        </p:txBody>
      </p:sp>
      <p:sp>
        <p:nvSpPr>
          <p:cNvPr id="44038" name="Rectangle 18"/>
          <p:cNvSpPr>
            <a:spLocks noChangeArrowheads="1"/>
          </p:cNvSpPr>
          <p:nvPr/>
        </p:nvSpPr>
        <p:spPr bwMode="auto">
          <a:xfrm>
            <a:off x="8207375" y="6497638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4039" name="Rectangle 19"/>
          <p:cNvSpPr>
            <a:spLocks noChangeArrowheads="1"/>
          </p:cNvSpPr>
          <p:nvPr/>
        </p:nvSpPr>
        <p:spPr bwMode="auto">
          <a:xfrm>
            <a:off x="3330575" y="82550"/>
            <a:ext cx="5813425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9AD95258-27CA-44BE-B94A-87BE21CAEE94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30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24862" cy="51831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Volume methods</a:t>
            </a:r>
          </a:p>
          <a:p>
            <a:pPr lvl="1" eaLnBrk="1" hangingPunct="1"/>
            <a:r>
              <a:rPr lang="en-US" altLang="zh-CN" sz="2400" smtClean="0"/>
              <a:t>What</a:t>
            </a:r>
            <a:r>
              <a:rPr lang="en-US" altLang="zh-CN" sz="2400" smtClean="0">
                <a:latin typeface="Times New Roman" pitchFamily="18" charset="0"/>
              </a:rPr>
              <a:t>’</a:t>
            </a:r>
            <a:r>
              <a:rPr lang="en-US" altLang="zh-CN" sz="2400" smtClean="0"/>
              <a:t>s the size of simulation domain ?</a:t>
            </a:r>
            <a:endParaRPr lang="en-US" altLang="zh-CN" sz="2400" i="1" baseline="-2500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CN" sz="2400" smtClean="0"/>
              <a:t>Two kinds of problem: finite domain and infinite domain</a:t>
            </a:r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>
              <a:spcBef>
                <a:spcPct val="0"/>
              </a:spcBef>
            </a:pPr>
            <a:r>
              <a:rPr lang="en-US" altLang="zh-CN" sz="2400" smtClean="0"/>
              <a:t>Which one is correct ? </a:t>
            </a:r>
          </a:p>
          <a:p>
            <a:pPr lvl="2" eaLnBrk="1" hangingPunct="1"/>
            <a:r>
              <a:rPr lang="en-US" altLang="zh-CN" sz="2000" smtClean="0"/>
              <a:t>3-D extraction is not performed directly on a </a:t>
            </a:r>
            <a:r>
              <a:rPr lang="en-US" altLang="zh-CN" sz="2000" smtClean="0">
                <a:latin typeface="Times New Roman" pitchFamily="18" charset="0"/>
              </a:rPr>
              <a:t>“</a:t>
            </a:r>
            <a:r>
              <a:rPr lang="en-US" altLang="zh-CN" sz="2000" smtClean="0"/>
              <a:t>real</a:t>
            </a:r>
            <a:r>
              <a:rPr lang="en-US" altLang="zh-CN" sz="2000" smtClean="0">
                <a:latin typeface="Times New Roman" pitchFamily="18" charset="0"/>
              </a:rPr>
              <a:t>”</a:t>
            </a:r>
            <a:r>
              <a:rPr lang="en-US" altLang="zh-CN" sz="2000" smtClean="0"/>
              <a:t> case</a:t>
            </a:r>
          </a:p>
          <a:p>
            <a:pPr lvl="2" eaLnBrk="1" hangingPunct="1"/>
            <a:r>
              <a:rPr lang="en-US" altLang="zh-CN" sz="2000" smtClean="0"/>
              <a:t>In the chopping &amp; combination procedure, both models used</a:t>
            </a:r>
          </a:p>
          <a:p>
            <a:pPr lvl="2" eaLnBrk="1" hangingPunct="1"/>
            <a:r>
              <a:rPr lang="en-US" altLang="zh-CN" sz="2000" smtClean="0"/>
              <a:t>Because of attenuation of electric field, the results from two models can approach to each other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Capacitance extraction</a:t>
            </a:r>
          </a:p>
        </p:txBody>
      </p:sp>
      <p:sp>
        <p:nvSpPr>
          <p:cNvPr id="64517" name="Text Box 42"/>
          <p:cNvSpPr txBox="1">
            <a:spLocks noChangeArrowheads="1"/>
          </p:cNvSpPr>
          <p:nvPr/>
        </p:nvSpPr>
        <p:spPr bwMode="auto">
          <a:xfrm>
            <a:off x="5219700" y="4941888"/>
            <a:ext cx="324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endParaRPr lang="en-US" altLang="zh-CN"/>
          </a:p>
        </p:txBody>
      </p:sp>
      <p:pic>
        <p:nvPicPr>
          <p:cNvPr id="53047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10397"/>
          <a:stretch>
            <a:fillRect/>
          </a:stretch>
        </p:blipFill>
        <p:spPr bwMode="auto">
          <a:xfrm>
            <a:off x="5183188" y="2636838"/>
            <a:ext cx="26289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0478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90813"/>
            <a:ext cx="24003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0479" name="Text Box 47"/>
          <p:cNvSpPr txBox="1">
            <a:spLocks noChangeArrowheads="1"/>
          </p:cNvSpPr>
          <p:nvPr/>
        </p:nvSpPr>
        <p:spPr bwMode="auto">
          <a:xfrm>
            <a:off x="5076825" y="4394200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2400">
                <a:solidFill>
                  <a:srgbClr val="CC0000"/>
                </a:solidFill>
                <a:latin typeface="Times New Roman" pitchFamily="18" charset="0"/>
              </a:rPr>
              <a:t>both in most time</a:t>
            </a:r>
            <a:endParaRPr lang="zh-CN" altLang="en-US" sz="24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30480" name="Text Box 48"/>
          <p:cNvSpPr txBox="1">
            <a:spLocks noChangeArrowheads="1"/>
          </p:cNvSpPr>
          <p:nvPr/>
        </p:nvSpPr>
        <p:spPr bwMode="auto">
          <a:xfrm>
            <a:off x="1260475" y="6200775"/>
            <a:ext cx="748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2000">
                <a:solidFill>
                  <a:srgbClr val="CC0000"/>
                </a:solidFill>
              </a:rPr>
              <a:t>Because of its nature, volume methods use finite-domain model</a:t>
            </a:r>
            <a:endParaRPr lang="zh-CN" altLang="en-US" sz="20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79" grpId="0"/>
      <p:bldP spid="5304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3FBEC47C-FEED-45F1-92EE-A622D34AAC0B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31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6659563" y="6538913"/>
            <a:ext cx="2408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J. White, MIT</a:t>
            </a: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39713"/>
            <a:ext cx="8810625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3276600" y="4178300"/>
            <a:ext cx="242888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395288" y="5013325"/>
            <a:ext cx="4032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MoM (method of moment)</a:t>
            </a:r>
          </a:p>
          <a:p>
            <a:pPr algn="l"/>
            <a:r>
              <a:rPr lang="en-US" altLang="zh-CN"/>
              <a:t>Method of virtual charge</a:t>
            </a:r>
          </a:p>
          <a:p>
            <a:pPr algn="l"/>
            <a:r>
              <a:rPr lang="en-US" altLang="zh-CN"/>
              <a:t>Indirect boundary element method</a:t>
            </a: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2735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/>
              <a:t>inside alg. of FastCap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9098EE97-DDDE-4196-8C52-0974C0A0C463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32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659563" y="6538913"/>
            <a:ext cx="2408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J. White, MIT</a:t>
            </a:r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60350"/>
            <a:ext cx="87026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4387850" y="1500188"/>
            <a:ext cx="324485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2000">
                <a:solidFill>
                  <a:srgbClr val="92D050"/>
                </a:solidFill>
              </a:rPr>
              <a:t>Panel charges contribute to the potential of center of panel d (a dielectric panel)</a:t>
            </a:r>
            <a:endParaRPr lang="zh-CN" altLang="en-US" sz="200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B85BA97A-0AF2-4B45-8BD6-31FC47E959EC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33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6659563" y="6538913"/>
            <a:ext cx="2408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J. White, MIT</a:t>
            </a:r>
          </a:p>
        </p:txBody>
      </p:sp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93688"/>
            <a:ext cx="8667750" cy="62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06A05D30-81D5-48A8-BB5F-158103AA1F8F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34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6659563" y="6538913"/>
            <a:ext cx="2408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J. White, MIT</a:t>
            </a:r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06388"/>
            <a:ext cx="8594725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7A40DCF4-907B-447E-A227-B4D19E5370CC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35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6659563" y="6538913"/>
            <a:ext cx="2408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J. White, MIT</a:t>
            </a:r>
          </a:p>
        </p:txBody>
      </p:sp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19088"/>
            <a:ext cx="8667750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468409CF-BC48-4642-A3B2-1125E580D4A3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36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6659563" y="6538913"/>
            <a:ext cx="2408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J. White, MIT</a:t>
            </a:r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2250"/>
            <a:ext cx="8810625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4787900" y="5229225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2000" i="1">
                <a:latin typeface="Times New Roman" pitchFamily="18" charset="0"/>
              </a:rPr>
              <a:t>Multipole expansion with order l</a:t>
            </a:r>
          </a:p>
        </p:txBody>
      </p:sp>
      <p:pic>
        <p:nvPicPr>
          <p:cNvPr id="706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5661025"/>
            <a:ext cx="9048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7"/>
          <p:cNvSpPr txBox="1">
            <a:spLocks noChangeArrowheads="1"/>
          </p:cNvSpPr>
          <p:nvPr/>
        </p:nvSpPr>
        <p:spPr bwMode="auto">
          <a:xfrm>
            <a:off x="4859338" y="594995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000" i="1">
                <a:latin typeface="Times New Roman" pitchFamily="18" charset="0"/>
              </a:rPr>
              <a:t>l</a:t>
            </a:r>
            <a:r>
              <a:rPr lang="en-US" altLang="zh-CN"/>
              <a:t>=0: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5B993E1E-E085-4394-A628-E2EE9DBEB62B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37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6659563" y="6538913"/>
            <a:ext cx="2408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J. White, MIT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65113"/>
            <a:ext cx="8594725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 flipH="1">
            <a:off x="4716463" y="2924175"/>
            <a:ext cx="360362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924300" y="4941888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Sparse blocked matrix</a:t>
            </a:r>
            <a:br>
              <a:rPr lang="en-US" altLang="zh-CN"/>
            </a:br>
            <a:r>
              <a:rPr lang="en-US" altLang="zh-CN"/>
              <a:t>each block is dense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C1D4F8DB-6A6A-4DB5-8DE9-8AFC5BDE835F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38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6659563" y="6538913"/>
            <a:ext cx="2408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J. White, MIT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r="4498"/>
          <a:stretch>
            <a:fillRect/>
          </a:stretch>
        </p:blipFill>
        <p:spPr bwMode="auto">
          <a:xfrm>
            <a:off x="179388" y="239713"/>
            <a:ext cx="8713787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7164388" y="1773238"/>
            <a:ext cx="136842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QuickCap</a:t>
            </a:r>
            <a:br>
              <a:rPr lang="en-US" altLang="zh-CN"/>
            </a:br>
            <a:r>
              <a:rPr lang="en-US" altLang="zh-CN"/>
              <a:t/>
            </a:r>
            <a:br>
              <a:rPr lang="en-US" altLang="zh-CN"/>
            </a:br>
            <a:r>
              <a:rPr lang="en-US" altLang="zh-CN"/>
              <a:t>FastCap</a:t>
            </a:r>
            <a:br>
              <a:rPr lang="en-US" altLang="zh-CN"/>
            </a:br>
            <a:r>
              <a:rPr lang="en-US" altLang="zh-CN"/>
              <a:t>HiCap</a:t>
            </a:r>
            <a:br>
              <a:rPr lang="en-US" altLang="zh-CN"/>
            </a:br>
            <a:r>
              <a:rPr lang="en-US" altLang="zh-CN"/>
              <a:t>QBEM</a:t>
            </a:r>
            <a:br>
              <a:rPr lang="en-US" altLang="zh-CN"/>
            </a:br>
            <a:r>
              <a:rPr lang="en-US" altLang="zh-CN"/>
              <a:t/>
            </a:r>
            <a:br>
              <a:rPr lang="en-US" altLang="zh-CN"/>
            </a:br>
            <a:r>
              <a:rPr lang="en-US" altLang="zh-CN"/>
              <a:t>Raphael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DF842075-FAAA-4905-A69B-EF8CEE80CB09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39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3387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000" smtClean="0"/>
              <a:t>Reference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1700" smtClean="0"/>
              <a:t>[1] W. Kao, C-Y. Lo, M. Basel and R. Singh, </a:t>
            </a:r>
            <a:r>
              <a:rPr lang="en-US" altLang="zh-CN" sz="1700" smtClean="0">
                <a:latin typeface="Times New Roman" pitchFamily="18" charset="0"/>
              </a:rPr>
              <a:t>“</a:t>
            </a:r>
            <a:r>
              <a:rPr lang="en-US" altLang="zh-CN" sz="1700" smtClean="0">
                <a:solidFill>
                  <a:schemeClr val="bg2"/>
                </a:solidFill>
              </a:rPr>
              <a:t>Parasitic extraction: Current state of the art and future trends</a:t>
            </a:r>
            <a:r>
              <a:rPr lang="en-US" altLang="zh-CN" sz="1700" smtClean="0"/>
              <a:t>,</a:t>
            </a:r>
            <a:r>
              <a:rPr lang="en-US" altLang="zh-CN" sz="1700" smtClean="0">
                <a:latin typeface="Times New Roman" pitchFamily="18" charset="0"/>
              </a:rPr>
              <a:t>”</a:t>
            </a:r>
            <a:r>
              <a:rPr lang="en-US" altLang="zh-CN" sz="1700" smtClean="0"/>
              <a:t> </a:t>
            </a:r>
            <a:r>
              <a:rPr lang="en-US" altLang="zh-CN" sz="1700" i="1" smtClean="0"/>
              <a:t>Proceedings of</a:t>
            </a:r>
            <a:r>
              <a:rPr lang="en-US" altLang="zh-CN" sz="1700" smtClean="0"/>
              <a:t> </a:t>
            </a:r>
            <a:r>
              <a:rPr lang="en-US" altLang="zh-CN" sz="1700" i="1" smtClean="0"/>
              <a:t>IEEE</a:t>
            </a:r>
            <a:r>
              <a:rPr lang="en-US" altLang="zh-CN" sz="1700" smtClean="0"/>
              <a:t>, vol. 89, pp. 729-739, 2001.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1700" smtClean="0"/>
              <a:t>[2] Wenjian Yu and Zeyi Wang, </a:t>
            </a:r>
            <a:r>
              <a:rPr lang="en-US" altLang="zh-CN" sz="1700" smtClean="0">
                <a:latin typeface="Times New Roman" pitchFamily="18" charset="0"/>
              </a:rPr>
              <a:t>“</a:t>
            </a:r>
            <a:r>
              <a:rPr lang="en-US" altLang="zh-CN" sz="1700" smtClean="0">
                <a:solidFill>
                  <a:schemeClr val="bg2"/>
                </a:solidFill>
              </a:rPr>
              <a:t>Capacitance extraction</a:t>
            </a:r>
            <a:r>
              <a:rPr lang="en-US" altLang="zh-CN" sz="1700" smtClean="0">
                <a:latin typeface="Times New Roman" pitchFamily="18" charset="0"/>
              </a:rPr>
              <a:t>”</a:t>
            </a:r>
            <a:r>
              <a:rPr lang="en-US" altLang="zh-CN" sz="1700" smtClean="0"/>
              <a:t>, in </a:t>
            </a:r>
            <a:r>
              <a:rPr lang="en-US" altLang="zh-CN" sz="1700" i="1" smtClean="0"/>
              <a:t>Encyclopedia of RF and Microwave Engineering</a:t>
            </a:r>
            <a:r>
              <a:rPr lang="en-US" altLang="zh-CN" sz="1700" smtClean="0"/>
              <a:t> , K. Chang [Eds.], John Wiley &amp; Sons Inc., 2005, pp. 565-576.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1700" smtClean="0"/>
              <a:t>[3] K. Nabors and J. White, </a:t>
            </a:r>
            <a:r>
              <a:rPr lang="en-US" altLang="zh-CN" sz="1700" smtClean="0">
                <a:solidFill>
                  <a:schemeClr val="bg2"/>
                </a:solidFill>
              </a:rPr>
              <a:t>FastCap: A multipole accelerated 3-D capacitance extraction program</a:t>
            </a:r>
            <a:r>
              <a:rPr lang="en-US" altLang="zh-CN" sz="1700" smtClean="0"/>
              <a:t>, </a:t>
            </a:r>
            <a:r>
              <a:rPr lang="en-US" altLang="zh-CN" sz="1700" i="1" smtClean="0"/>
              <a:t>IEEE Trans. Computer-Aided Design</a:t>
            </a:r>
            <a:r>
              <a:rPr lang="en-US" altLang="zh-CN" sz="1700" smtClean="0"/>
              <a:t>, 10(11): 1447-1459, 1991.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1700" smtClean="0"/>
              <a:t>[4] Y. L. Le Coz and R. B. Iverson, </a:t>
            </a:r>
            <a:r>
              <a:rPr lang="en-US" altLang="zh-CN" sz="1700" smtClean="0">
                <a:latin typeface="Times New Roman" pitchFamily="18" charset="0"/>
              </a:rPr>
              <a:t>“</a:t>
            </a:r>
            <a:r>
              <a:rPr lang="en-US" altLang="zh-CN" sz="1700" smtClean="0">
                <a:solidFill>
                  <a:schemeClr val="bg2"/>
                </a:solidFill>
              </a:rPr>
              <a:t>A stochastic algorithm for high speed capacitance extraction in integrated circuits</a:t>
            </a:r>
            <a:r>
              <a:rPr lang="en-US" altLang="zh-CN" sz="1700" smtClean="0"/>
              <a:t>,</a:t>
            </a:r>
            <a:r>
              <a:rPr lang="en-US" altLang="zh-CN" sz="1700" smtClean="0">
                <a:latin typeface="Times New Roman" pitchFamily="18" charset="0"/>
              </a:rPr>
              <a:t>”</a:t>
            </a:r>
            <a:r>
              <a:rPr lang="en-US" altLang="zh-CN" sz="1700" smtClean="0"/>
              <a:t> </a:t>
            </a:r>
            <a:r>
              <a:rPr lang="en-US" altLang="zh-CN" sz="1700" i="1" smtClean="0"/>
              <a:t>Solid State Electronics</a:t>
            </a:r>
            <a:r>
              <a:rPr lang="en-US" altLang="zh-CN" sz="1700" smtClean="0"/>
              <a:t>, 35(7): 1005-1012, 1992.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1700" smtClean="0"/>
              <a:t>[5] J. R. Phillips and J. White, </a:t>
            </a:r>
            <a:r>
              <a:rPr lang="en-US" altLang="zh-CN" sz="1700" smtClean="0">
                <a:latin typeface="Times New Roman" pitchFamily="18" charset="0"/>
              </a:rPr>
              <a:t>“</a:t>
            </a:r>
            <a:r>
              <a:rPr lang="en-US" altLang="zh-CN" sz="1700" smtClean="0">
                <a:solidFill>
                  <a:schemeClr val="bg2"/>
                </a:solidFill>
              </a:rPr>
              <a:t>A precorrected-FFT method for electrostatic analysis of complicated 3-D structures</a:t>
            </a:r>
            <a:r>
              <a:rPr lang="en-US" altLang="zh-CN" sz="1700" smtClean="0"/>
              <a:t>,</a:t>
            </a:r>
            <a:r>
              <a:rPr lang="en-US" altLang="zh-CN" sz="1700" smtClean="0">
                <a:latin typeface="Times New Roman" pitchFamily="18" charset="0"/>
              </a:rPr>
              <a:t>”</a:t>
            </a:r>
            <a:r>
              <a:rPr lang="en-US" altLang="zh-CN" sz="1700" smtClean="0"/>
              <a:t> </a:t>
            </a:r>
            <a:r>
              <a:rPr lang="en-US" altLang="zh-CN" sz="1700" i="1" smtClean="0"/>
              <a:t>IEEE</a:t>
            </a:r>
            <a:r>
              <a:rPr lang="en-US" altLang="zh-CN" sz="1700" smtClean="0"/>
              <a:t> </a:t>
            </a:r>
            <a:r>
              <a:rPr lang="en-US" altLang="zh-CN" sz="1700" i="1" smtClean="0"/>
              <a:t>Trans. Computer-Aided Design</a:t>
            </a:r>
            <a:r>
              <a:rPr lang="en-US" altLang="zh-CN" sz="1700" smtClean="0"/>
              <a:t>, 16(10): 1059-1072, 1997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1700" smtClean="0"/>
              <a:t>[6] W. Shi, J. Liu, N. Kakani and T. Yu, </a:t>
            </a:r>
            <a:r>
              <a:rPr lang="en-US" altLang="zh-CN" sz="1700" smtClean="0">
                <a:solidFill>
                  <a:schemeClr val="bg2"/>
                </a:solidFill>
              </a:rPr>
              <a:t>A fast hierarchical algorithm for three-dimensional capacitance extraction</a:t>
            </a:r>
            <a:r>
              <a:rPr lang="en-US" altLang="zh-CN" sz="1700" smtClean="0"/>
              <a:t>, </a:t>
            </a:r>
            <a:r>
              <a:rPr lang="en-US" altLang="zh-CN" sz="1700" i="1" smtClean="0"/>
              <a:t>IEEE Trans. Computer-Aided Design</a:t>
            </a:r>
            <a:r>
              <a:rPr lang="en-US" altLang="zh-CN" sz="1700" smtClean="0"/>
              <a:t>, 21(3): 330-336, 2002.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1700" smtClean="0"/>
              <a:t>[7] W. Yu, Z. Wang and J. Gu, </a:t>
            </a:r>
            <a:r>
              <a:rPr lang="en-US" altLang="zh-CN" sz="1700" smtClean="0">
                <a:solidFill>
                  <a:schemeClr val="bg2"/>
                </a:solidFill>
              </a:rPr>
              <a:t>Fast capacitance extraction of actual 3-D VLSI interconnects using quasi-multiple medium accelerated BEM</a:t>
            </a:r>
            <a:r>
              <a:rPr lang="en-US" altLang="zh-CN" sz="1700" smtClean="0"/>
              <a:t>, </a:t>
            </a:r>
            <a:r>
              <a:rPr lang="en-US" altLang="zh-CN" sz="1700" i="1" smtClean="0"/>
              <a:t>IEEE Trans. Microwave Theory Tech.</a:t>
            </a:r>
            <a:r>
              <a:rPr lang="en-US" altLang="zh-CN" sz="1700" smtClean="0"/>
              <a:t>, 51(1): 109-120, 2003.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1700" smtClean="0"/>
              <a:t>[8] W. Shi and F. Yu, </a:t>
            </a:r>
            <a:r>
              <a:rPr lang="en-US" altLang="zh-CN" sz="1700" smtClean="0">
                <a:solidFill>
                  <a:schemeClr val="bg2"/>
                </a:solidFill>
              </a:rPr>
              <a:t>A divide-and-conquer algorithm for 3-D capacitance extraction</a:t>
            </a:r>
            <a:r>
              <a:rPr lang="en-US" altLang="zh-CN" sz="1700" smtClean="0"/>
              <a:t>, </a:t>
            </a:r>
            <a:r>
              <a:rPr lang="en-US" altLang="zh-CN" sz="1700" i="1" smtClean="0"/>
              <a:t>IEEE Trans. Computer-Aided Design</a:t>
            </a:r>
            <a:r>
              <a:rPr lang="en-US" altLang="zh-CN" sz="1700" smtClean="0"/>
              <a:t>, 23(8): 1157-1163, 2004.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Capacitance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3530A25A-70E1-4835-AE85-995D13B14EF9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4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Introduction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/>
              <a:t>Interconnect: conductive path</a:t>
            </a:r>
          </a:p>
          <a:p>
            <a:pPr eaLnBrk="1" hangingPunct="1"/>
            <a:endParaRPr lang="en-US" altLang="zh-CN" sz="2800" smtClean="0"/>
          </a:p>
          <a:p>
            <a:pPr eaLnBrk="1" hangingPunct="1"/>
            <a:r>
              <a:rPr lang="en-US" altLang="zh-CN" sz="2800" smtClean="0"/>
              <a:t>Ideally: wire only connects functional elements (devices, gates, blocks, </a:t>
            </a:r>
            <a:r>
              <a:rPr lang="en-US" altLang="zh-CN" sz="2800" smtClean="0">
                <a:latin typeface="Times New Roman" pitchFamily="18" charset="0"/>
              </a:rPr>
              <a:t>…</a:t>
            </a:r>
            <a:r>
              <a:rPr lang="en-US" altLang="zh-CN" sz="2800" smtClean="0"/>
              <a:t>) and does not affect design performance</a:t>
            </a:r>
          </a:p>
          <a:p>
            <a:pPr eaLnBrk="1" hangingPunct="1"/>
            <a:endParaRPr lang="en-US" altLang="zh-CN" sz="2800" smtClean="0"/>
          </a:p>
          <a:p>
            <a:pPr eaLnBrk="1" hangingPunct="1"/>
            <a:r>
              <a:rPr lang="en-US" altLang="zh-CN" sz="2800" smtClean="0"/>
              <a:t>This assumption was approximately true for </a:t>
            </a:r>
            <a:r>
              <a:rPr lang="en-US" altLang="zh-CN" sz="2800" smtClean="0">
                <a:latin typeface="Times New Roman" pitchFamily="18" charset="0"/>
              </a:rPr>
              <a:t>“</a:t>
            </a:r>
            <a:r>
              <a:rPr lang="en-US" altLang="zh-CN" sz="2800" smtClean="0"/>
              <a:t>large</a:t>
            </a:r>
            <a:r>
              <a:rPr lang="en-US" altLang="zh-CN" sz="2800" smtClean="0">
                <a:latin typeface="Times New Roman" pitchFamily="18" charset="0"/>
              </a:rPr>
              <a:t>”</a:t>
            </a:r>
            <a:r>
              <a:rPr lang="en-US" altLang="zh-CN" sz="2800" smtClean="0"/>
              <a:t> design, it is unacceptable for DSM designs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6156325" y="6538913"/>
            <a:ext cx="3016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A. Nardi, UC Berkeley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F6147B12-BA90-4A7B-ABB0-2AFD9FCFBED9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40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grpSp>
        <p:nvGrpSpPr>
          <p:cNvPr id="74756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476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4761" name="Rectangle 5"/>
            <p:cNvSpPr>
              <a:spLocks noChangeArrowheads="1"/>
            </p:cNvSpPr>
            <p:nvPr/>
          </p:nvSpPr>
          <p:spPr bwMode="hidden">
            <a:xfrm>
              <a:off x="1081" y="1789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4762" name="Group 6"/>
            <p:cNvGrpSpPr>
              <a:grpSpLocks/>
            </p:cNvGrpSpPr>
            <p:nvPr/>
          </p:nvGrpSpPr>
          <p:grpSpPr bwMode="auto">
            <a:xfrm>
              <a:off x="0" y="1396"/>
              <a:ext cx="1806" cy="1989"/>
              <a:chOff x="0" y="672"/>
              <a:chExt cx="1806" cy="1989"/>
            </a:xfrm>
          </p:grpSpPr>
          <p:sp>
            <p:nvSpPr>
              <p:cNvPr id="74763" name="Rectangle 7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64" name="Rectangle 8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65" name="Rectangle 9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66" name="Rectangle 10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67" name="Rectangle 11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68" name="Rectangle 12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69" name="Rectangle 13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70" name="Rectangle 14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71" name="Rectangle 15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72" name="Rectangle 16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475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771775" y="2978150"/>
            <a:ext cx="6219825" cy="2209800"/>
          </a:xfrm>
          <a:noFill/>
        </p:spPr>
        <p:txBody>
          <a:bodyPr/>
          <a:lstStyle/>
          <a:p>
            <a:pPr eaLnBrk="1" hangingPunct="1"/>
            <a:r>
              <a:rPr lang="en-US" altLang="zh-CN" sz="4800" smtClean="0">
                <a:solidFill>
                  <a:srgbClr val="FFFFFF"/>
                </a:solidFill>
              </a:rPr>
              <a:t>Inductance Extraction</a:t>
            </a:r>
          </a:p>
        </p:txBody>
      </p:sp>
      <p:sp>
        <p:nvSpPr>
          <p:cNvPr id="74758" name="Rectangle 18"/>
          <p:cNvSpPr>
            <a:spLocks noChangeArrowheads="1"/>
          </p:cNvSpPr>
          <p:nvPr/>
        </p:nvSpPr>
        <p:spPr bwMode="auto">
          <a:xfrm>
            <a:off x="8207375" y="6497638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74759" name="Rectangle 19"/>
          <p:cNvSpPr>
            <a:spLocks noChangeArrowheads="1"/>
          </p:cNvSpPr>
          <p:nvPr/>
        </p:nvSpPr>
        <p:spPr bwMode="auto">
          <a:xfrm>
            <a:off x="3330575" y="82550"/>
            <a:ext cx="5813425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39E30254-B8D4-44D8-9CF8-3B654A9E71D1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41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Outline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9875"/>
            <a:ext cx="8507413" cy="5057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/>
              <a:t>Basic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Two laws about inductive interaction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Loop inductance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/>
              <a:t>Interconnect inductance extraction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Partial inductance &amp; PEEC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Frequency-dependent LR extraction - </a:t>
            </a:r>
            <a:r>
              <a:rPr lang="en-US" altLang="zh-CN" i="1" smtClean="0"/>
              <a:t>FastHenry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01AA4351-10A8-4838-B4E1-10E94BD8C58C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42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Two inductive laws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9875"/>
            <a:ext cx="8229600" cy="4768850"/>
          </a:xfrm>
        </p:spPr>
        <p:txBody>
          <a:bodyPr/>
          <a:lstStyle/>
          <a:p>
            <a:pPr eaLnBrk="1" hangingPunct="1"/>
            <a:r>
              <a:rPr lang="en-US" altLang="zh-CN" smtClean="0"/>
              <a:t>Ampere’s Law</a:t>
            </a:r>
          </a:p>
          <a:p>
            <a:pPr lvl="1" eaLnBrk="1" hangingPunct="1"/>
            <a:endParaRPr lang="en-US" altLang="zh-CN" smtClean="0"/>
          </a:p>
          <a:p>
            <a:pPr lvl="1" eaLnBrk="1" hangingPunct="1"/>
            <a:endParaRPr lang="en-US" altLang="zh-CN" smtClean="0"/>
          </a:p>
        </p:txBody>
      </p:sp>
      <p:sp>
        <p:nvSpPr>
          <p:cNvPr id="76805" name="Text Box 8"/>
          <p:cNvSpPr txBox="1">
            <a:spLocks noChangeArrowheads="1"/>
          </p:cNvSpPr>
          <p:nvPr/>
        </p:nvSpPr>
        <p:spPr bwMode="auto">
          <a:xfrm>
            <a:off x="5292725" y="2060575"/>
            <a:ext cx="4032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Magnetic field created by:</a:t>
            </a:r>
            <a:br>
              <a:rPr lang="en-US" altLang="zh-CN"/>
            </a:br>
            <a:r>
              <a:rPr lang="en-US" altLang="zh-CN"/>
              <a:t>currents in conductor loop,</a:t>
            </a:r>
            <a:br>
              <a:rPr lang="en-US" altLang="zh-CN"/>
            </a:br>
            <a:r>
              <a:rPr lang="en-US" altLang="zh-CN"/>
              <a:t>time-varying electric field</a:t>
            </a: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539750" y="2565400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Curl operator</a:t>
            </a:r>
          </a:p>
        </p:txBody>
      </p:sp>
      <p:pic>
        <p:nvPicPr>
          <p:cNvPr id="58266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9338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2619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69" name="Text Box 13"/>
          <p:cNvSpPr txBox="1">
            <a:spLocks noChangeArrowheads="1"/>
          </p:cNvSpPr>
          <p:nvPr/>
        </p:nvSpPr>
        <p:spPr bwMode="auto">
          <a:xfrm>
            <a:off x="539750" y="3068638"/>
            <a:ext cx="525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Integral form (derived via Stokes’ Law):</a:t>
            </a:r>
          </a:p>
        </p:txBody>
      </p:sp>
      <p:pic>
        <p:nvPicPr>
          <p:cNvPr id="58267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00438"/>
            <a:ext cx="4676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71" name="Text Box 15"/>
          <p:cNvSpPr txBox="1">
            <a:spLocks noChangeArrowheads="1"/>
          </p:cNvSpPr>
          <p:nvPr/>
        </p:nvSpPr>
        <p:spPr bwMode="auto">
          <a:xfrm>
            <a:off x="539750" y="4365625"/>
            <a:ext cx="4319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For 1D wire, field direction predicted with </a:t>
            </a:r>
            <a:r>
              <a:rPr lang="en-US" altLang="zh-CN" i="1"/>
              <a:t>right-hand rule</a:t>
            </a:r>
          </a:p>
        </p:txBody>
      </p:sp>
      <p:pic>
        <p:nvPicPr>
          <p:cNvPr id="58267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95900"/>
            <a:ext cx="600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73" name="Text Box 17"/>
          <p:cNvSpPr txBox="1">
            <a:spLocks noChangeArrowheads="1"/>
          </p:cNvSpPr>
          <p:nvPr/>
        </p:nvSpPr>
        <p:spPr bwMode="auto">
          <a:xfrm>
            <a:off x="1403350" y="5440363"/>
            <a:ext cx="331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Displacement current density</a:t>
            </a:r>
          </a:p>
        </p:txBody>
      </p:sp>
      <p:sp>
        <p:nvSpPr>
          <p:cNvPr id="582674" name="Text Box 18"/>
          <p:cNvSpPr txBox="1">
            <a:spLocks noChangeArrowheads="1"/>
          </p:cNvSpPr>
          <p:nvPr/>
        </p:nvSpPr>
        <p:spPr bwMode="auto">
          <a:xfrm>
            <a:off x="684213" y="6015038"/>
            <a:ext cx="5688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AC current flowing through capacitor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9" grpId="0"/>
      <p:bldP spid="582671" grpId="0"/>
      <p:bldP spid="582673" grpId="0"/>
      <p:bldP spid="58267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7D53F4A3-A2BC-49B7-BF1B-337859FA4272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43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Two inductive laws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9875"/>
            <a:ext cx="8229600" cy="4768850"/>
          </a:xfrm>
        </p:spPr>
        <p:txBody>
          <a:bodyPr/>
          <a:lstStyle/>
          <a:p>
            <a:pPr eaLnBrk="1" hangingPunct="1"/>
            <a:r>
              <a:rPr lang="en-US" altLang="zh-CN" smtClean="0"/>
              <a:t>Ampere’s Law (cont’d)</a:t>
            </a:r>
          </a:p>
          <a:p>
            <a:pPr lvl="1" eaLnBrk="1" hangingPunct="1"/>
            <a:endParaRPr lang="en-US" altLang="zh-CN" smtClean="0"/>
          </a:p>
          <a:p>
            <a:pPr lvl="1" eaLnBrk="1" hangingPunct="1"/>
            <a:endParaRPr lang="en-US" altLang="zh-CN" smtClean="0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2619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2214563" y="2852738"/>
            <a:ext cx="2430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Ohmic current density</a:t>
            </a:r>
          </a:p>
        </p:txBody>
      </p:sp>
      <p:sp>
        <p:nvSpPr>
          <p:cNvPr id="583690" name="Text Box 10"/>
          <p:cNvSpPr txBox="1">
            <a:spLocks noChangeArrowheads="1"/>
          </p:cNvSpPr>
          <p:nvPr/>
        </p:nvSpPr>
        <p:spPr bwMode="auto">
          <a:xfrm>
            <a:off x="611188" y="3141663"/>
            <a:ext cx="6192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For integrated circuit, the second term is usually neglected</a:t>
            </a:r>
            <a:endParaRPr lang="en-US" altLang="zh-CN" i="1"/>
          </a:p>
        </p:txBody>
      </p:sp>
      <p:sp>
        <p:nvSpPr>
          <p:cNvPr id="583692" name="Text Box 12"/>
          <p:cNvSpPr txBox="1">
            <a:spLocks noChangeArrowheads="1"/>
          </p:cNvSpPr>
          <p:nvPr/>
        </p:nvSpPr>
        <p:spPr bwMode="auto">
          <a:xfrm>
            <a:off x="611188" y="3500438"/>
            <a:ext cx="3313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0.13</a:t>
            </a:r>
            <a:r>
              <a:rPr lang="en-US" altLang="zh-CN">
                <a:sym typeface="Symbol" pitchFamily="18" charset="2"/>
              </a:rPr>
              <a:t>m technology:</a:t>
            </a:r>
          </a:p>
        </p:txBody>
      </p:sp>
      <p:sp>
        <p:nvSpPr>
          <p:cNvPr id="583693" name="Text Box 13"/>
          <p:cNvSpPr txBox="1">
            <a:spLocks noChangeArrowheads="1"/>
          </p:cNvSpPr>
          <p:nvPr/>
        </p:nvSpPr>
        <p:spPr bwMode="auto">
          <a:xfrm>
            <a:off x="611188" y="3932238"/>
            <a:ext cx="56880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Transistor switching current: 0.3mA</a:t>
            </a:r>
            <a:br>
              <a:rPr lang="en-US" altLang="zh-CN"/>
            </a:br>
            <a:r>
              <a:rPr lang="en-US" altLang="zh-CN">
                <a:solidFill>
                  <a:srgbClr val="CC0000"/>
                </a:solidFill>
              </a:rPr>
              <a:t>minimal spacing of conductor: 0.13 </a:t>
            </a:r>
            <a:r>
              <a:rPr lang="en-US" altLang="zh-CN">
                <a:solidFill>
                  <a:srgbClr val="CC0000"/>
                </a:solidFill>
                <a:sym typeface="Symbol" pitchFamily="18" charset="2"/>
              </a:rPr>
              <a:t>m </a:t>
            </a:r>
            <a:br>
              <a:rPr lang="en-US" altLang="zh-CN">
                <a:solidFill>
                  <a:srgbClr val="CC0000"/>
                </a:solidFill>
                <a:sym typeface="Symbol" pitchFamily="18" charset="2"/>
              </a:rPr>
            </a:br>
            <a:r>
              <a:rPr lang="en-US" altLang="zh-CN">
                <a:solidFill>
                  <a:srgbClr val="CC0000"/>
                </a:solidFill>
                <a:sym typeface="Symbol" pitchFamily="18" charset="2"/>
              </a:rPr>
              <a:t>maximal voltage difference: 2V</a:t>
            </a:r>
            <a:br>
              <a:rPr lang="en-US" altLang="zh-CN">
                <a:solidFill>
                  <a:srgbClr val="CC0000"/>
                </a:solidFill>
                <a:sym typeface="Symbol" pitchFamily="18" charset="2"/>
              </a:rPr>
            </a:br>
            <a:r>
              <a:rPr lang="en-US" altLang="zh-CN">
                <a:solidFill>
                  <a:srgbClr val="CC0000"/>
                </a:solidFill>
                <a:sym typeface="Symbol" pitchFamily="18" charset="2"/>
              </a:rPr>
              <a:t>minimal signal ramp time: 20ps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4643438" y="2852738"/>
            <a:ext cx="367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Displacement current density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 flipV="1">
            <a:off x="3348038" y="270827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 flipH="1" flipV="1">
            <a:off x="4643438" y="263683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83697" name="Rectangle 17"/>
          <p:cNvSpPr>
            <a:spLocks noChangeArrowheads="1"/>
          </p:cNvSpPr>
          <p:nvPr/>
        </p:nvSpPr>
        <p:spPr bwMode="auto">
          <a:xfrm>
            <a:off x="6948488" y="4652963"/>
            <a:ext cx="288925" cy="433387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anchor="ctr">
            <a:spAutoFit/>
            <a:flatTx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83698" name="Text Box 18"/>
          <p:cNvSpPr txBox="1">
            <a:spLocks noChangeArrowheads="1"/>
          </p:cNvSpPr>
          <p:nvPr/>
        </p:nvSpPr>
        <p:spPr bwMode="auto">
          <a:xfrm>
            <a:off x="6445250" y="508476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0.13</a:t>
            </a:r>
            <a:r>
              <a:rPr lang="en-US" altLang="zh-CN">
                <a:sym typeface="Symbol" pitchFamily="18" charset="2"/>
              </a:rPr>
              <a:t>0.26</a:t>
            </a:r>
          </a:p>
        </p:txBody>
      </p:sp>
      <p:graphicFrame>
        <p:nvGraphicFramePr>
          <p:cNvPr id="583699" name="Object 19"/>
          <p:cNvGraphicFramePr>
            <a:graphicFrameLocks noChangeAspect="1"/>
          </p:cNvGraphicFramePr>
          <p:nvPr/>
        </p:nvGraphicFramePr>
        <p:xfrm>
          <a:off x="671513" y="5167313"/>
          <a:ext cx="52578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4" imgW="3517560" imgH="558720" progId="Equation.DSMT4">
                  <p:embed/>
                </p:oleObj>
              </mc:Choice>
              <mc:Fallback>
                <p:oleObj name="Equation" r:id="rId4" imgW="3517560" imgH="5587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5167313"/>
                        <a:ext cx="525780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00" name="Text Box 20"/>
          <p:cNvSpPr txBox="1">
            <a:spLocks noChangeArrowheads="1"/>
          </p:cNvSpPr>
          <p:nvPr/>
        </p:nvSpPr>
        <p:spPr bwMode="auto">
          <a:xfrm>
            <a:off x="684213" y="6021388"/>
            <a:ext cx="4535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Quasi-static assumption:</a:t>
            </a:r>
          </a:p>
        </p:txBody>
      </p:sp>
      <p:pic>
        <p:nvPicPr>
          <p:cNvPr id="58370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021388"/>
            <a:ext cx="1581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2" name="Text Box 22"/>
          <p:cNvSpPr txBox="1">
            <a:spLocks noChangeArrowheads="1"/>
          </p:cNvSpPr>
          <p:nvPr/>
        </p:nvSpPr>
        <p:spPr bwMode="auto">
          <a:xfrm>
            <a:off x="5508625" y="5876925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b="1"/>
              <a:t>Decouples inductive and capacitive effects in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0" grpId="0"/>
      <p:bldP spid="583692" grpId="0"/>
      <p:bldP spid="583693" grpId="0"/>
      <p:bldP spid="583697" grpId="0" animBg="1"/>
      <p:bldP spid="583698" grpId="0"/>
      <p:bldP spid="583700" grpId="0"/>
      <p:bldP spid="58370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2E06F872-9A62-4866-BB76-AF2472982DD2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44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8472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16338"/>
            <a:ext cx="3714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Two inductive laws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9875"/>
            <a:ext cx="8229600" cy="4768850"/>
          </a:xfrm>
        </p:spPr>
        <p:txBody>
          <a:bodyPr/>
          <a:lstStyle/>
          <a:p>
            <a:pPr eaLnBrk="1" hangingPunct="1"/>
            <a:r>
              <a:rPr lang="en-US" altLang="zh-CN" smtClean="0"/>
              <a:t>Faraday’s Law</a:t>
            </a:r>
          </a:p>
          <a:p>
            <a:pPr lvl="1" eaLnBrk="1" hangingPunct="1"/>
            <a:endParaRPr lang="en-US" altLang="zh-CN" smtClean="0"/>
          </a:p>
          <a:p>
            <a:pPr lvl="1" eaLnBrk="1" hangingPunct="1"/>
            <a:endParaRPr lang="en-US" altLang="zh-CN" smtClean="0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611188" y="2205038"/>
            <a:ext cx="6192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Time-varying magnetic field creates induced electric field</a:t>
            </a:r>
            <a:endParaRPr lang="en-US" altLang="zh-CN" i="1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4402138" y="3357563"/>
            <a:ext cx="2017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Magnetic flux</a:t>
            </a:r>
          </a:p>
        </p:txBody>
      </p:sp>
      <p:pic>
        <p:nvPicPr>
          <p:cNvPr id="2253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559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Line 11"/>
          <p:cNvSpPr>
            <a:spLocks noChangeShapeType="1"/>
          </p:cNvSpPr>
          <p:nvPr/>
        </p:nvSpPr>
        <p:spPr bwMode="auto">
          <a:xfrm flipH="1" flipV="1">
            <a:off x="4114800" y="3068638"/>
            <a:ext cx="2873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84724" name="Text Box 20"/>
          <p:cNvSpPr txBox="1">
            <a:spLocks noChangeArrowheads="1"/>
          </p:cNvSpPr>
          <p:nvPr/>
        </p:nvSpPr>
        <p:spPr bwMode="auto">
          <a:xfrm>
            <a:off x="539750" y="3435350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This induced electric field exerts force on charges in </a:t>
            </a:r>
            <a:r>
              <a:rPr lang="en-US" altLang="zh-CN" b="1"/>
              <a:t>b</a:t>
            </a:r>
          </a:p>
        </p:txBody>
      </p:sp>
      <p:sp>
        <p:nvSpPr>
          <p:cNvPr id="584726" name="Text Box 22"/>
          <p:cNvSpPr txBox="1">
            <a:spLocks noChangeArrowheads="1"/>
          </p:cNvSpPr>
          <p:nvPr/>
        </p:nvSpPr>
        <p:spPr bwMode="auto">
          <a:xfrm>
            <a:off x="539750" y="4156075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b="1" i="1"/>
              <a:t>E</a:t>
            </a:r>
            <a:r>
              <a:rPr lang="en-US" altLang="zh-CN" baseline="-25000"/>
              <a:t>ind</a:t>
            </a:r>
            <a:r>
              <a:rPr lang="en-US" altLang="zh-CN"/>
              <a:t> is a different field than the </a:t>
            </a:r>
            <a:r>
              <a:rPr lang="en-US" altLang="zh-CN" i="1"/>
              <a:t>capacitive</a:t>
            </a:r>
            <a:r>
              <a:rPr lang="en-US" altLang="zh-CN"/>
              <a:t> electric field </a:t>
            </a:r>
            <a:r>
              <a:rPr lang="en-US" altLang="zh-CN" b="1" i="1"/>
              <a:t>E</a:t>
            </a:r>
            <a:r>
              <a:rPr lang="en-US" altLang="zh-CN" baseline="-25000"/>
              <a:t>cap</a:t>
            </a:r>
            <a:r>
              <a:rPr lang="en-US" altLang="zh-CN"/>
              <a:t>, or electrostatic field: </a:t>
            </a:r>
            <a:endParaRPr lang="en-US" altLang="zh-CN">
              <a:solidFill>
                <a:srgbClr val="CC0000"/>
              </a:solidFill>
              <a:sym typeface="Symbol" pitchFamily="18" charset="2"/>
            </a:endParaRPr>
          </a:p>
        </p:txBody>
      </p:sp>
      <p:graphicFrame>
        <p:nvGraphicFramePr>
          <p:cNvPr id="22530" name="Object 23"/>
          <p:cNvGraphicFramePr>
            <a:graphicFrameLocks noChangeAspect="1"/>
          </p:cNvGraphicFramePr>
          <p:nvPr/>
        </p:nvGraphicFramePr>
        <p:xfrm>
          <a:off x="6372225" y="2492375"/>
          <a:ext cx="223361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6" imgW="1231560" imgH="419040" progId="Equation.DSMT4">
                  <p:embed/>
                </p:oleObj>
              </mc:Choice>
              <mc:Fallback>
                <p:oleObj name="Equation" r:id="rId6" imgW="1231560" imgH="419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492375"/>
                        <a:ext cx="2233613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4729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86375"/>
            <a:ext cx="1590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30" name="Text Box 26"/>
          <p:cNvSpPr txBox="1">
            <a:spLocks noChangeArrowheads="1"/>
          </p:cNvSpPr>
          <p:nvPr/>
        </p:nvSpPr>
        <p:spPr bwMode="auto">
          <a:xfrm>
            <a:off x="539750" y="6086475"/>
            <a:ext cx="5545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b="1"/>
              <a:t>Both electric fields have force on charge !</a:t>
            </a:r>
            <a:endParaRPr lang="en-US" altLang="zh-CN" b="1">
              <a:solidFill>
                <a:srgbClr val="CC0000"/>
              </a:solidFill>
              <a:sym typeface="Symbol" pitchFamily="18" charset="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24" grpId="0"/>
      <p:bldP spid="584726" grpId="0"/>
      <p:bldP spid="5847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C62CB401-6D7D-4372-A20B-DEAC745C8049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45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Two inductive laws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39875"/>
            <a:ext cx="8229600" cy="4768850"/>
          </a:xfrm>
        </p:spPr>
        <p:txBody>
          <a:bodyPr/>
          <a:lstStyle/>
          <a:p>
            <a:pPr eaLnBrk="1" hangingPunct="1"/>
            <a:r>
              <a:rPr lang="en-US" altLang="zh-CN" smtClean="0"/>
              <a:t>Faraday’s Law (cont’d)</a:t>
            </a:r>
          </a:p>
          <a:p>
            <a:pPr lvl="1" eaLnBrk="1" hangingPunct="1"/>
            <a:endParaRPr lang="en-US" altLang="zh-CN" smtClean="0"/>
          </a:p>
          <a:p>
            <a:pPr lvl="1" eaLnBrk="1" hangingPunct="1"/>
            <a:endParaRPr lang="en-US" altLang="zh-CN" smtClean="0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6192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Induced voltage along the victim loop:</a:t>
            </a:r>
            <a:endParaRPr lang="en-US" altLang="zh-CN" i="1"/>
          </a:p>
        </p:txBody>
      </p:sp>
      <p:sp>
        <p:nvSpPr>
          <p:cNvPr id="586758" name="Text Box 6"/>
          <p:cNvSpPr txBox="1">
            <a:spLocks noChangeArrowheads="1"/>
          </p:cNvSpPr>
          <p:nvPr/>
        </p:nvSpPr>
        <p:spPr bwMode="auto">
          <a:xfrm>
            <a:off x="684213" y="3808413"/>
            <a:ext cx="38877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Orientation of the loop with respect</a:t>
            </a:r>
            <a:br>
              <a:rPr lang="en-US" altLang="zh-CN"/>
            </a:br>
            <a:r>
              <a:rPr lang="en-US" altLang="zh-CN"/>
              <a:t>to  the </a:t>
            </a:r>
            <a:r>
              <a:rPr lang="en-US" altLang="zh-CN" b="1" i="1"/>
              <a:t>E</a:t>
            </a:r>
            <a:r>
              <a:rPr lang="en-US" altLang="zh-CN" baseline="-25000"/>
              <a:t>ind</a:t>
            </a:r>
            <a:r>
              <a:rPr lang="en-US" altLang="zh-CN"/>
              <a:t> determines the amount</a:t>
            </a:r>
            <a:br>
              <a:rPr lang="en-US" altLang="zh-CN"/>
            </a:br>
            <a:r>
              <a:rPr lang="en-US" altLang="zh-CN"/>
              <a:t>of induced voltage.</a:t>
            </a:r>
            <a:endParaRPr lang="en-US" altLang="zh-CN">
              <a:solidFill>
                <a:srgbClr val="CC0000"/>
              </a:solidFill>
              <a:sym typeface="Symbol" pitchFamily="18" charset="2"/>
            </a:endParaRPr>
          </a:p>
        </p:txBody>
      </p:sp>
      <p:pic>
        <p:nvPicPr>
          <p:cNvPr id="7783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36838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81300"/>
            <a:ext cx="36861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580063" y="4868863"/>
            <a:ext cx="3168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1600" b="1"/>
              <a:t>Magnetic field effect on the orthogonal loop can be zero !</a:t>
            </a:r>
          </a:p>
        </p:txBody>
      </p:sp>
      <p:sp>
        <p:nvSpPr>
          <p:cNvPr id="586764" name="Oval 12"/>
          <p:cNvSpPr>
            <a:spLocks noChangeArrowheads="1"/>
          </p:cNvSpPr>
          <p:nvPr/>
        </p:nvSpPr>
        <p:spPr bwMode="auto">
          <a:xfrm>
            <a:off x="6661150" y="4292600"/>
            <a:ext cx="215900" cy="500063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86772" name="Text Box 20"/>
          <p:cNvSpPr txBox="1">
            <a:spLocks noChangeArrowheads="1"/>
          </p:cNvSpPr>
          <p:nvPr/>
        </p:nvSpPr>
        <p:spPr bwMode="auto">
          <a:xfrm>
            <a:off x="1547813" y="5589588"/>
            <a:ext cx="6769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1600" b="1"/>
              <a:t>This is supposed to be the reason why the partial inductive coupling between orthogonal wires is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8" grpId="0"/>
      <p:bldP spid="586760" grpId="0"/>
      <p:bldP spid="586764" grpId="0" animBg="1"/>
      <p:bldP spid="58677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FE1D0AC7-86E1-4510-B41B-1DAF89D65F5C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46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Loop inductance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9875"/>
            <a:ext cx="8229600" cy="4768850"/>
          </a:xfrm>
        </p:spPr>
        <p:txBody>
          <a:bodyPr/>
          <a:lstStyle/>
          <a:p>
            <a:pPr eaLnBrk="1" hangingPunct="1"/>
            <a:r>
              <a:rPr lang="en-US" altLang="zh-CN" smtClean="0"/>
              <a:t>Three equations</a:t>
            </a:r>
          </a:p>
          <a:p>
            <a:pPr lvl="1" eaLnBrk="1" hangingPunct="1"/>
            <a:endParaRPr lang="en-US" altLang="zh-CN" smtClean="0"/>
          </a:p>
          <a:p>
            <a:pPr lvl="1" eaLnBrk="1" hangingPunct="1"/>
            <a:endParaRPr lang="en-US" altLang="zh-CN" smtClean="0"/>
          </a:p>
        </p:txBody>
      </p:sp>
      <p:sp>
        <p:nvSpPr>
          <p:cNvPr id="587780" name="Text Box 4"/>
          <p:cNvSpPr txBox="1">
            <a:spLocks noChangeArrowheads="1"/>
          </p:cNvSpPr>
          <p:nvPr/>
        </p:nvSpPr>
        <p:spPr bwMode="auto">
          <a:xfrm>
            <a:off x="468313" y="4365625"/>
            <a:ext cx="777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Relationship between time-derivative of current and the induced voltage is linear as well:</a:t>
            </a:r>
            <a:endParaRPr lang="en-US" altLang="zh-CN" i="1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866775"/>
            <a:ext cx="36861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1581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559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44900"/>
            <a:ext cx="246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62550" y="3660775"/>
            <a:ext cx="3440113" cy="609600"/>
            <a:chOff x="3252" y="2306"/>
            <a:chExt cx="2167" cy="384"/>
          </a:xfrm>
        </p:grpSpPr>
        <p:sp>
          <p:nvSpPr>
            <p:cNvPr id="23569" name="AutoShape 14"/>
            <p:cNvSpPr>
              <a:spLocks noChangeArrowheads="1"/>
            </p:cNvSpPr>
            <p:nvPr/>
          </p:nvSpPr>
          <p:spPr bwMode="auto">
            <a:xfrm rot="1826046">
              <a:off x="3252" y="2306"/>
              <a:ext cx="408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415 h 21600"/>
                <a:gd name="T14" fmla="*/ 18900 w 21600"/>
                <a:gd name="T15" fmla="*/ 161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70" name="Text Box 15"/>
            <p:cNvSpPr txBox="1">
              <a:spLocks noChangeArrowheads="1"/>
            </p:cNvSpPr>
            <p:nvPr/>
          </p:nvSpPr>
          <p:spPr bwMode="auto">
            <a:xfrm>
              <a:off x="3696" y="2478"/>
              <a:ext cx="17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/>
              <a:r>
                <a:rPr lang="en-US" altLang="zh-CN" sz="1600" b="1"/>
                <a:t>All linear relationships</a:t>
              </a:r>
            </a:p>
          </p:txBody>
        </p:sp>
      </p:grpSp>
      <p:pic>
        <p:nvPicPr>
          <p:cNvPr id="58779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724400"/>
            <a:ext cx="5495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8888" y="5229225"/>
            <a:ext cx="4465637" cy="552450"/>
            <a:chOff x="793" y="3294"/>
            <a:chExt cx="2813" cy="348"/>
          </a:xfrm>
        </p:grpSpPr>
        <p:sp>
          <p:nvSpPr>
            <p:cNvPr id="23567" name="Text Box 10"/>
            <p:cNvSpPr txBox="1">
              <a:spLocks noChangeArrowheads="1"/>
            </p:cNvSpPr>
            <p:nvPr/>
          </p:nvSpPr>
          <p:spPr bwMode="auto">
            <a:xfrm>
              <a:off x="793" y="3430"/>
              <a:ext cx="28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/>
              <a:r>
                <a:rPr lang="en-US" altLang="zh-CN" sz="1600" b="1"/>
                <a:t>Mutual inductance; self inductance if a=b</a:t>
              </a:r>
            </a:p>
          </p:txBody>
        </p:sp>
        <p:sp>
          <p:nvSpPr>
            <p:cNvPr id="23568" name="Line 17"/>
            <p:cNvSpPr>
              <a:spLocks noChangeShapeType="1"/>
            </p:cNvSpPr>
            <p:nvPr/>
          </p:nvSpPr>
          <p:spPr bwMode="auto">
            <a:xfrm flipH="1">
              <a:off x="1474" y="3294"/>
              <a:ext cx="49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587794" name="Text Box 18"/>
          <p:cNvSpPr txBox="1">
            <a:spLocks noChangeArrowheads="1"/>
          </p:cNvSpPr>
          <p:nvPr/>
        </p:nvSpPr>
        <p:spPr bwMode="auto">
          <a:xfrm>
            <a:off x="107950" y="58769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There are inductors in IC as components of filter or oscillator circuits;</a:t>
            </a:r>
            <a:br>
              <a:rPr lang="en-US" altLang="zh-CN"/>
            </a:br>
            <a:r>
              <a:rPr lang="en-US" altLang="zh-CN"/>
              <a:t>There are also inductors not </a:t>
            </a:r>
            <a:r>
              <a:rPr lang="en-US" altLang="zh-CN" i="1"/>
              <a:t>deliberately designed</a:t>
            </a:r>
            <a:r>
              <a:rPr lang="en-US" altLang="zh-CN"/>
              <a:t> into IC, i.e. </a:t>
            </a:r>
            <a:r>
              <a:rPr lang="en-US" altLang="zh-CN" b="1"/>
              <a:t>parasitic</a:t>
            </a:r>
            <a:r>
              <a:rPr lang="en-US" altLang="zh-CN"/>
              <a:t> inductance </a:t>
            </a:r>
          </a:p>
        </p:txBody>
      </p:sp>
      <p:graphicFrame>
        <p:nvGraphicFramePr>
          <p:cNvPr id="587796" name="Object 20"/>
          <p:cNvGraphicFramePr>
            <a:graphicFrameLocks noChangeAspect="1"/>
          </p:cNvGraphicFramePr>
          <p:nvPr/>
        </p:nvGraphicFramePr>
        <p:xfrm>
          <a:off x="7151688" y="5230813"/>
          <a:ext cx="11064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8" imgW="609480" imgH="419040" progId="Equation.DSMT4">
                  <p:embed/>
                </p:oleObj>
              </mc:Choice>
              <mc:Fallback>
                <p:oleObj name="Equation" r:id="rId8" imgW="60948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5230813"/>
                        <a:ext cx="1106487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0" grpId="0"/>
      <p:bldP spid="5877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82B9781F-0520-4479-AB25-A866B7405463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47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908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36671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Onchip interconnect inductance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9875"/>
            <a:ext cx="8229600" cy="476885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Parasitic inductive effect</a:t>
            </a:r>
          </a:p>
          <a:p>
            <a:pPr lvl="1" eaLnBrk="1" hangingPunct="1"/>
            <a:r>
              <a:rPr lang="en-US" altLang="zh-CN" sz="2400" smtClean="0"/>
              <a:t>An example</a:t>
            </a:r>
          </a:p>
          <a:p>
            <a:pPr lvl="1" eaLnBrk="1" hangingPunct="1"/>
            <a:r>
              <a:rPr lang="en-US" altLang="zh-CN" sz="2400" smtClean="0"/>
              <a:t>Ringing behavior</a:t>
            </a:r>
          </a:p>
          <a:p>
            <a:pPr lvl="1" eaLnBrk="1" hangingPunct="1"/>
            <a:r>
              <a:rPr lang="en-US" altLang="zh-CN" sz="2400" smtClean="0"/>
              <a:t>50% delay difference is 17%</a:t>
            </a:r>
          </a:p>
          <a:p>
            <a:pPr eaLnBrk="1" hangingPunct="1"/>
            <a:r>
              <a:rPr lang="en-US" altLang="zh-CN" sz="2800" smtClean="0"/>
              <a:t>Model magnetic interaction</a:t>
            </a:r>
          </a:p>
          <a:p>
            <a:pPr lvl="1" eaLnBrk="1" hangingPunct="1"/>
            <a:r>
              <a:rPr lang="en-US" altLang="zh-CN" sz="2400" smtClean="0"/>
              <a:t>“chicken-and-egg” problem</a:t>
            </a:r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mtClean="0"/>
          </a:p>
        </p:txBody>
      </p:sp>
      <p:sp>
        <p:nvSpPr>
          <p:cNvPr id="590863" name="Text Box 15"/>
          <p:cNvSpPr txBox="1">
            <a:spLocks noChangeArrowheads="1"/>
          </p:cNvSpPr>
          <p:nvPr/>
        </p:nvSpPr>
        <p:spPr bwMode="auto">
          <a:xfrm>
            <a:off x="468313" y="5661025"/>
            <a:ext cx="79914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Generate L coefficients for all loop pairs is impractical ! O(N</a:t>
            </a:r>
            <a:r>
              <a:rPr lang="en-US" altLang="zh-CN" baseline="30000"/>
              <a:t>4</a:t>
            </a:r>
            <a:r>
              <a:rPr lang="en-US" altLang="zh-CN"/>
              <a:t>)</a:t>
            </a:r>
          </a:p>
          <a:p>
            <a:pPr algn="l"/>
            <a:r>
              <a:rPr lang="en-US" altLang="zh-CN"/>
              <a:t>“Many of these loop couplings is negligible due to little current; but in general we need to solve for them to make an accurate determination”</a:t>
            </a:r>
          </a:p>
        </p:txBody>
      </p:sp>
      <p:pic>
        <p:nvPicPr>
          <p:cNvPr id="5908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7813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68" name="Text Box 20"/>
          <p:cNvSpPr txBox="1">
            <a:spLocks noChangeArrowheads="1"/>
          </p:cNvSpPr>
          <p:nvPr/>
        </p:nvSpPr>
        <p:spPr bwMode="auto">
          <a:xfrm>
            <a:off x="6300788" y="5013325"/>
            <a:ext cx="187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1400"/>
              <a:t>Far end of active line</a:t>
            </a:r>
          </a:p>
        </p:txBody>
      </p:sp>
      <p:sp>
        <p:nvSpPr>
          <p:cNvPr id="590869" name="Text Box 21"/>
          <p:cNvSpPr txBox="1">
            <a:spLocks noChangeArrowheads="1"/>
          </p:cNvSpPr>
          <p:nvPr/>
        </p:nvSpPr>
        <p:spPr bwMode="auto">
          <a:xfrm>
            <a:off x="7164388" y="2349500"/>
            <a:ext cx="187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1400"/>
              <a:t>0.18 width, 1 length</a:t>
            </a:r>
          </a:p>
        </p:txBody>
      </p:sp>
      <p:pic>
        <p:nvPicPr>
          <p:cNvPr id="5908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496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71" name="Text Box 23"/>
          <p:cNvSpPr txBox="1">
            <a:spLocks noChangeArrowheads="1"/>
          </p:cNvSpPr>
          <p:nvPr/>
        </p:nvSpPr>
        <p:spPr bwMode="auto">
          <a:xfrm>
            <a:off x="5580063" y="5445125"/>
            <a:ext cx="309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1400"/>
              <a:t># Possible current loop: O(N</a:t>
            </a:r>
            <a:r>
              <a:rPr lang="en-US" altLang="zh-CN" sz="1400" baseline="30000"/>
              <a:t>2</a:t>
            </a:r>
            <a:r>
              <a:rPr lang="en-US" altLang="zh-CN" sz="1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63" grpId="0"/>
      <p:bldP spid="590868" grpId="0"/>
      <p:bldP spid="590869" grpId="0"/>
      <p:bldP spid="59087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E2D92728-974F-4E1D-838B-00EDBE8FB14E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48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458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41663"/>
            <a:ext cx="3648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Onchip interconnect inductance</a:t>
            </a: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Partial inductance model</a:t>
            </a:r>
          </a:p>
          <a:p>
            <a:pPr lvl="1" eaLnBrk="1" hangingPunct="1"/>
            <a:r>
              <a:rPr lang="en-US" altLang="zh-CN" sz="2400" smtClean="0"/>
              <a:t>Invented in 1908; introduced to IC modeling in 1972</a:t>
            </a:r>
          </a:p>
          <a:p>
            <a:pPr lvl="1" eaLnBrk="1" hangingPunct="1"/>
            <a:r>
              <a:rPr lang="en-US" altLang="zh-CN" sz="2400" smtClean="0"/>
              <a:t>Definition: the relationship between the current of aggressor and the virtual loop which victim segment forms with infinity</a:t>
            </a:r>
          </a:p>
          <a:p>
            <a:pPr lvl="1" eaLnBrk="1" hangingPunct="1"/>
            <a:r>
              <a:rPr lang="en-US" altLang="zh-CN" sz="2400" smtClean="0"/>
              <a:t>Loop L is sums of partial</a:t>
            </a:r>
            <a:br>
              <a:rPr lang="en-US" altLang="zh-CN" sz="2400" smtClean="0"/>
            </a:br>
            <a:r>
              <a:rPr lang="en-US" altLang="zh-CN" sz="2400" smtClean="0"/>
              <a:t>L’s of segments forming loop </a:t>
            </a:r>
          </a:p>
        </p:txBody>
      </p:sp>
      <p:graphicFrame>
        <p:nvGraphicFramePr>
          <p:cNvPr id="24578" name="Object 12"/>
          <p:cNvGraphicFramePr>
            <a:graphicFrameLocks noChangeAspect="1"/>
          </p:cNvGraphicFramePr>
          <p:nvPr/>
        </p:nvGraphicFramePr>
        <p:xfrm>
          <a:off x="7524750" y="4191000"/>
          <a:ext cx="11064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4" imgW="609480" imgH="419040" progId="Equation.DSMT4">
                  <p:embed/>
                </p:oleObj>
              </mc:Choice>
              <mc:Fallback>
                <p:oleObj name="Equation" r:id="rId4" imgW="60948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191000"/>
                        <a:ext cx="11064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18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37147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18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941888"/>
            <a:ext cx="4810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3995738" y="5516563"/>
            <a:ext cx="4968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i="1">
                <a:latin typeface="Times New Roman" pitchFamily="18" charset="0"/>
              </a:rPr>
              <a:t>S</a:t>
            </a:r>
            <a:r>
              <a:rPr lang="en-US" altLang="zh-CN" i="1" baseline="-25000">
                <a:latin typeface="Times New Roman" pitchFamily="18" charset="0"/>
              </a:rPr>
              <a:t>ij</a:t>
            </a:r>
            <a:r>
              <a:rPr lang="en-US" altLang="zh-CN" i="1">
                <a:latin typeface="Times New Roman" pitchFamily="18" charset="0"/>
              </a:rPr>
              <a:t> </a:t>
            </a:r>
            <a:r>
              <a:rPr lang="en-US" altLang="zh-CN"/>
              <a:t>are -1 if exactly one of the currents in segments </a:t>
            </a:r>
            <a:r>
              <a:rPr lang="en-US" altLang="zh-CN" i="1">
                <a:latin typeface="Times New Roman" pitchFamily="18" charset="0"/>
              </a:rPr>
              <a:t>i</a:t>
            </a:r>
            <a:r>
              <a:rPr lang="en-US" altLang="zh-CN"/>
              <a:t> and </a:t>
            </a:r>
            <a:r>
              <a:rPr lang="en-US" altLang="zh-CN" i="1">
                <a:latin typeface="Times New Roman" pitchFamily="18" charset="0"/>
              </a:rPr>
              <a:t>j</a:t>
            </a:r>
            <a:r>
              <a:rPr lang="en-US" altLang="zh-CN"/>
              <a:t> is flowing opposite to the direction assumed when computing </a:t>
            </a:r>
            <a:r>
              <a:rPr lang="en-US" altLang="zh-CN" i="1">
                <a:latin typeface="Times New Roman" pitchFamily="18" charset="0"/>
              </a:rPr>
              <a:t>L</a:t>
            </a:r>
            <a:r>
              <a:rPr lang="en-US" altLang="zh-CN" i="1" baseline="-25000">
                <a:latin typeface="Times New Roman" pitchFamily="18" charset="0"/>
              </a:rPr>
              <a:t>ij</a:t>
            </a:r>
            <a:r>
              <a:rPr lang="en-US" altLang="zh-CN" baseline="-25000">
                <a:latin typeface="Times New Roman" pitchFamily="18" charset="0"/>
              </a:rPr>
              <a:t>, partial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D1AD88C5-0267-4128-8E16-475C61A61F11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49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Onchip interconnect inductance</a:t>
            </a:r>
          </a:p>
        </p:txBody>
      </p:sp>
      <p:sp>
        <p:nvSpPr>
          <p:cNvPr id="592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543925" cy="49672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Partial inductance model</a:t>
            </a:r>
          </a:p>
          <a:p>
            <a:pPr lvl="1" eaLnBrk="1" hangingPunct="1"/>
            <a:r>
              <a:rPr lang="en-US" altLang="zh-CN" sz="2400" smtClean="0"/>
              <a:t>Partial inductance is used to represent the loop interactions without prior knowledge of actual loops</a:t>
            </a:r>
          </a:p>
          <a:p>
            <a:pPr lvl="1" eaLnBrk="1" hangingPunct="1"/>
            <a:r>
              <a:rPr lang="en-US" altLang="zh-CN" sz="2400" smtClean="0"/>
              <a:t>Contains all information about magnetic coupling</a:t>
            </a:r>
          </a:p>
          <a:p>
            <a:pPr eaLnBrk="1" hangingPunct="1"/>
            <a:r>
              <a:rPr lang="en-US" altLang="zh-CN" sz="2800" smtClean="0"/>
              <a:t>Partial element equivalent circuit (PEEC) model</a:t>
            </a:r>
          </a:p>
          <a:p>
            <a:pPr lvl="1" eaLnBrk="1" hangingPunct="1"/>
            <a:r>
              <a:rPr lang="en-US" altLang="zh-CN" sz="2400" smtClean="0"/>
              <a:t>Include partial inductance, capacitance, resistance</a:t>
            </a:r>
          </a:p>
          <a:p>
            <a:pPr lvl="1" eaLnBrk="1" hangingPunct="1"/>
            <a:r>
              <a:rPr lang="en-US" altLang="zh-CN" sz="2400" smtClean="0"/>
              <a:t>Model IC interconnect for circuit simulation</a:t>
            </a:r>
          </a:p>
          <a:p>
            <a:pPr lvl="1" eaLnBrk="1" hangingPunct="1"/>
            <a:r>
              <a:rPr lang="en-US" altLang="zh-CN" sz="2400" smtClean="0"/>
              <a:t>Has sufficient accuracy up to now</a:t>
            </a:r>
          </a:p>
        </p:txBody>
      </p:sp>
      <p:pic>
        <p:nvPicPr>
          <p:cNvPr id="5929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68863"/>
            <a:ext cx="36290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06" name="Text Box 10"/>
          <p:cNvSpPr txBox="1">
            <a:spLocks noChangeArrowheads="1"/>
          </p:cNvSpPr>
          <p:nvPr/>
        </p:nvSpPr>
        <p:spPr bwMode="auto">
          <a:xfrm>
            <a:off x="1619250" y="530066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A two-parallel-line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3844AFF1-D56A-49D1-A73A-FB16D0EA4D7F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5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Introduction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392612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Real wire has: </a:t>
            </a:r>
          </a:p>
          <a:p>
            <a:pPr lvl="1" eaLnBrk="1" hangingPunct="1"/>
            <a:r>
              <a:rPr lang="en-US" altLang="zh-CN" sz="2400" smtClean="0"/>
              <a:t>Resistance</a:t>
            </a:r>
          </a:p>
          <a:p>
            <a:pPr lvl="1" eaLnBrk="1" hangingPunct="1"/>
            <a:r>
              <a:rPr lang="en-US" altLang="zh-CN" sz="2400" smtClean="0"/>
              <a:t>Capacitance</a:t>
            </a:r>
          </a:p>
          <a:p>
            <a:pPr lvl="1" eaLnBrk="1" hangingPunct="1"/>
            <a:r>
              <a:rPr lang="en-US" altLang="zh-CN" sz="2400" smtClean="0"/>
              <a:t>Inductance</a:t>
            </a:r>
          </a:p>
          <a:p>
            <a:pPr eaLnBrk="1" hangingPunct="1"/>
            <a:r>
              <a:rPr lang="en-US" altLang="zh-CN" sz="2800" smtClean="0"/>
              <a:t>Therefore wiring forms a complex geometry that introduces capacitive, resistive and inductive parasitics. Effects:</a:t>
            </a:r>
          </a:p>
          <a:p>
            <a:pPr lvl="1" eaLnBrk="1" hangingPunct="1"/>
            <a:r>
              <a:rPr lang="en-US" altLang="zh-CN" sz="2400" smtClean="0"/>
              <a:t>Impact on delay, energy consumption, power distribution</a:t>
            </a:r>
          </a:p>
          <a:p>
            <a:pPr lvl="1" eaLnBrk="1" hangingPunct="1"/>
            <a:r>
              <a:rPr lang="en-US" altLang="zh-CN" sz="2400" smtClean="0"/>
              <a:t>Introduction of noise sources, which affects reliability</a:t>
            </a:r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515938" y="584517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1627188" y="5661025"/>
            <a:ext cx="6184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zh-CN" sz="2400">
                <a:solidFill>
                  <a:schemeClr val="tx1"/>
                </a:solidFill>
                <a:latin typeface="Times New Roman" pitchFamily="18" charset="0"/>
              </a:rPr>
              <a:t>To evaluate the effect of interconnects on design </a:t>
            </a:r>
          </a:p>
          <a:p>
            <a:pPr algn="l">
              <a:spcBef>
                <a:spcPct val="0"/>
              </a:spcBef>
            </a:pPr>
            <a:r>
              <a:rPr lang="en-US" altLang="zh-CN" sz="2400">
                <a:solidFill>
                  <a:schemeClr val="tx1"/>
                </a:solidFill>
                <a:latin typeface="Times New Roman" pitchFamily="18" charset="0"/>
              </a:rPr>
              <a:t>performance we have to model them</a:t>
            </a:r>
          </a:p>
        </p:txBody>
      </p:sp>
      <p:pic>
        <p:nvPicPr>
          <p:cNvPr id="46087" name="Picture 6" descr="maz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1812925"/>
            <a:ext cx="17367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6156325" y="6538913"/>
            <a:ext cx="3016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A. Nardi, UC Berkeley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860AB5EB-FA8E-4391-841F-0A3529286A03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50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089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781300"/>
            <a:ext cx="31527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Onchip inductance extraction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543925" cy="5183187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To calculate partial inductance</a:t>
            </a:r>
          </a:p>
          <a:p>
            <a:pPr lvl="1" eaLnBrk="1" hangingPunct="1"/>
            <a:r>
              <a:rPr lang="en-US" altLang="zh-CN" sz="2400" smtClean="0"/>
              <a:t>Formula for two straight segments:</a:t>
            </a:r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/>
            <a:r>
              <a:rPr lang="en-US" altLang="zh-CN" sz="2400" smtClean="0"/>
              <a:t>Analytical solution is quite involved even for simple geometry</a:t>
            </a:r>
          </a:p>
          <a:p>
            <a:pPr lvl="1" eaLnBrk="1" hangingPunct="1"/>
            <a:r>
              <a:rPr lang="en-US" altLang="zh-CN" sz="2400" smtClean="0"/>
              <a:t>Numerical solution, such as Gaussian quadrature can be used, but may be time-consuming</a:t>
            </a:r>
          </a:p>
          <a:p>
            <a:pPr lvl="1" eaLnBrk="1" hangingPunct="1"/>
            <a:r>
              <a:rPr lang="en-US" altLang="zh-CN" sz="2400" smtClean="0"/>
              <a:t>How about high-frequency effects ?</a:t>
            </a:r>
          </a:p>
          <a:p>
            <a:pPr lvl="2" eaLnBrk="1" hangingPunct="1"/>
            <a:r>
              <a:rPr lang="en-US" altLang="zh-CN" sz="2000" smtClean="0"/>
              <a:t>Skin effect; proximity effect</a:t>
            </a:r>
          </a:p>
          <a:p>
            <a:pPr lvl="2" eaLnBrk="1" hangingPunct="1"/>
            <a:r>
              <a:rPr lang="en-US" altLang="zh-CN" sz="2000" smtClean="0"/>
              <a:t>Path of least impedance -&gt; least loop L</a:t>
            </a:r>
          </a:p>
        </p:txBody>
      </p:sp>
      <p:pic>
        <p:nvPicPr>
          <p:cNvPr id="809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266950"/>
            <a:ext cx="5524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755650" y="2859088"/>
            <a:ext cx="309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Assumptions:</a:t>
            </a:r>
            <a:br>
              <a:rPr lang="en-US" altLang="zh-CN"/>
            </a:br>
            <a:r>
              <a:rPr lang="en-US" altLang="zh-CN"/>
              <a:t>current is evenly distributed</a:t>
            </a:r>
          </a:p>
        </p:txBody>
      </p:sp>
      <p:pic>
        <p:nvPicPr>
          <p:cNvPr id="5939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589588"/>
            <a:ext cx="2200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31" name="Text Box 11"/>
          <p:cNvSpPr txBox="1">
            <a:spLocks noChangeArrowheads="1"/>
          </p:cNvSpPr>
          <p:nvPr/>
        </p:nvSpPr>
        <p:spPr bwMode="auto">
          <a:xfrm>
            <a:off x="6227763" y="6308725"/>
            <a:ext cx="2519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/>
              <a:t>Signal line &amp; its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F6018464-73E0-494F-9BA6-C1EAB6AE3BD4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51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mtClean="0"/>
              <a:t>Inductance extraction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24862" cy="5165725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Related research directions</a:t>
            </a:r>
          </a:p>
          <a:p>
            <a:pPr lvl="1" eaLnBrk="1" hangingPunct="1"/>
            <a:r>
              <a:rPr lang="en-US" altLang="zh-CN" sz="2400" smtClean="0"/>
              <a:t>Design solution to cope with inductive effects</a:t>
            </a:r>
          </a:p>
          <a:p>
            <a:pPr lvl="2" eaLnBrk="1" hangingPunct="1"/>
            <a:r>
              <a:rPr lang="en-US" altLang="zh-CN" sz="2000" smtClean="0"/>
              <a:t>Limited current loop; inductive effect is reduced, or easy to be analyzed (calculating partial L is costly)</a:t>
            </a:r>
          </a:p>
          <a:p>
            <a:pPr lvl="1" eaLnBrk="1" hangingPunct="1"/>
            <a:r>
              <a:rPr lang="en-US" altLang="zh-CN" sz="2400" smtClean="0"/>
              <a:t>Use partial inductance (PEEC model)</a:t>
            </a:r>
          </a:p>
          <a:p>
            <a:pPr lvl="2" eaLnBrk="1" hangingPunct="1"/>
            <a:r>
              <a:rPr lang="en-US" altLang="zh-CN" sz="2000" smtClean="0"/>
              <a:t>Consider issues of circuit simulation</a:t>
            </a:r>
          </a:p>
          <a:p>
            <a:pPr lvl="2" eaLnBrk="1" hangingPunct="1"/>
            <a:r>
              <a:rPr lang="en-US" altLang="zh-CN" sz="2000" smtClean="0"/>
              <a:t>Partial inductance brings dense matrix to circuit simulation;</a:t>
            </a:r>
            <a:br>
              <a:rPr lang="en-US" altLang="zh-CN" sz="2000" smtClean="0"/>
            </a:br>
            <a:r>
              <a:rPr lang="en-US" altLang="zh-CN" sz="2000" smtClean="0"/>
              <a:t>both extraction and simulation is computationally expensive</a:t>
            </a:r>
          </a:p>
          <a:p>
            <a:pPr lvl="2" eaLnBrk="1" hangingPunct="1"/>
            <a:endParaRPr lang="en-US" altLang="zh-CN" sz="2000" smtClean="0"/>
          </a:p>
          <a:p>
            <a:pPr lvl="2" eaLnBrk="1" hangingPunct="1"/>
            <a:endParaRPr lang="en-US" altLang="zh-CN" sz="2000" smtClean="0"/>
          </a:p>
          <a:p>
            <a:pPr lvl="1" eaLnBrk="1" hangingPunct="1"/>
            <a:r>
              <a:rPr lang="en-US" altLang="zh-CN" sz="2400" smtClean="0"/>
              <a:t>Inductance extraction considering high-frequency</a:t>
            </a:r>
          </a:p>
          <a:p>
            <a:pPr lvl="2" eaLnBrk="1" hangingPunct="1"/>
            <a:r>
              <a:rPr lang="en-US" altLang="zh-CN" sz="2000" smtClean="0"/>
              <a:t>Beyond the on-chip application</a:t>
            </a:r>
          </a:p>
          <a:p>
            <a:pPr lvl="2" eaLnBrk="1" hangingPunct="1"/>
            <a:r>
              <a:rPr lang="en-US" altLang="zh-CN" sz="2000" smtClean="0"/>
              <a:t>MQS, EMQS, full-wave simulation</a:t>
            </a:r>
          </a:p>
        </p:txBody>
      </p:sp>
      <p:graphicFrame>
        <p:nvGraphicFramePr>
          <p:cNvPr id="596998" name="Object 6"/>
          <p:cNvGraphicFramePr>
            <a:graphicFrameLocks noChangeAspect="1"/>
          </p:cNvGraphicFramePr>
          <p:nvPr/>
        </p:nvGraphicFramePr>
        <p:xfrm>
          <a:off x="5292725" y="4330700"/>
          <a:ext cx="359568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3" imgW="1981080" imgH="533160" progId="Equation.DSMT4">
                  <p:embed/>
                </p:oleObj>
              </mc:Choice>
              <mc:Fallback>
                <p:oleObj name="Equation" r:id="rId3" imgW="198108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330700"/>
                        <a:ext cx="359568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2286000" y="4437063"/>
            <a:ext cx="286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Has not good locality as C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659563" y="2708275"/>
            <a:ext cx="241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Simplify the problem</a:t>
            </a:r>
          </a:p>
        </p:txBody>
      </p:sp>
      <p:sp>
        <p:nvSpPr>
          <p:cNvPr id="597001" name="Text Box 9"/>
          <p:cNvSpPr txBox="1">
            <a:spLocks noChangeArrowheads="1"/>
          </p:cNvSpPr>
          <p:nvPr/>
        </p:nvSpPr>
        <p:spPr bwMode="auto">
          <a:xfrm>
            <a:off x="468313" y="4718050"/>
            <a:ext cx="3887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Approaches of matrix sparsification</a:t>
            </a:r>
          </a:p>
        </p:txBody>
      </p:sp>
      <p:sp>
        <p:nvSpPr>
          <p:cNvPr id="597002" name="Text Box 10"/>
          <p:cNvSpPr txBox="1">
            <a:spLocks noChangeArrowheads="1"/>
          </p:cNvSpPr>
          <p:nvPr/>
        </p:nvSpPr>
        <p:spPr bwMode="auto">
          <a:xfrm>
            <a:off x="5940425" y="602138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No </a:t>
            </a:r>
            <a:r>
              <a:rPr lang="en-US" altLang="zh-CN" b="1" i="1"/>
              <a:t>L</a:t>
            </a:r>
            <a:r>
              <a:rPr lang="en-US" altLang="zh-CN"/>
              <a:t> explicitly; just </a:t>
            </a:r>
            <a:r>
              <a:rPr lang="en-US" altLang="zh-CN" b="1" i="1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9" grpId="0"/>
      <p:bldP spid="597001" grpId="0"/>
      <p:bldP spid="59700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68BE18B9-1EA4-4648-80FC-97B65A6BA9A5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52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955675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Frequency-dependent LR extraction</a:t>
            </a:r>
          </a:p>
        </p:txBody>
      </p:sp>
      <p:sp>
        <p:nvSpPr>
          <p:cNvPr id="594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53425" cy="5040312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High frequency consideration</a:t>
            </a:r>
          </a:p>
          <a:p>
            <a:pPr lvl="1" eaLnBrk="1" hangingPunct="1"/>
            <a:r>
              <a:rPr lang="en-US" altLang="zh-CN" sz="2400" smtClean="0"/>
              <a:t>nonuniform current distribution affects R</a:t>
            </a:r>
          </a:p>
          <a:p>
            <a:pPr lvl="1" eaLnBrk="1" hangingPunct="1"/>
            <a:r>
              <a:rPr lang="en-US" altLang="zh-CN" sz="2400" smtClean="0"/>
              <a:t>Extract R and partial L together</a:t>
            </a:r>
          </a:p>
          <a:p>
            <a:pPr lvl="1" eaLnBrk="1" hangingPunct="1"/>
            <a:r>
              <a:rPr lang="en-US" altLang="zh-CN" sz="2400" smtClean="0"/>
              <a:t>Capacitive effects analyzed separately (MQS)</a:t>
            </a:r>
          </a:p>
          <a:p>
            <a:pPr lvl="1" eaLnBrk="1" hangingPunct="1"/>
            <a:r>
              <a:rPr lang="en-US" altLang="zh-CN" sz="2400" smtClean="0"/>
              <a:t>Due to the interaction of magnetic field, values of L and R both rely on environments, like capacitance</a:t>
            </a:r>
          </a:p>
          <a:p>
            <a:pPr lvl="1" eaLnBrk="1" hangingPunct="1"/>
            <a:r>
              <a:rPr lang="en-US" altLang="zh-CN" sz="2400" smtClean="0"/>
              <a:t>Problem formulation:</a:t>
            </a:r>
          </a:p>
        </p:txBody>
      </p:sp>
      <p:sp>
        <p:nvSpPr>
          <p:cNvPr id="594950" name="Text Box 6"/>
          <p:cNvSpPr txBox="1">
            <a:spLocks noChangeArrowheads="1"/>
          </p:cNvSpPr>
          <p:nvPr/>
        </p:nvSpPr>
        <p:spPr bwMode="auto">
          <a:xfrm>
            <a:off x="625475" y="4791075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Impedance extraction:</a:t>
            </a:r>
          </a:p>
        </p:txBody>
      </p:sp>
      <p:pic>
        <p:nvPicPr>
          <p:cNvPr id="59495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89588"/>
            <a:ext cx="5162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9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54563"/>
            <a:ext cx="2876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95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24325"/>
            <a:ext cx="2457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58" name="Text Box 14"/>
          <p:cNvSpPr txBox="1">
            <a:spLocks noChangeArrowheads="1"/>
          </p:cNvSpPr>
          <p:nvPr/>
        </p:nvSpPr>
        <p:spPr bwMode="auto">
          <a:xfrm>
            <a:off x="611188" y="6237288"/>
            <a:ext cx="6265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Mutual resistance becomes visible at ultra-high frequency</a:t>
            </a:r>
          </a:p>
        </p:txBody>
      </p:sp>
      <p:sp>
        <p:nvSpPr>
          <p:cNvPr id="594959" name="Text Box 15"/>
          <p:cNvSpPr txBox="1">
            <a:spLocks noChangeArrowheads="1"/>
          </p:cNvSpPr>
          <p:nvPr/>
        </p:nvSpPr>
        <p:spPr bwMode="auto">
          <a:xfrm>
            <a:off x="4716463" y="422116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/>
              <a:t>Terminal pairs: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50" grpId="0"/>
      <p:bldP spid="594958" grpId="0"/>
      <p:bldP spid="59495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2FDFFCF9-3A32-4642-A87A-7AB18998E2CC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53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6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955675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Frequency-dependent LR extraction</a:t>
            </a:r>
          </a:p>
        </p:txBody>
      </p:sp>
      <p:sp>
        <p:nvSpPr>
          <p:cNvPr id="26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53425" cy="5040312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FastHenry of MIT</a:t>
            </a:r>
          </a:p>
          <a:p>
            <a:pPr lvl="1" eaLnBrk="1" hangingPunct="1"/>
            <a:r>
              <a:rPr lang="en-US" altLang="zh-CN" sz="2400" smtClean="0"/>
              <a:t>Two assumptions: MQS; terminal </a:t>
            </a:r>
            <a:br>
              <a:rPr lang="en-US" altLang="zh-CN" sz="2400" smtClean="0"/>
            </a:br>
            <a:r>
              <a:rPr lang="en-US" altLang="zh-CN" sz="2400" smtClean="0"/>
              <a:t>pairs with known current direction</a:t>
            </a:r>
          </a:p>
          <a:p>
            <a:pPr lvl="1" eaLnBrk="1" hangingPunct="1"/>
            <a:r>
              <a:rPr lang="en-US" altLang="zh-CN" sz="2400" smtClean="0"/>
              <a:t>Partitioned into filaments, current distributed evenly</a:t>
            </a:r>
          </a:p>
        </p:txBody>
      </p:sp>
      <p:graphicFrame>
        <p:nvGraphicFramePr>
          <p:cNvPr id="595979" name="Object 11"/>
          <p:cNvGraphicFramePr>
            <a:graphicFrameLocks/>
          </p:cNvGraphicFramePr>
          <p:nvPr/>
        </p:nvGraphicFramePr>
        <p:xfrm>
          <a:off x="714375" y="3357563"/>
          <a:ext cx="13414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3" imgW="609480" imgH="203040" progId="Equation.DSMT4">
                  <p:embed/>
                </p:oleObj>
              </mc:Choice>
              <mc:Fallback>
                <p:oleObj name="Equation" r:id="rId3" imgW="609480" imgH="203040" progId="Equation.DSMT4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357563"/>
                        <a:ext cx="1341438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5981" name="Object 13"/>
          <p:cNvGraphicFramePr>
            <a:graphicFrameLocks/>
          </p:cNvGraphicFramePr>
          <p:nvPr/>
        </p:nvGraphicFramePr>
        <p:xfrm>
          <a:off x="5000625" y="3929063"/>
          <a:ext cx="11191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5" imgW="558720" imgH="406080" progId="Equation.DSMT4">
                  <p:embed/>
                </p:oleObj>
              </mc:Choice>
              <mc:Fallback>
                <p:oleObj name="Equation" r:id="rId5" imgW="558720" imgH="406080" progId="Equation.DSMT4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3929063"/>
                        <a:ext cx="1119188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5982" name="Object 14"/>
          <p:cNvGraphicFramePr>
            <a:graphicFrameLocks noChangeAspect="1"/>
          </p:cNvGraphicFramePr>
          <p:nvPr/>
        </p:nvGraphicFramePr>
        <p:xfrm>
          <a:off x="3000375" y="3357563"/>
          <a:ext cx="5873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357563"/>
                        <a:ext cx="587375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598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b="-9662"/>
          <a:stretch>
            <a:fillRect/>
          </a:stretch>
        </p:blipFill>
        <p:spPr bwMode="auto">
          <a:xfrm>
            <a:off x="3643313" y="3214688"/>
            <a:ext cx="4227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985" name="Text Box 17"/>
          <p:cNvSpPr txBox="1">
            <a:spLocks noChangeArrowheads="1"/>
          </p:cNvSpPr>
          <p:nvPr/>
        </p:nvSpPr>
        <p:spPr bwMode="auto">
          <a:xfrm>
            <a:off x="4341813" y="555625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2000" b="1"/>
              <a:t>If </a:t>
            </a:r>
            <a:r>
              <a:rPr lang="en-US" altLang="zh-CN" sz="2000" b="1" i="1"/>
              <a:t>V</a:t>
            </a:r>
            <a:r>
              <a:rPr lang="en-US" altLang="zh-CN" sz="1600" b="1" i="1"/>
              <a:t>r</a:t>
            </a:r>
            <a:r>
              <a:rPr lang="en-US" altLang="zh-CN" sz="2000" b="1"/>
              <a:t> is set, </a:t>
            </a:r>
          </a:p>
        </p:txBody>
      </p:sp>
      <p:pic>
        <p:nvPicPr>
          <p:cNvPr id="59598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2063"/>
            <a:ext cx="28098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9" name="组合 18"/>
          <p:cNvGrpSpPr>
            <a:grpSpLocks/>
          </p:cNvGrpSpPr>
          <p:nvPr/>
        </p:nvGrpSpPr>
        <p:grpSpPr bwMode="auto">
          <a:xfrm>
            <a:off x="428625" y="3929063"/>
            <a:ext cx="3908425" cy="2214562"/>
            <a:chOff x="571472" y="3929066"/>
            <a:chExt cx="3907901" cy="2214578"/>
          </a:xfrm>
        </p:grpSpPr>
        <p:pic>
          <p:nvPicPr>
            <p:cNvPr id="26640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82" b="58231"/>
            <a:stretch>
              <a:fillRect/>
            </a:stretch>
          </p:blipFill>
          <p:spPr bwMode="auto">
            <a:xfrm>
              <a:off x="571472" y="3929066"/>
              <a:ext cx="3907901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1" name="矩形 15"/>
            <p:cNvSpPr>
              <a:spLocks noChangeArrowheads="1"/>
            </p:cNvSpPr>
            <p:nvPr/>
          </p:nvSpPr>
          <p:spPr bwMode="auto">
            <a:xfrm>
              <a:off x="714348" y="3929066"/>
              <a:ext cx="2286016" cy="107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42" name="矩形 16"/>
            <p:cNvSpPr>
              <a:spLocks noChangeArrowheads="1"/>
            </p:cNvSpPr>
            <p:nvPr/>
          </p:nvSpPr>
          <p:spPr bwMode="auto">
            <a:xfrm>
              <a:off x="1785918" y="5500702"/>
              <a:ext cx="50006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43" name="矩形 17"/>
            <p:cNvSpPr>
              <a:spLocks noChangeArrowheads="1"/>
            </p:cNvSpPr>
            <p:nvPr/>
          </p:nvSpPr>
          <p:spPr bwMode="auto">
            <a:xfrm>
              <a:off x="3643306" y="5000636"/>
              <a:ext cx="50006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</p:grpSp>
      <p:graphicFrame>
        <p:nvGraphicFramePr>
          <p:cNvPr id="595980" name="Object 12"/>
          <p:cNvGraphicFramePr>
            <a:graphicFrameLocks/>
          </p:cNvGraphicFramePr>
          <p:nvPr/>
        </p:nvGraphicFramePr>
        <p:xfrm>
          <a:off x="642938" y="3929063"/>
          <a:ext cx="17065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12" imgW="774360" imgH="190440" progId="Equation.DSMT4">
                  <p:embed/>
                </p:oleObj>
              </mc:Choice>
              <mc:Fallback>
                <p:oleObj name="Equation" r:id="rId12" imgW="774360" imgH="190440" progId="Equation.DSMT4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929063"/>
                        <a:ext cx="170656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/>
          </p:cNvGraphicFramePr>
          <p:nvPr/>
        </p:nvGraphicFramePr>
        <p:xfrm>
          <a:off x="4786313" y="4786313"/>
          <a:ext cx="29829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14" imgW="1193760" imgH="203040" progId="Equation.DSMT4">
                  <p:embed/>
                </p:oleObj>
              </mc:Choice>
              <mc:Fallback>
                <p:oleObj name="Equation" r:id="rId14" imgW="1193760" imgH="203040" progId="Equation.DSMT4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786313"/>
                        <a:ext cx="298291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/>
          </p:cNvGraphicFramePr>
          <p:nvPr/>
        </p:nvGraphicFramePr>
        <p:xfrm>
          <a:off x="6215063" y="5500688"/>
          <a:ext cx="1174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16" imgW="469800" imgH="228600" progId="Equation.DSMT4">
                  <p:embed/>
                </p:oleObj>
              </mc:Choice>
              <mc:Fallback>
                <p:oleObj name="Equation" r:id="rId16" imgW="469800" imgH="228600" progId="Equation.DSMT4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5500688"/>
                        <a:ext cx="11747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/>
          </p:cNvGraphicFramePr>
          <p:nvPr/>
        </p:nvGraphicFramePr>
        <p:xfrm>
          <a:off x="4897438" y="6016625"/>
          <a:ext cx="1238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18" imgW="495000" imgH="215640" progId="Equation.DSMT4">
                  <p:embed/>
                </p:oleObj>
              </mc:Choice>
              <mc:Fallback>
                <p:oleObj name="Equation" r:id="rId18" imgW="495000" imgH="215640" progId="Equation.DSMT4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6016625"/>
                        <a:ext cx="123825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8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68425" y="2781300"/>
            <a:ext cx="2987675" cy="2598738"/>
            <a:chOff x="340" y="2523"/>
            <a:chExt cx="1882" cy="1637"/>
          </a:xfrm>
        </p:grpSpPr>
        <p:pic>
          <p:nvPicPr>
            <p:cNvPr id="82953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523"/>
              <a:ext cx="1882" cy="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4" name="Text Box 19"/>
            <p:cNvSpPr txBox="1">
              <a:spLocks noChangeArrowheads="1"/>
            </p:cNvSpPr>
            <p:nvPr/>
          </p:nvSpPr>
          <p:spPr bwMode="auto">
            <a:xfrm>
              <a:off x="748" y="3929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/>
                <a:t>35 pins</a:t>
              </a:r>
            </a:p>
          </p:txBody>
        </p:sp>
      </p:grpSp>
      <p:sp>
        <p:nvSpPr>
          <p:cNvPr id="82947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50C2347A-6440-41EA-9C57-1B4661BEA831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54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955675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Frequency-dependent LR extraction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570912" cy="5040312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FastHenry of MIT</a:t>
            </a:r>
          </a:p>
          <a:p>
            <a:pPr lvl="1" eaLnBrk="1" hangingPunct="1"/>
            <a:r>
              <a:rPr lang="en-US" altLang="zh-CN" sz="2400" smtClean="0"/>
              <a:t>Solve equation system with multiple right-hand sides</a:t>
            </a:r>
          </a:p>
          <a:p>
            <a:pPr lvl="1" eaLnBrk="1" hangingPunct="1"/>
            <a:r>
              <a:rPr lang="en-US" altLang="zh-CN" sz="2400" smtClean="0"/>
              <a:t>Multipole acceleration; preconditioned GMRES solver</a:t>
            </a:r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CN" sz="2400" smtClean="0"/>
          </a:p>
          <a:p>
            <a:pPr lvl="1" eaLnBrk="1" hangingPunct="1"/>
            <a:r>
              <a:rPr lang="en-US" altLang="zh-CN" sz="2400" smtClean="0"/>
              <a:t>Application: package, wide onchip wires </a:t>
            </a:r>
            <a:r>
              <a:rPr lang="en-US" altLang="zh-CN" sz="2000" smtClean="0"/>
              <a:t>(global P/G, clock)</a:t>
            </a:r>
          </a:p>
          <a:p>
            <a:pPr lvl="1" eaLnBrk="1" hangingPunct="1"/>
            <a:r>
              <a:rPr lang="en-US" altLang="zh-CN" sz="2400" smtClean="0"/>
              <a:t>Shortage: computational speed (#unknown); model inaccuracy; filament partition depends on frequency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148263" y="2860675"/>
            <a:ext cx="2868612" cy="2446338"/>
            <a:chOff x="2789" y="2614"/>
            <a:chExt cx="1807" cy="1541"/>
          </a:xfrm>
        </p:grpSpPr>
        <p:pic>
          <p:nvPicPr>
            <p:cNvPr id="82951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614"/>
              <a:ext cx="1807" cy="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2" name="Text Box 20"/>
            <p:cNvSpPr txBox="1">
              <a:spLocks noChangeArrowheads="1"/>
            </p:cNvSpPr>
            <p:nvPr/>
          </p:nvSpPr>
          <p:spPr bwMode="auto">
            <a:xfrm>
              <a:off x="3107" y="3884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/>
                <a:t>30 pins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AE994B55-1C83-4EF7-B9B6-A437662B6FA1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55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3387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smtClean="0"/>
              <a:t>Reference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000" smtClean="0"/>
              <a:t>[1] M. W. Beattie and L. T. Pileggi, </a:t>
            </a:r>
            <a:r>
              <a:rPr lang="en-US" altLang="zh-CN" sz="2000" smtClean="0">
                <a:latin typeface="Times New Roman" pitchFamily="18" charset="0"/>
              </a:rPr>
              <a:t>“</a:t>
            </a:r>
            <a:r>
              <a:rPr lang="en-US" altLang="zh-CN" sz="2000" smtClean="0">
                <a:solidFill>
                  <a:schemeClr val="bg2"/>
                </a:solidFill>
              </a:rPr>
              <a:t>Inductance 101: modeling and extraction</a:t>
            </a:r>
            <a:r>
              <a:rPr lang="en-US" altLang="zh-CN" sz="2000" smtClean="0"/>
              <a:t>,</a:t>
            </a:r>
            <a:r>
              <a:rPr lang="en-US" altLang="zh-CN" sz="2000" smtClean="0">
                <a:latin typeface="Times New Roman" pitchFamily="18" charset="0"/>
              </a:rPr>
              <a:t>”</a:t>
            </a:r>
            <a:r>
              <a:rPr lang="en-US" altLang="zh-CN" sz="2000" smtClean="0"/>
              <a:t> in </a:t>
            </a:r>
            <a:r>
              <a:rPr lang="en-US" altLang="zh-CN" sz="2000" i="1" smtClean="0"/>
              <a:t>Proc. Design Automation Conference</a:t>
            </a:r>
            <a:r>
              <a:rPr lang="en-US" altLang="zh-CN" sz="2000" smtClean="0"/>
              <a:t>, pp. 323-328, June 2001.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000" smtClean="0"/>
              <a:t>[2] M. Kamon, M. J. Tsuk, and J. K. White, </a:t>
            </a:r>
            <a:r>
              <a:rPr lang="en-US" altLang="zh-CN" sz="2000" smtClean="0">
                <a:latin typeface="Times New Roman" pitchFamily="18" charset="0"/>
              </a:rPr>
              <a:t>“</a:t>
            </a:r>
            <a:r>
              <a:rPr lang="en-US" altLang="zh-CN" sz="2000" smtClean="0">
                <a:solidFill>
                  <a:schemeClr val="bg2"/>
                </a:solidFill>
              </a:rPr>
              <a:t>Fasthenry: a multipole-accelerated 3-D inductance extraction program</a:t>
            </a:r>
            <a:r>
              <a:rPr lang="en-US" altLang="zh-CN" sz="2000" smtClean="0"/>
              <a:t>,</a:t>
            </a:r>
            <a:r>
              <a:rPr lang="en-US" altLang="zh-CN" sz="2000" smtClean="0">
                <a:latin typeface="Times New Roman" pitchFamily="18" charset="0"/>
              </a:rPr>
              <a:t>”</a:t>
            </a:r>
            <a:r>
              <a:rPr lang="en-US" altLang="zh-CN" sz="2000" smtClean="0"/>
              <a:t> </a:t>
            </a:r>
            <a:r>
              <a:rPr lang="en-US" altLang="zh-CN" sz="2000" i="1" smtClean="0"/>
              <a:t>IEEE Trans. Microwave Theory Tech</a:t>
            </a:r>
            <a:r>
              <a:rPr lang="en-US" altLang="zh-CN" sz="2000" smtClean="0"/>
              <a:t>., pp. 1750 - 1758, Sep 1994.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000" smtClean="0"/>
              <a:t>[3] Z. Zhu, B. Song, and J. White. </a:t>
            </a:r>
            <a:r>
              <a:rPr lang="en-US" altLang="zh-CN" sz="2000" smtClean="0">
                <a:solidFill>
                  <a:schemeClr val="bg2"/>
                </a:solidFill>
              </a:rPr>
              <a:t>Algorithms in Fastimp: a fast and wide-band impedance extraction program for complicated 3-D geometries</a:t>
            </a:r>
            <a:r>
              <a:rPr lang="en-US" altLang="zh-CN" sz="2000" smtClean="0"/>
              <a:t>. </a:t>
            </a:r>
            <a:r>
              <a:rPr lang="en-US" altLang="zh-CN" sz="2000" i="1" smtClean="0"/>
              <a:t>IEEE Trans. Computer-Aided Design</a:t>
            </a:r>
            <a:r>
              <a:rPr lang="en-US" altLang="zh-CN" sz="2000" smtClean="0"/>
              <a:t>, 24(7): 981-998, July 2005.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000" smtClean="0"/>
              <a:t>[4] W. Kao, C-Y. Lo, M. Basel and R. Singh, </a:t>
            </a:r>
            <a:r>
              <a:rPr lang="en-US" altLang="zh-CN" sz="2000" smtClean="0">
                <a:latin typeface="Times New Roman" pitchFamily="18" charset="0"/>
              </a:rPr>
              <a:t>“</a:t>
            </a:r>
            <a:r>
              <a:rPr lang="en-US" altLang="zh-CN" sz="2000" smtClean="0">
                <a:solidFill>
                  <a:schemeClr val="bg2"/>
                </a:solidFill>
              </a:rPr>
              <a:t>Parasitic extraction: Current state of the art and future trends</a:t>
            </a:r>
            <a:r>
              <a:rPr lang="en-US" altLang="zh-CN" sz="2000" smtClean="0"/>
              <a:t>,</a:t>
            </a:r>
            <a:r>
              <a:rPr lang="en-US" altLang="zh-CN" sz="2000" smtClean="0">
                <a:latin typeface="Times New Roman" pitchFamily="18" charset="0"/>
              </a:rPr>
              <a:t>”</a:t>
            </a:r>
            <a:r>
              <a:rPr lang="en-US" altLang="zh-CN" sz="2000" smtClean="0"/>
              <a:t> </a:t>
            </a:r>
            <a:r>
              <a:rPr lang="en-US" altLang="zh-CN" sz="2000" i="1" smtClean="0"/>
              <a:t>Proceedings of</a:t>
            </a:r>
            <a:r>
              <a:rPr lang="en-US" altLang="zh-CN" sz="2000" smtClean="0"/>
              <a:t> </a:t>
            </a:r>
            <a:r>
              <a:rPr lang="en-US" altLang="zh-CN" sz="2000" i="1" smtClean="0"/>
              <a:t>IEEE</a:t>
            </a:r>
            <a:r>
              <a:rPr lang="en-US" altLang="zh-CN" sz="2000" smtClean="0"/>
              <a:t>, vol. 89, pp. 729-739, 2001.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000" smtClean="0"/>
              <a:t>[5] http://www.rle.mit.edu/cpg/research_codes.htm (FastCap, FastHenry, FastImp)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zh-CN" sz="2000" smtClean="0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Inductance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D3A90B4A-0532-454A-8F9A-B3D2DFEEDF12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6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-17463"/>
            <a:ext cx="8251825" cy="754063"/>
          </a:xfrm>
        </p:spPr>
        <p:txBody>
          <a:bodyPr/>
          <a:lstStyle/>
          <a:p>
            <a:pPr eaLnBrk="1" hangingPunct="1"/>
            <a:r>
              <a:rPr lang="en-US" altLang="zh-CN" smtClean="0"/>
              <a:t>Conventional Design Flow</a:t>
            </a:r>
          </a:p>
        </p:txBody>
      </p:sp>
      <p:grpSp>
        <p:nvGrpSpPr>
          <p:cNvPr id="47108" name="Group 3"/>
          <p:cNvGrpSpPr>
            <a:grpSpLocks/>
          </p:cNvGrpSpPr>
          <p:nvPr/>
        </p:nvGrpSpPr>
        <p:grpSpPr bwMode="auto">
          <a:xfrm>
            <a:off x="754063" y="769938"/>
            <a:ext cx="7872412" cy="5946775"/>
            <a:chOff x="475" y="485"/>
            <a:chExt cx="4959" cy="3746"/>
          </a:xfrm>
        </p:grpSpPr>
        <p:sp>
          <p:nvSpPr>
            <p:cNvPr id="47110" name="AutoShape 4"/>
            <p:cNvSpPr>
              <a:spLocks noChangeArrowheads="1"/>
            </p:cNvSpPr>
            <p:nvPr/>
          </p:nvSpPr>
          <p:spPr bwMode="auto">
            <a:xfrm>
              <a:off x="1603" y="485"/>
              <a:ext cx="1252" cy="413"/>
            </a:xfrm>
            <a:prstGeom prst="flowChartPunchedTap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400">
                  <a:solidFill>
                    <a:schemeClr val="tx1"/>
                  </a:solidFill>
                  <a:latin typeface="Times New Roman" pitchFamily="18" charset="0"/>
                </a:rPr>
                <a:t>Funct. Spec</a:t>
              </a:r>
            </a:p>
          </p:txBody>
        </p:sp>
        <p:sp>
          <p:nvSpPr>
            <p:cNvPr id="47111" name="Rectangle 5"/>
            <p:cNvSpPr>
              <a:spLocks noChangeArrowheads="1"/>
            </p:cNvSpPr>
            <p:nvPr/>
          </p:nvSpPr>
          <p:spPr bwMode="auto">
            <a:xfrm>
              <a:off x="1602" y="1725"/>
              <a:ext cx="1253" cy="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400">
                  <a:solidFill>
                    <a:schemeClr val="tx1"/>
                  </a:solidFill>
                  <a:latin typeface="Times New Roman" pitchFamily="18" charset="0"/>
                </a:rPr>
                <a:t>Logic Synth.</a:t>
              </a:r>
            </a:p>
          </p:txBody>
        </p:sp>
        <p:sp>
          <p:nvSpPr>
            <p:cNvPr id="47112" name="AutoShape 6"/>
            <p:cNvSpPr>
              <a:spLocks noChangeArrowheads="1"/>
            </p:cNvSpPr>
            <p:nvPr/>
          </p:nvSpPr>
          <p:spPr bwMode="auto">
            <a:xfrm>
              <a:off x="1603" y="2243"/>
              <a:ext cx="1253" cy="392"/>
            </a:xfrm>
            <a:prstGeom prst="flowChartPunchedTap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400">
                  <a:solidFill>
                    <a:schemeClr val="tx1"/>
                  </a:solidFill>
                  <a:latin typeface="Times New Roman" pitchFamily="18" charset="0"/>
                </a:rPr>
                <a:t>Gate-level Net.</a:t>
              </a:r>
            </a:p>
          </p:txBody>
        </p:sp>
        <p:sp>
          <p:nvSpPr>
            <p:cNvPr id="47113" name="AutoShape 7"/>
            <p:cNvSpPr>
              <a:spLocks noChangeArrowheads="1"/>
            </p:cNvSpPr>
            <p:nvPr/>
          </p:nvSpPr>
          <p:spPr bwMode="auto">
            <a:xfrm>
              <a:off x="1603" y="1116"/>
              <a:ext cx="1252" cy="391"/>
            </a:xfrm>
            <a:prstGeom prst="flowChartPunchedTap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400">
                  <a:solidFill>
                    <a:schemeClr val="tx1"/>
                  </a:solidFill>
                  <a:latin typeface="Times New Roman" pitchFamily="18" charset="0"/>
                </a:rPr>
                <a:t>RTL</a:t>
              </a:r>
            </a:p>
          </p:txBody>
        </p:sp>
        <p:sp>
          <p:nvSpPr>
            <p:cNvPr id="47114" name="AutoShape 8"/>
            <p:cNvSpPr>
              <a:spLocks noChangeArrowheads="1"/>
            </p:cNvSpPr>
            <p:nvPr/>
          </p:nvSpPr>
          <p:spPr bwMode="auto">
            <a:xfrm>
              <a:off x="1603" y="3855"/>
              <a:ext cx="1252" cy="376"/>
            </a:xfrm>
            <a:prstGeom prst="flowChartPunchedTap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400">
                  <a:solidFill>
                    <a:schemeClr val="tx1"/>
                  </a:solidFill>
                  <a:latin typeface="Times New Roman" pitchFamily="18" charset="0"/>
                </a:rPr>
                <a:t>Layout</a:t>
              </a:r>
            </a:p>
          </p:txBody>
        </p:sp>
        <p:sp>
          <p:nvSpPr>
            <p:cNvPr id="47115" name="Rectangle 9"/>
            <p:cNvSpPr>
              <a:spLocks noChangeArrowheads="1"/>
            </p:cNvSpPr>
            <p:nvPr/>
          </p:nvSpPr>
          <p:spPr bwMode="auto">
            <a:xfrm>
              <a:off x="1602" y="2853"/>
              <a:ext cx="1253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400">
                  <a:solidFill>
                    <a:schemeClr val="tx1"/>
                  </a:solidFill>
                  <a:latin typeface="Times New Roman" pitchFamily="18" charset="0"/>
                </a:rPr>
                <a:t>Floorplanning</a:t>
              </a:r>
            </a:p>
          </p:txBody>
        </p:sp>
        <p:sp>
          <p:nvSpPr>
            <p:cNvPr id="47116" name="Rectangle 10"/>
            <p:cNvSpPr>
              <a:spLocks noChangeArrowheads="1"/>
            </p:cNvSpPr>
            <p:nvPr/>
          </p:nvSpPr>
          <p:spPr bwMode="auto">
            <a:xfrm>
              <a:off x="1602" y="3343"/>
              <a:ext cx="1253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400">
                  <a:solidFill>
                    <a:schemeClr val="tx1"/>
                  </a:solidFill>
                  <a:latin typeface="Times New Roman" pitchFamily="18" charset="0"/>
                </a:rPr>
                <a:t>Place &amp; Route</a:t>
              </a:r>
            </a:p>
          </p:txBody>
        </p:sp>
        <p:sp>
          <p:nvSpPr>
            <p:cNvPr id="47117" name="Line 11"/>
            <p:cNvSpPr>
              <a:spLocks noChangeShapeType="1"/>
            </p:cNvSpPr>
            <p:nvPr/>
          </p:nvSpPr>
          <p:spPr bwMode="auto">
            <a:xfrm>
              <a:off x="2229" y="869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18" name="Line 12"/>
            <p:cNvSpPr>
              <a:spLocks noChangeShapeType="1"/>
            </p:cNvSpPr>
            <p:nvPr/>
          </p:nvSpPr>
          <p:spPr bwMode="auto">
            <a:xfrm>
              <a:off x="2229" y="1478"/>
              <a:ext cx="0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19" name="Line 13"/>
            <p:cNvSpPr>
              <a:spLocks noChangeShapeType="1"/>
            </p:cNvSpPr>
            <p:nvPr/>
          </p:nvSpPr>
          <p:spPr bwMode="auto">
            <a:xfrm>
              <a:off x="2229" y="2032"/>
              <a:ext cx="0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20" name="Line 14"/>
            <p:cNvSpPr>
              <a:spLocks noChangeShapeType="1"/>
            </p:cNvSpPr>
            <p:nvPr/>
          </p:nvSpPr>
          <p:spPr bwMode="auto">
            <a:xfrm>
              <a:off x="2229" y="2613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21" name="Line 15"/>
            <p:cNvSpPr>
              <a:spLocks noChangeShapeType="1"/>
            </p:cNvSpPr>
            <p:nvPr/>
          </p:nvSpPr>
          <p:spPr bwMode="auto">
            <a:xfrm>
              <a:off x="2229" y="3125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22" name="Line 16"/>
            <p:cNvSpPr>
              <a:spLocks noChangeShapeType="1"/>
            </p:cNvSpPr>
            <p:nvPr/>
          </p:nvSpPr>
          <p:spPr bwMode="auto">
            <a:xfrm>
              <a:off x="2229" y="3643"/>
              <a:ext cx="0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23" name="Line 17"/>
            <p:cNvSpPr>
              <a:spLocks noChangeShapeType="1"/>
            </p:cNvSpPr>
            <p:nvPr/>
          </p:nvSpPr>
          <p:spPr bwMode="auto">
            <a:xfrm>
              <a:off x="844" y="2728"/>
              <a:ext cx="2069" cy="0"/>
            </a:xfrm>
            <a:prstGeom prst="line">
              <a:avLst/>
            </a:prstGeom>
            <a:noFill/>
            <a:ln w="19050">
              <a:solidFill>
                <a:srgbClr val="9966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24" name="Text Box 18"/>
            <p:cNvSpPr txBox="1">
              <a:spLocks noChangeArrowheads="1"/>
            </p:cNvSpPr>
            <p:nvPr/>
          </p:nvSpPr>
          <p:spPr bwMode="auto">
            <a:xfrm>
              <a:off x="475" y="2250"/>
              <a:ext cx="8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sz="2400">
                  <a:solidFill>
                    <a:srgbClr val="9966FF"/>
                  </a:solidFill>
                  <a:latin typeface="Times New Roman" pitchFamily="18" charset="0"/>
                </a:rPr>
                <a:t>Front-end</a:t>
              </a:r>
            </a:p>
          </p:txBody>
        </p:sp>
        <p:sp>
          <p:nvSpPr>
            <p:cNvPr id="47125" name="Line 19"/>
            <p:cNvSpPr>
              <a:spLocks noChangeShapeType="1"/>
            </p:cNvSpPr>
            <p:nvPr/>
          </p:nvSpPr>
          <p:spPr bwMode="auto">
            <a:xfrm flipV="1">
              <a:off x="944" y="2512"/>
              <a:ext cx="0" cy="213"/>
            </a:xfrm>
            <a:prstGeom prst="line">
              <a:avLst/>
            </a:prstGeom>
            <a:noFill/>
            <a:ln w="9525">
              <a:solidFill>
                <a:srgbClr val="99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26" name="Line 20"/>
            <p:cNvSpPr>
              <a:spLocks noChangeShapeType="1"/>
            </p:cNvSpPr>
            <p:nvPr/>
          </p:nvSpPr>
          <p:spPr bwMode="auto">
            <a:xfrm>
              <a:off x="945" y="2723"/>
              <a:ext cx="0" cy="213"/>
            </a:xfrm>
            <a:prstGeom prst="line">
              <a:avLst/>
            </a:prstGeom>
            <a:noFill/>
            <a:ln w="9525">
              <a:solidFill>
                <a:srgbClr val="99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27" name="Text Box 21"/>
            <p:cNvSpPr txBox="1">
              <a:spLocks noChangeArrowheads="1"/>
            </p:cNvSpPr>
            <p:nvPr/>
          </p:nvSpPr>
          <p:spPr bwMode="auto">
            <a:xfrm>
              <a:off x="476" y="2881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sz="2400">
                  <a:solidFill>
                    <a:srgbClr val="9966FF"/>
                  </a:solidFill>
                  <a:latin typeface="Times New Roman" pitchFamily="18" charset="0"/>
                </a:rPr>
                <a:t>Back-end</a:t>
              </a:r>
            </a:p>
          </p:txBody>
        </p:sp>
        <p:sp>
          <p:nvSpPr>
            <p:cNvPr id="47128" name="Rectangle 22"/>
            <p:cNvSpPr>
              <a:spLocks noChangeArrowheads="1"/>
            </p:cNvSpPr>
            <p:nvPr/>
          </p:nvSpPr>
          <p:spPr bwMode="auto">
            <a:xfrm>
              <a:off x="3788" y="1161"/>
              <a:ext cx="1253" cy="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400">
                  <a:solidFill>
                    <a:schemeClr val="tx1"/>
                  </a:solidFill>
                  <a:latin typeface="Times New Roman" pitchFamily="18" charset="0"/>
                </a:rPr>
                <a:t>Behav. Simul.</a:t>
              </a:r>
            </a:p>
          </p:txBody>
        </p:sp>
        <p:sp>
          <p:nvSpPr>
            <p:cNvPr id="47129" name="Line 23"/>
            <p:cNvSpPr>
              <a:spLocks noChangeShapeType="1"/>
            </p:cNvSpPr>
            <p:nvPr/>
          </p:nvSpPr>
          <p:spPr bwMode="auto">
            <a:xfrm>
              <a:off x="2859" y="1301"/>
              <a:ext cx="9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30" name="Rectangle 24"/>
            <p:cNvSpPr>
              <a:spLocks noChangeArrowheads="1"/>
            </p:cNvSpPr>
            <p:nvPr/>
          </p:nvSpPr>
          <p:spPr bwMode="auto">
            <a:xfrm>
              <a:off x="3783" y="2284"/>
              <a:ext cx="1253" cy="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400">
                  <a:solidFill>
                    <a:schemeClr val="tx1"/>
                  </a:solidFill>
                  <a:latin typeface="Times New Roman" pitchFamily="18" charset="0"/>
                </a:rPr>
                <a:t>Gate-Lev. Sim.</a:t>
              </a:r>
            </a:p>
          </p:txBody>
        </p:sp>
        <p:sp>
          <p:nvSpPr>
            <p:cNvPr id="47131" name="Line 25"/>
            <p:cNvSpPr>
              <a:spLocks noChangeShapeType="1"/>
            </p:cNvSpPr>
            <p:nvPr/>
          </p:nvSpPr>
          <p:spPr bwMode="auto">
            <a:xfrm>
              <a:off x="2854" y="2424"/>
              <a:ext cx="9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32" name="AutoShape 26"/>
            <p:cNvSpPr>
              <a:spLocks noChangeArrowheads="1"/>
            </p:cNvSpPr>
            <p:nvPr/>
          </p:nvSpPr>
          <p:spPr bwMode="auto">
            <a:xfrm>
              <a:off x="3787" y="1676"/>
              <a:ext cx="1253" cy="392"/>
            </a:xfrm>
            <a:prstGeom prst="flowChartPunchedTap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200">
                  <a:solidFill>
                    <a:schemeClr val="tx1"/>
                  </a:solidFill>
                  <a:latin typeface="Times New Roman" pitchFamily="18" charset="0"/>
                </a:rPr>
                <a:t>Stat. Wire Model</a:t>
              </a:r>
            </a:p>
          </p:txBody>
        </p:sp>
        <p:sp>
          <p:nvSpPr>
            <p:cNvPr id="47133" name="Line 27"/>
            <p:cNvSpPr>
              <a:spLocks noChangeShapeType="1"/>
            </p:cNvSpPr>
            <p:nvPr/>
          </p:nvSpPr>
          <p:spPr bwMode="auto">
            <a:xfrm>
              <a:off x="2859" y="1877"/>
              <a:ext cx="9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34" name="Rectangle 28"/>
            <p:cNvSpPr>
              <a:spLocks noChangeArrowheads="1"/>
            </p:cNvSpPr>
            <p:nvPr/>
          </p:nvSpPr>
          <p:spPr bwMode="auto">
            <a:xfrm>
              <a:off x="3783" y="3103"/>
              <a:ext cx="1253" cy="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400">
                  <a:solidFill>
                    <a:schemeClr val="tx1"/>
                  </a:solidFill>
                  <a:latin typeface="Times New Roman" pitchFamily="18" charset="0"/>
                </a:rPr>
                <a:t>Parasitic Extrac.</a:t>
              </a:r>
            </a:p>
          </p:txBody>
        </p:sp>
        <p:sp>
          <p:nvSpPr>
            <p:cNvPr id="47135" name="Line 29"/>
            <p:cNvSpPr>
              <a:spLocks noChangeShapeType="1"/>
            </p:cNvSpPr>
            <p:nvPr/>
          </p:nvSpPr>
          <p:spPr bwMode="auto">
            <a:xfrm>
              <a:off x="2853" y="4037"/>
              <a:ext cx="1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36" name="Line 30"/>
            <p:cNvSpPr>
              <a:spLocks noChangeShapeType="1"/>
            </p:cNvSpPr>
            <p:nvPr/>
          </p:nvSpPr>
          <p:spPr bwMode="auto">
            <a:xfrm flipV="1">
              <a:off x="4357" y="3403"/>
              <a:ext cx="0" cy="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37" name="Line 31"/>
            <p:cNvSpPr>
              <a:spLocks noChangeShapeType="1"/>
            </p:cNvSpPr>
            <p:nvPr/>
          </p:nvSpPr>
          <p:spPr bwMode="auto">
            <a:xfrm>
              <a:off x="5040" y="3248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38" name="Line 32"/>
            <p:cNvSpPr>
              <a:spLocks noChangeShapeType="1"/>
            </p:cNvSpPr>
            <p:nvPr/>
          </p:nvSpPr>
          <p:spPr bwMode="auto">
            <a:xfrm>
              <a:off x="5040" y="2432"/>
              <a:ext cx="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139" name="Line 33"/>
            <p:cNvSpPr>
              <a:spLocks noChangeShapeType="1"/>
            </p:cNvSpPr>
            <p:nvPr/>
          </p:nvSpPr>
          <p:spPr bwMode="auto">
            <a:xfrm>
              <a:off x="5434" y="2433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7109" name="Text Box 34"/>
          <p:cNvSpPr txBox="1">
            <a:spLocks noChangeArrowheads="1"/>
          </p:cNvSpPr>
          <p:nvPr/>
        </p:nvSpPr>
        <p:spPr bwMode="auto">
          <a:xfrm>
            <a:off x="6156325" y="6538913"/>
            <a:ext cx="3016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200" b="1">
                <a:solidFill>
                  <a:schemeClr val="tx1"/>
                </a:solidFill>
              </a:rPr>
              <a:t>Slides courtesy A. Nardi, UC Berkeley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703F4F5F-C6C9-4344-A871-1F47720C8207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7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827088" y="1012825"/>
            <a:ext cx="8145462" cy="74453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 type="none" w="sm" len="med"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4346575" y="407988"/>
            <a:ext cx="4346575" cy="8540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sm" len="med"/>
          </a:ln>
          <a:effectLst/>
        </p:spPr>
        <p:txBody>
          <a:bodyPr lIns="0" tIns="0" rIns="0" bIns="0">
            <a:spAutoFit/>
          </a:bodyPr>
          <a:lstStyle/>
          <a:p>
            <a:pPr algn="l"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altLang="zh-CN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From electro-magnetic analysis to circuit simulation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57275" y="1735138"/>
            <a:ext cx="8154988" cy="3411537"/>
            <a:chOff x="774" y="1093"/>
            <a:chExt cx="5137" cy="2149"/>
          </a:xfrm>
        </p:grpSpPr>
        <p:sp>
          <p:nvSpPr>
            <p:cNvPr id="48213" name="AutoShape 5"/>
            <p:cNvSpPr>
              <a:spLocks noChangeArrowheads="1"/>
            </p:cNvSpPr>
            <p:nvPr/>
          </p:nvSpPr>
          <p:spPr bwMode="auto">
            <a:xfrm>
              <a:off x="4568" y="1662"/>
              <a:ext cx="437" cy="777"/>
            </a:xfrm>
            <a:prstGeom prst="curvedLeftArrow">
              <a:avLst>
                <a:gd name="adj1" fmla="val 35561"/>
                <a:gd name="adj2" fmla="val 71121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214" name="Text Box 6"/>
            <p:cNvSpPr txBox="1">
              <a:spLocks noChangeArrowheads="1"/>
            </p:cNvSpPr>
            <p:nvPr/>
          </p:nvSpPr>
          <p:spPr bwMode="auto">
            <a:xfrm>
              <a:off x="4433" y="1093"/>
              <a:ext cx="147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sz="1600" b="1">
                  <a:solidFill>
                    <a:srgbClr val="FF0000"/>
                  </a:solidFill>
                </a:rPr>
                <a:t>Parasitic extraction</a:t>
              </a:r>
            </a:p>
            <a:p>
              <a:pPr algn="l">
                <a:spcBef>
                  <a:spcPct val="0"/>
                </a:spcBef>
              </a:pPr>
              <a:r>
                <a:rPr lang="en-US" altLang="zh-CN" sz="1600" b="1">
                  <a:solidFill>
                    <a:srgbClr val="FF0000"/>
                  </a:solidFill>
                </a:rPr>
                <a:t>/ Electromagnetic analysis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  <p:sp>
          <p:nvSpPr>
            <p:cNvPr id="48215" name="Text Box 7"/>
            <p:cNvSpPr txBox="1">
              <a:spLocks noChangeArrowheads="1"/>
            </p:cNvSpPr>
            <p:nvPr/>
          </p:nvSpPr>
          <p:spPr bwMode="auto">
            <a:xfrm>
              <a:off x="1468" y="2992"/>
              <a:ext cx="17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sz="2000" b="1">
                  <a:solidFill>
                    <a:srgbClr val="000000"/>
                  </a:solidFill>
                </a:rPr>
                <a:t>Thousands of R, L, C</a:t>
              </a:r>
            </a:p>
          </p:txBody>
        </p:sp>
        <p:grpSp>
          <p:nvGrpSpPr>
            <p:cNvPr id="48216" name="Group 8"/>
            <p:cNvGrpSpPr>
              <a:grpSpLocks/>
            </p:cNvGrpSpPr>
            <p:nvPr/>
          </p:nvGrpSpPr>
          <p:grpSpPr bwMode="auto">
            <a:xfrm>
              <a:off x="774" y="1368"/>
              <a:ext cx="2780" cy="1127"/>
              <a:chOff x="774" y="1179"/>
              <a:chExt cx="2780" cy="1127"/>
            </a:xfrm>
          </p:grpSpPr>
          <p:grpSp>
            <p:nvGrpSpPr>
              <p:cNvPr id="48266" name="Group 9"/>
              <p:cNvGrpSpPr>
                <a:grpSpLocks/>
              </p:cNvGrpSpPr>
              <p:nvPr/>
            </p:nvGrpSpPr>
            <p:grpSpPr bwMode="auto">
              <a:xfrm>
                <a:off x="1429" y="1659"/>
                <a:ext cx="2125" cy="614"/>
                <a:chOff x="1645" y="3072"/>
                <a:chExt cx="2518" cy="614"/>
              </a:xfrm>
            </p:grpSpPr>
            <p:grpSp>
              <p:nvGrpSpPr>
                <p:cNvPr id="48307" name="Group 10"/>
                <p:cNvGrpSpPr>
                  <a:grpSpLocks/>
                </p:cNvGrpSpPr>
                <p:nvPr/>
              </p:nvGrpSpPr>
              <p:grpSpPr bwMode="auto">
                <a:xfrm>
                  <a:off x="1919" y="3183"/>
                  <a:ext cx="820" cy="168"/>
                  <a:chOff x="3690" y="1824"/>
                  <a:chExt cx="719" cy="144"/>
                </a:xfrm>
              </p:grpSpPr>
              <p:sp>
                <p:nvSpPr>
                  <p:cNvPr id="4841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1920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grpSp>
                <p:nvGrpSpPr>
                  <p:cNvPr id="48419" name="Group 12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818" y="1696"/>
                    <a:ext cx="96" cy="351"/>
                    <a:chOff x="624" y="2112"/>
                    <a:chExt cx="192" cy="720"/>
                  </a:xfrm>
                </p:grpSpPr>
                <p:sp>
                  <p:nvSpPr>
                    <p:cNvPr id="48448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624" y="2304"/>
                      <a:ext cx="192" cy="528"/>
                    </a:xfrm>
                    <a:custGeom>
                      <a:avLst/>
                      <a:gdLst>
                        <a:gd name="T0" fmla="*/ 0 w 192"/>
                        <a:gd name="T1" fmla="*/ 0 h 528"/>
                        <a:gd name="T2" fmla="*/ 192 w 192"/>
                        <a:gd name="T3" fmla="*/ 48 h 528"/>
                        <a:gd name="T4" fmla="*/ 0 w 192"/>
                        <a:gd name="T5" fmla="*/ 96 h 528"/>
                        <a:gd name="T6" fmla="*/ 192 w 192"/>
                        <a:gd name="T7" fmla="*/ 144 h 528"/>
                        <a:gd name="T8" fmla="*/ 0 w 192"/>
                        <a:gd name="T9" fmla="*/ 192 h 528"/>
                        <a:gd name="T10" fmla="*/ 192 w 192"/>
                        <a:gd name="T11" fmla="*/ 240 h 528"/>
                        <a:gd name="T12" fmla="*/ 0 w 192"/>
                        <a:gd name="T13" fmla="*/ 288 h 528"/>
                        <a:gd name="T14" fmla="*/ 192 w 192"/>
                        <a:gd name="T15" fmla="*/ 336 h 528"/>
                        <a:gd name="T16" fmla="*/ 96 w 192"/>
                        <a:gd name="T17" fmla="*/ 336 h 528"/>
                        <a:gd name="T18" fmla="*/ 96 w 192"/>
                        <a:gd name="T19" fmla="*/ 528 h 52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2"/>
                        <a:gd name="T31" fmla="*/ 0 h 528"/>
                        <a:gd name="T32" fmla="*/ 192 w 192"/>
                        <a:gd name="T33" fmla="*/ 528 h 52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2" h="528">
                          <a:moveTo>
                            <a:pt x="0" y="0"/>
                          </a:moveTo>
                          <a:lnTo>
                            <a:pt x="192" y="48"/>
                          </a:lnTo>
                          <a:lnTo>
                            <a:pt x="0" y="96"/>
                          </a:lnTo>
                          <a:lnTo>
                            <a:pt x="192" y="144"/>
                          </a:lnTo>
                          <a:lnTo>
                            <a:pt x="0" y="192"/>
                          </a:lnTo>
                          <a:lnTo>
                            <a:pt x="192" y="240"/>
                          </a:lnTo>
                          <a:lnTo>
                            <a:pt x="0" y="288"/>
                          </a:lnTo>
                          <a:lnTo>
                            <a:pt x="192" y="336"/>
                          </a:lnTo>
                          <a:lnTo>
                            <a:pt x="96" y="336"/>
                          </a:lnTo>
                          <a:lnTo>
                            <a:pt x="96" y="528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48449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624" y="2112"/>
                      <a:ext cx="96" cy="192"/>
                    </a:xfrm>
                    <a:custGeom>
                      <a:avLst/>
                      <a:gdLst>
                        <a:gd name="T0" fmla="*/ 0 w 96"/>
                        <a:gd name="T1" fmla="*/ 192 h 192"/>
                        <a:gd name="T2" fmla="*/ 96 w 96"/>
                        <a:gd name="T3" fmla="*/ 192 h 192"/>
                        <a:gd name="T4" fmla="*/ 96 w 96"/>
                        <a:gd name="T5" fmla="*/ 0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0" y="192"/>
                          </a:moveTo>
                          <a:lnTo>
                            <a:pt x="96" y="192"/>
                          </a:lnTo>
                          <a:lnTo>
                            <a:pt x="96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8420" name="Group 15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4175" y="1681"/>
                    <a:ext cx="89" cy="378"/>
                    <a:chOff x="3984" y="1584"/>
                    <a:chExt cx="192" cy="1200"/>
                  </a:xfrm>
                </p:grpSpPr>
                <p:grpSp>
                  <p:nvGrpSpPr>
                    <p:cNvPr id="48421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4" y="1824"/>
                      <a:ext cx="192" cy="720"/>
                      <a:chOff x="3792" y="1104"/>
                      <a:chExt cx="1152" cy="2880"/>
                    </a:xfrm>
                  </p:grpSpPr>
                  <p:grpSp>
                    <p:nvGrpSpPr>
                      <p:cNvPr id="48424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1680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442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446" name="Arc 19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47" name="Arc 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443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444" name="Arc 22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45" name="Arc 2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425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1104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436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440" name="Arc 2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41" name="Arc 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437" name="Group 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438" name="Arc 2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39" name="Arc 30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426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2256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430" name="Group 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434" name="Arc 3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35" name="Arc 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431" name="Group 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432" name="Arc 3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33" name="Arc 37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427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2832"/>
                        <a:ext cx="576" cy="1152"/>
                        <a:chOff x="4368" y="2688"/>
                        <a:chExt cx="576" cy="1152"/>
                      </a:xfrm>
                    </p:grpSpPr>
                    <p:sp>
                      <p:nvSpPr>
                        <p:cNvPr id="48428" name="Arc 39"/>
                        <p:cNvSpPr>
                          <a:spLocks/>
                        </p:cNvSpPr>
                        <p:nvPr/>
                      </p:nvSpPr>
                      <p:spPr bwMode="auto">
                        <a:xfrm rot="5400000">
                          <a:off x="4368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429" name="Arc 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48422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80" y="1584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8423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544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48308" name="Group 43"/>
                <p:cNvGrpSpPr>
                  <a:grpSpLocks/>
                </p:cNvGrpSpPr>
                <p:nvPr/>
              </p:nvGrpSpPr>
              <p:grpSpPr bwMode="auto">
                <a:xfrm>
                  <a:off x="3068" y="3183"/>
                  <a:ext cx="820" cy="168"/>
                  <a:chOff x="3690" y="1824"/>
                  <a:chExt cx="719" cy="144"/>
                </a:xfrm>
              </p:grpSpPr>
              <p:sp>
                <p:nvSpPr>
                  <p:cNvPr id="48386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1920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grpSp>
                <p:nvGrpSpPr>
                  <p:cNvPr id="48387" name="Group 45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818" y="1696"/>
                    <a:ext cx="96" cy="351"/>
                    <a:chOff x="624" y="2112"/>
                    <a:chExt cx="192" cy="720"/>
                  </a:xfrm>
                </p:grpSpPr>
                <p:sp>
                  <p:nvSpPr>
                    <p:cNvPr id="4841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24" y="2304"/>
                      <a:ext cx="192" cy="528"/>
                    </a:xfrm>
                    <a:custGeom>
                      <a:avLst/>
                      <a:gdLst>
                        <a:gd name="T0" fmla="*/ 0 w 192"/>
                        <a:gd name="T1" fmla="*/ 0 h 528"/>
                        <a:gd name="T2" fmla="*/ 192 w 192"/>
                        <a:gd name="T3" fmla="*/ 48 h 528"/>
                        <a:gd name="T4" fmla="*/ 0 w 192"/>
                        <a:gd name="T5" fmla="*/ 96 h 528"/>
                        <a:gd name="T6" fmla="*/ 192 w 192"/>
                        <a:gd name="T7" fmla="*/ 144 h 528"/>
                        <a:gd name="T8" fmla="*/ 0 w 192"/>
                        <a:gd name="T9" fmla="*/ 192 h 528"/>
                        <a:gd name="T10" fmla="*/ 192 w 192"/>
                        <a:gd name="T11" fmla="*/ 240 h 528"/>
                        <a:gd name="T12" fmla="*/ 0 w 192"/>
                        <a:gd name="T13" fmla="*/ 288 h 528"/>
                        <a:gd name="T14" fmla="*/ 192 w 192"/>
                        <a:gd name="T15" fmla="*/ 336 h 528"/>
                        <a:gd name="T16" fmla="*/ 96 w 192"/>
                        <a:gd name="T17" fmla="*/ 336 h 528"/>
                        <a:gd name="T18" fmla="*/ 96 w 192"/>
                        <a:gd name="T19" fmla="*/ 528 h 52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2"/>
                        <a:gd name="T31" fmla="*/ 0 h 528"/>
                        <a:gd name="T32" fmla="*/ 192 w 192"/>
                        <a:gd name="T33" fmla="*/ 528 h 52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2" h="528">
                          <a:moveTo>
                            <a:pt x="0" y="0"/>
                          </a:moveTo>
                          <a:lnTo>
                            <a:pt x="192" y="48"/>
                          </a:lnTo>
                          <a:lnTo>
                            <a:pt x="0" y="96"/>
                          </a:lnTo>
                          <a:lnTo>
                            <a:pt x="192" y="144"/>
                          </a:lnTo>
                          <a:lnTo>
                            <a:pt x="0" y="192"/>
                          </a:lnTo>
                          <a:lnTo>
                            <a:pt x="192" y="240"/>
                          </a:lnTo>
                          <a:lnTo>
                            <a:pt x="0" y="288"/>
                          </a:lnTo>
                          <a:lnTo>
                            <a:pt x="192" y="336"/>
                          </a:lnTo>
                          <a:lnTo>
                            <a:pt x="96" y="336"/>
                          </a:lnTo>
                          <a:lnTo>
                            <a:pt x="96" y="528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4841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24" y="2112"/>
                      <a:ext cx="96" cy="192"/>
                    </a:xfrm>
                    <a:custGeom>
                      <a:avLst/>
                      <a:gdLst>
                        <a:gd name="T0" fmla="*/ 0 w 96"/>
                        <a:gd name="T1" fmla="*/ 192 h 192"/>
                        <a:gd name="T2" fmla="*/ 96 w 96"/>
                        <a:gd name="T3" fmla="*/ 192 h 192"/>
                        <a:gd name="T4" fmla="*/ 96 w 96"/>
                        <a:gd name="T5" fmla="*/ 0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0" y="192"/>
                          </a:moveTo>
                          <a:lnTo>
                            <a:pt x="96" y="192"/>
                          </a:lnTo>
                          <a:lnTo>
                            <a:pt x="96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8388" name="Group 48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4175" y="1681"/>
                    <a:ext cx="89" cy="378"/>
                    <a:chOff x="3984" y="1584"/>
                    <a:chExt cx="192" cy="1200"/>
                  </a:xfrm>
                </p:grpSpPr>
                <p:grpSp>
                  <p:nvGrpSpPr>
                    <p:cNvPr id="48389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4" y="1824"/>
                      <a:ext cx="192" cy="720"/>
                      <a:chOff x="3792" y="1104"/>
                      <a:chExt cx="1152" cy="2880"/>
                    </a:xfrm>
                  </p:grpSpPr>
                  <p:grpSp>
                    <p:nvGrpSpPr>
                      <p:cNvPr id="48392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1680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410" name="Group 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414" name="Arc 52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15" name="Arc 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411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412" name="Arc 55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13" name="Arc 5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393" name="Group 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1104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404" name="Group 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408" name="Arc 59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09" name="Arc 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405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406" name="Arc 62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07" name="Arc 6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394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2256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398" name="Group 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402" name="Arc 6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03" name="Arc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399" name="Group 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400" name="Arc 6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401" name="Arc 70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395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2832"/>
                        <a:ext cx="576" cy="1152"/>
                        <a:chOff x="4368" y="2688"/>
                        <a:chExt cx="576" cy="1152"/>
                      </a:xfrm>
                    </p:grpSpPr>
                    <p:sp>
                      <p:nvSpPr>
                        <p:cNvPr id="48396" name="Arc 72"/>
                        <p:cNvSpPr>
                          <a:spLocks/>
                        </p:cNvSpPr>
                        <p:nvPr/>
                      </p:nvSpPr>
                      <p:spPr bwMode="auto">
                        <a:xfrm rot="5400000">
                          <a:off x="4368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397" name="Arc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48390" name="Line 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80" y="1584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839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544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48309" name="Group 76"/>
                <p:cNvGrpSpPr>
                  <a:grpSpLocks/>
                </p:cNvGrpSpPr>
                <p:nvPr/>
              </p:nvGrpSpPr>
              <p:grpSpPr bwMode="auto">
                <a:xfrm>
                  <a:off x="3068" y="3518"/>
                  <a:ext cx="820" cy="167"/>
                  <a:chOff x="3690" y="1824"/>
                  <a:chExt cx="719" cy="144"/>
                </a:xfrm>
              </p:grpSpPr>
              <p:sp>
                <p:nvSpPr>
                  <p:cNvPr id="48354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1920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grpSp>
                <p:nvGrpSpPr>
                  <p:cNvPr id="48355" name="Group 78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818" y="1696"/>
                    <a:ext cx="96" cy="351"/>
                    <a:chOff x="624" y="2112"/>
                    <a:chExt cx="192" cy="720"/>
                  </a:xfrm>
                </p:grpSpPr>
                <p:sp>
                  <p:nvSpPr>
                    <p:cNvPr id="48384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624" y="2304"/>
                      <a:ext cx="192" cy="528"/>
                    </a:xfrm>
                    <a:custGeom>
                      <a:avLst/>
                      <a:gdLst>
                        <a:gd name="T0" fmla="*/ 0 w 192"/>
                        <a:gd name="T1" fmla="*/ 0 h 528"/>
                        <a:gd name="T2" fmla="*/ 192 w 192"/>
                        <a:gd name="T3" fmla="*/ 48 h 528"/>
                        <a:gd name="T4" fmla="*/ 0 w 192"/>
                        <a:gd name="T5" fmla="*/ 96 h 528"/>
                        <a:gd name="T6" fmla="*/ 192 w 192"/>
                        <a:gd name="T7" fmla="*/ 144 h 528"/>
                        <a:gd name="T8" fmla="*/ 0 w 192"/>
                        <a:gd name="T9" fmla="*/ 192 h 528"/>
                        <a:gd name="T10" fmla="*/ 192 w 192"/>
                        <a:gd name="T11" fmla="*/ 240 h 528"/>
                        <a:gd name="T12" fmla="*/ 0 w 192"/>
                        <a:gd name="T13" fmla="*/ 288 h 528"/>
                        <a:gd name="T14" fmla="*/ 192 w 192"/>
                        <a:gd name="T15" fmla="*/ 336 h 528"/>
                        <a:gd name="T16" fmla="*/ 96 w 192"/>
                        <a:gd name="T17" fmla="*/ 336 h 528"/>
                        <a:gd name="T18" fmla="*/ 96 w 192"/>
                        <a:gd name="T19" fmla="*/ 528 h 52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2"/>
                        <a:gd name="T31" fmla="*/ 0 h 528"/>
                        <a:gd name="T32" fmla="*/ 192 w 192"/>
                        <a:gd name="T33" fmla="*/ 528 h 52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2" h="528">
                          <a:moveTo>
                            <a:pt x="0" y="0"/>
                          </a:moveTo>
                          <a:lnTo>
                            <a:pt x="192" y="48"/>
                          </a:lnTo>
                          <a:lnTo>
                            <a:pt x="0" y="96"/>
                          </a:lnTo>
                          <a:lnTo>
                            <a:pt x="192" y="144"/>
                          </a:lnTo>
                          <a:lnTo>
                            <a:pt x="0" y="192"/>
                          </a:lnTo>
                          <a:lnTo>
                            <a:pt x="192" y="240"/>
                          </a:lnTo>
                          <a:lnTo>
                            <a:pt x="0" y="288"/>
                          </a:lnTo>
                          <a:lnTo>
                            <a:pt x="192" y="336"/>
                          </a:lnTo>
                          <a:lnTo>
                            <a:pt x="96" y="336"/>
                          </a:lnTo>
                          <a:lnTo>
                            <a:pt x="96" y="528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48385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624" y="2112"/>
                      <a:ext cx="96" cy="192"/>
                    </a:xfrm>
                    <a:custGeom>
                      <a:avLst/>
                      <a:gdLst>
                        <a:gd name="T0" fmla="*/ 0 w 96"/>
                        <a:gd name="T1" fmla="*/ 192 h 192"/>
                        <a:gd name="T2" fmla="*/ 96 w 96"/>
                        <a:gd name="T3" fmla="*/ 192 h 192"/>
                        <a:gd name="T4" fmla="*/ 96 w 96"/>
                        <a:gd name="T5" fmla="*/ 0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0" y="192"/>
                          </a:moveTo>
                          <a:lnTo>
                            <a:pt x="96" y="192"/>
                          </a:lnTo>
                          <a:lnTo>
                            <a:pt x="96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8356" name="Group 81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4175" y="1681"/>
                    <a:ext cx="89" cy="378"/>
                    <a:chOff x="3984" y="1584"/>
                    <a:chExt cx="192" cy="1200"/>
                  </a:xfrm>
                </p:grpSpPr>
                <p:grpSp>
                  <p:nvGrpSpPr>
                    <p:cNvPr id="48357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4" y="1824"/>
                      <a:ext cx="192" cy="720"/>
                      <a:chOff x="3792" y="1104"/>
                      <a:chExt cx="1152" cy="2880"/>
                    </a:xfrm>
                  </p:grpSpPr>
                  <p:grpSp>
                    <p:nvGrpSpPr>
                      <p:cNvPr id="48360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1680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378" name="Group 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382" name="Arc 85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83" name="Arc 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379" name="Group 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380" name="Arc 8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81" name="Arc 89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361" name="Group 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1104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372" name="Group 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376" name="Arc 92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77" name="Arc 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373" name="Group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374" name="Arc 95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75" name="Arc 9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362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2256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366" name="Group 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370" name="Arc 99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71" name="Arc 1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367" name="Group 1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368" name="Arc 102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69" name="Arc 10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363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2832"/>
                        <a:ext cx="576" cy="1152"/>
                        <a:chOff x="4368" y="2688"/>
                        <a:chExt cx="576" cy="1152"/>
                      </a:xfrm>
                    </p:grpSpPr>
                    <p:sp>
                      <p:nvSpPr>
                        <p:cNvPr id="48364" name="Arc 105"/>
                        <p:cNvSpPr>
                          <a:spLocks/>
                        </p:cNvSpPr>
                        <p:nvPr/>
                      </p:nvSpPr>
                      <p:spPr bwMode="auto">
                        <a:xfrm rot="5400000">
                          <a:off x="4368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365" name="Arc 1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48358" name="Line 1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80" y="1584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8359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544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48310" name="Line 109"/>
                <p:cNvSpPr>
                  <a:spLocks noChangeShapeType="1"/>
                </p:cNvSpPr>
                <p:nvPr/>
              </p:nvSpPr>
              <p:spPr bwMode="auto">
                <a:xfrm>
                  <a:off x="2740" y="3573"/>
                  <a:ext cx="32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1" name="Line 110"/>
                <p:cNvSpPr>
                  <a:spLocks noChangeShapeType="1"/>
                </p:cNvSpPr>
                <p:nvPr/>
              </p:nvSpPr>
              <p:spPr bwMode="auto">
                <a:xfrm>
                  <a:off x="1645" y="3573"/>
                  <a:ext cx="27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2" name="Line 111"/>
                <p:cNvSpPr>
                  <a:spLocks noChangeShapeType="1"/>
                </p:cNvSpPr>
                <p:nvPr/>
              </p:nvSpPr>
              <p:spPr bwMode="auto">
                <a:xfrm>
                  <a:off x="3889" y="3573"/>
                  <a:ext cx="27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3" name="Line 112"/>
                <p:cNvSpPr>
                  <a:spLocks noChangeShapeType="1"/>
                </p:cNvSpPr>
                <p:nvPr/>
              </p:nvSpPr>
              <p:spPr bwMode="auto">
                <a:xfrm>
                  <a:off x="1919" y="3239"/>
                  <a:ext cx="0" cy="3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4" name="Line 113"/>
                <p:cNvSpPr>
                  <a:spLocks noChangeShapeType="1"/>
                </p:cNvSpPr>
                <p:nvPr/>
              </p:nvSpPr>
              <p:spPr bwMode="auto">
                <a:xfrm>
                  <a:off x="2740" y="3239"/>
                  <a:ext cx="0" cy="3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5" name="Line 114"/>
                <p:cNvSpPr>
                  <a:spLocks noChangeShapeType="1"/>
                </p:cNvSpPr>
                <p:nvPr/>
              </p:nvSpPr>
              <p:spPr bwMode="auto">
                <a:xfrm>
                  <a:off x="3068" y="3239"/>
                  <a:ext cx="0" cy="3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6" name="Line 115"/>
                <p:cNvSpPr>
                  <a:spLocks noChangeShapeType="1"/>
                </p:cNvSpPr>
                <p:nvPr/>
              </p:nvSpPr>
              <p:spPr bwMode="auto">
                <a:xfrm>
                  <a:off x="3889" y="3239"/>
                  <a:ext cx="0" cy="33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7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919" y="3072"/>
                  <a:ext cx="0" cy="16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8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740" y="3072"/>
                  <a:ext cx="0" cy="16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19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3068" y="3072"/>
                  <a:ext cx="0" cy="16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320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3889" y="3072"/>
                  <a:ext cx="0" cy="16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48321" name="Group 120"/>
                <p:cNvGrpSpPr>
                  <a:grpSpLocks/>
                </p:cNvGrpSpPr>
                <p:nvPr/>
              </p:nvGrpSpPr>
              <p:grpSpPr bwMode="auto">
                <a:xfrm>
                  <a:off x="1920" y="3518"/>
                  <a:ext cx="820" cy="168"/>
                  <a:chOff x="3690" y="1824"/>
                  <a:chExt cx="719" cy="144"/>
                </a:xfrm>
              </p:grpSpPr>
              <p:sp>
                <p:nvSpPr>
                  <p:cNvPr id="48322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1920"/>
                    <a:ext cx="48" cy="4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grpSp>
                <p:nvGrpSpPr>
                  <p:cNvPr id="48323" name="Group 122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818" y="1696"/>
                    <a:ext cx="96" cy="351"/>
                    <a:chOff x="624" y="2112"/>
                    <a:chExt cx="192" cy="720"/>
                  </a:xfrm>
                </p:grpSpPr>
                <p:sp>
                  <p:nvSpPr>
                    <p:cNvPr id="48352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624" y="2304"/>
                      <a:ext cx="192" cy="528"/>
                    </a:xfrm>
                    <a:custGeom>
                      <a:avLst/>
                      <a:gdLst>
                        <a:gd name="T0" fmla="*/ 0 w 192"/>
                        <a:gd name="T1" fmla="*/ 0 h 528"/>
                        <a:gd name="T2" fmla="*/ 192 w 192"/>
                        <a:gd name="T3" fmla="*/ 48 h 528"/>
                        <a:gd name="T4" fmla="*/ 0 w 192"/>
                        <a:gd name="T5" fmla="*/ 96 h 528"/>
                        <a:gd name="T6" fmla="*/ 192 w 192"/>
                        <a:gd name="T7" fmla="*/ 144 h 528"/>
                        <a:gd name="T8" fmla="*/ 0 w 192"/>
                        <a:gd name="T9" fmla="*/ 192 h 528"/>
                        <a:gd name="T10" fmla="*/ 192 w 192"/>
                        <a:gd name="T11" fmla="*/ 240 h 528"/>
                        <a:gd name="T12" fmla="*/ 0 w 192"/>
                        <a:gd name="T13" fmla="*/ 288 h 528"/>
                        <a:gd name="T14" fmla="*/ 192 w 192"/>
                        <a:gd name="T15" fmla="*/ 336 h 528"/>
                        <a:gd name="T16" fmla="*/ 96 w 192"/>
                        <a:gd name="T17" fmla="*/ 336 h 528"/>
                        <a:gd name="T18" fmla="*/ 96 w 192"/>
                        <a:gd name="T19" fmla="*/ 528 h 52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92"/>
                        <a:gd name="T31" fmla="*/ 0 h 528"/>
                        <a:gd name="T32" fmla="*/ 192 w 192"/>
                        <a:gd name="T33" fmla="*/ 528 h 52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92" h="528">
                          <a:moveTo>
                            <a:pt x="0" y="0"/>
                          </a:moveTo>
                          <a:lnTo>
                            <a:pt x="192" y="48"/>
                          </a:lnTo>
                          <a:lnTo>
                            <a:pt x="0" y="96"/>
                          </a:lnTo>
                          <a:lnTo>
                            <a:pt x="192" y="144"/>
                          </a:lnTo>
                          <a:lnTo>
                            <a:pt x="0" y="192"/>
                          </a:lnTo>
                          <a:lnTo>
                            <a:pt x="192" y="240"/>
                          </a:lnTo>
                          <a:lnTo>
                            <a:pt x="0" y="288"/>
                          </a:lnTo>
                          <a:lnTo>
                            <a:pt x="192" y="336"/>
                          </a:lnTo>
                          <a:lnTo>
                            <a:pt x="96" y="336"/>
                          </a:lnTo>
                          <a:lnTo>
                            <a:pt x="96" y="528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sp>
                  <p:nvSpPr>
                    <p:cNvPr id="48353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624" y="2112"/>
                      <a:ext cx="96" cy="192"/>
                    </a:xfrm>
                    <a:custGeom>
                      <a:avLst/>
                      <a:gdLst>
                        <a:gd name="T0" fmla="*/ 0 w 96"/>
                        <a:gd name="T1" fmla="*/ 192 h 192"/>
                        <a:gd name="T2" fmla="*/ 96 w 96"/>
                        <a:gd name="T3" fmla="*/ 192 h 192"/>
                        <a:gd name="T4" fmla="*/ 96 w 96"/>
                        <a:gd name="T5" fmla="*/ 0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0" y="192"/>
                          </a:moveTo>
                          <a:lnTo>
                            <a:pt x="96" y="192"/>
                          </a:lnTo>
                          <a:lnTo>
                            <a:pt x="96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2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8324" name="Group 125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4175" y="1681"/>
                    <a:ext cx="89" cy="378"/>
                    <a:chOff x="3984" y="1584"/>
                    <a:chExt cx="192" cy="1200"/>
                  </a:xfrm>
                </p:grpSpPr>
                <p:grpSp>
                  <p:nvGrpSpPr>
                    <p:cNvPr id="48325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4" y="1824"/>
                      <a:ext cx="192" cy="720"/>
                      <a:chOff x="3792" y="1104"/>
                      <a:chExt cx="1152" cy="2880"/>
                    </a:xfrm>
                  </p:grpSpPr>
                  <p:grpSp>
                    <p:nvGrpSpPr>
                      <p:cNvPr id="48328" name="Group 1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1680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346" name="Group 1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350" name="Arc 129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51" name="Arc 1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347" name="Group 1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348" name="Arc 132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49" name="Arc 13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329" name="Group 1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1104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340" name="Group 1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344" name="Arc 13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45" name="Arc 1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341" name="Group 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342" name="Arc 13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43" name="Arc 140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330" name="Group 1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2256"/>
                        <a:ext cx="1152" cy="1152"/>
                        <a:chOff x="3792" y="2688"/>
                        <a:chExt cx="1152" cy="1152"/>
                      </a:xfrm>
                    </p:grpSpPr>
                    <p:grpSp>
                      <p:nvGrpSpPr>
                        <p:cNvPr id="48334" name="Group 1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8" y="2688"/>
                          <a:ext cx="576" cy="1152"/>
                          <a:chOff x="4368" y="2688"/>
                          <a:chExt cx="576" cy="1152"/>
                        </a:xfrm>
                      </p:grpSpPr>
                      <p:sp>
                        <p:nvSpPr>
                          <p:cNvPr id="48338" name="Arc 14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5400000">
                            <a:off x="4368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39" name="Arc 1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8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335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2" y="3264"/>
                          <a:ext cx="576" cy="576"/>
                          <a:chOff x="3792" y="2688"/>
                          <a:chExt cx="576" cy="1152"/>
                        </a:xfrm>
                      </p:grpSpPr>
                      <p:sp>
                        <p:nvSpPr>
                          <p:cNvPr id="48336" name="Arc 14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 flipV="1">
                            <a:off x="3792" y="3264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337" name="Arc 147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-5400000">
                            <a:off x="3792" y="2688"/>
                            <a:ext cx="576" cy="576"/>
                          </a:xfrm>
                          <a:custGeom>
                            <a:avLst/>
                            <a:gdLst>
                              <a:gd name="T0" fmla="*/ 0 w 21600"/>
                              <a:gd name="T1" fmla="*/ 0 h 21600"/>
                              <a:gd name="T2" fmla="*/ 0 w 21600"/>
                              <a:gd name="T3" fmla="*/ 0 h 21600"/>
                              <a:gd name="T4" fmla="*/ 0 w 21600"/>
                              <a:gd name="T5" fmla="*/ 0 h 2160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00"/>
                              <a:gd name="T10" fmla="*/ 0 h 21600"/>
                              <a:gd name="T11" fmla="*/ 21600 w 21600"/>
                              <a:gd name="T12" fmla="*/ 21600 h 2160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5pPr>
                            <a:lvl6pPr marL="25146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6pPr>
                            <a:lvl7pPr marL="29718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7pPr>
                            <a:lvl8pPr marL="34290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8pPr>
                            <a:lvl9pPr marL="3886200" indent="-228600" algn="ctr" eaLnBrk="0" fontAlgn="base" hangingPunct="0">
                              <a:spcBef>
                                <a:spcPct val="5000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bg2"/>
                                </a:solidFill>
                                <a:latin typeface="Arial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331" name="Group 1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2832"/>
                        <a:ext cx="576" cy="1152"/>
                        <a:chOff x="4368" y="2688"/>
                        <a:chExt cx="576" cy="1152"/>
                      </a:xfrm>
                    </p:grpSpPr>
                    <p:sp>
                      <p:nvSpPr>
                        <p:cNvPr id="48332" name="Arc 149"/>
                        <p:cNvSpPr>
                          <a:spLocks/>
                        </p:cNvSpPr>
                        <p:nvPr/>
                      </p:nvSpPr>
                      <p:spPr bwMode="auto">
                        <a:xfrm rot="5400000">
                          <a:off x="4368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333" name="Arc 1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48326" name="Line 1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80" y="1584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8327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544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</p:grpSp>
          <p:sp>
            <p:nvSpPr>
              <p:cNvPr id="48267" name="Line 153"/>
              <p:cNvSpPr>
                <a:spLocks noChangeShapeType="1"/>
              </p:cNvSpPr>
              <p:nvPr/>
            </p:nvSpPr>
            <p:spPr bwMode="auto">
              <a:xfrm>
                <a:off x="1296" y="2043"/>
                <a:ext cx="486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68" name="Text Box 154"/>
              <p:cNvSpPr txBox="1">
                <a:spLocks noChangeArrowheads="1"/>
              </p:cNvSpPr>
              <p:nvPr/>
            </p:nvSpPr>
            <p:spPr bwMode="auto">
              <a:xfrm>
                <a:off x="774" y="1632"/>
                <a:ext cx="728" cy="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2" tIns="45716" rIns="91432" bIns="45716">
                <a:spAutoFit/>
              </a:bodyPr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zh-CN" sz="1600" b="1">
                    <a:solidFill>
                      <a:srgbClr val="FF3300"/>
                    </a:solidFill>
                  </a:rPr>
                  <a:t>Filament with uniform current</a:t>
                </a:r>
              </a:p>
            </p:txBody>
          </p:sp>
          <p:sp>
            <p:nvSpPr>
              <p:cNvPr id="48269" name="Line 155"/>
              <p:cNvSpPr>
                <a:spLocks noChangeShapeType="1"/>
              </p:cNvSpPr>
              <p:nvPr/>
            </p:nvSpPr>
            <p:spPr bwMode="auto">
              <a:xfrm flipV="1">
                <a:off x="1215" y="1371"/>
                <a:ext cx="203" cy="288"/>
              </a:xfrm>
              <a:prstGeom prst="line">
                <a:avLst/>
              </a:prstGeom>
              <a:noFill/>
              <a:ln w="38100">
                <a:solidFill>
                  <a:srgbClr val="F5030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8270" name="Group 156"/>
              <p:cNvGrpSpPr>
                <a:grpSpLocks/>
              </p:cNvGrpSpPr>
              <p:nvPr/>
            </p:nvGrpSpPr>
            <p:grpSpPr bwMode="auto">
              <a:xfrm>
                <a:off x="923" y="1179"/>
                <a:ext cx="1150" cy="192"/>
                <a:chOff x="1046" y="2592"/>
                <a:chExt cx="1363" cy="192"/>
              </a:xfrm>
            </p:grpSpPr>
            <p:sp>
              <p:nvSpPr>
                <p:cNvPr id="48304" name="Rectangle 157"/>
                <p:cNvSpPr>
                  <a:spLocks noChangeArrowheads="1"/>
                </p:cNvSpPr>
                <p:nvPr/>
              </p:nvSpPr>
              <p:spPr bwMode="auto">
                <a:xfrm>
                  <a:off x="1137" y="2640"/>
                  <a:ext cx="1272" cy="144"/>
                </a:xfrm>
                <a:prstGeom prst="rect">
                  <a:avLst/>
                </a:prstGeom>
                <a:solidFill>
                  <a:srgbClr val="F50303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8305" name="Freeform 158"/>
                <p:cNvSpPr>
                  <a:spLocks/>
                </p:cNvSpPr>
                <p:nvPr/>
              </p:nvSpPr>
              <p:spPr bwMode="auto">
                <a:xfrm>
                  <a:off x="1046" y="2592"/>
                  <a:ext cx="1363" cy="48"/>
                </a:xfrm>
                <a:custGeom>
                  <a:avLst/>
                  <a:gdLst>
                    <a:gd name="T0" fmla="*/ 268 w 768"/>
                    <a:gd name="T1" fmla="*/ 48 h 48"/>
                    <a:gd name="T2" fmla="*/ 0 w 768"/>
                    <a:gd name="T3" fmla="*/ 0 h 48"/>
                    <a:gd name="T4" fmla="*/ 4025 w 768"/>
                    <a:gd name="T5" fmla="*/ 0 h 48"/>
                    <a:gd name="T6" fmla="*/ 4293 w 768"/>
                    <a:gd name="T7" fmla="*/ 48 h 48"/>
                    <a:gd name="T8" fmla="*/ 268 w 768"/>
                    <a:gd name="T9" fmla="*/ 4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8"/>
                    <a:gd name="T16" fmla="*/ 0 h 48"/>
                    <a:gd name="T17" fmla="*/ 768 w 76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8" h="48">
                      <a:moveTo>
                        <a:pt x="48" y="48"/>
                      </a:moveTo>
                      <a:lnTo>
                        <a:pt x="0" y="0"/>
                      </a:lnTo>
                      <a:lnTo>
                        <a:pt x="720" y="0"/>
                      </a:lnTo>
                      <a:lnTo>
                        <a:pt x="768" y="48"/>
                      </a:lnTo>
                      <a:lnTo>
                        <a:pt x="48" y="48"/>
                      </a:lnTo>
                      <a:close/>
                    </a:path>
                  </a:pathLst>
                </a:custGeom>
                <a:solidFill>
                  <a:srgbClr val="F5030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8306" name="Freeform 159"/>
                <p:cNvSpPr>
                  <a:spLocks/>
                </p:cNvSpPr>
                <p:nvPr/>
              </p:nvSpPr>
              <p:spPr bwMode="auto">
                <a:xfrm>
                  <a:off x="1046" y="2592"/>
                  <a:ext cx="91" cy="192"/>
                </a:xfrm>
                <a:custGeom>
                  <a:avLst/>
                  <a:gdLst>
                    <a:gd name="T0" fmla="*/ 0 w 48"/>
                    <a:gd name="T1" fmla="*/ 0 h 192"/>
                    <a:gd name="T2" fmla="*/ 0 w 48"/>
                    <a:gd name="T3" fmla="*/ 144 h 192"/>
                    <a:gd name="T4" fmla="*/ 328 w 48"/>
                    <a:gd name="T5" fmla="*/ 192 h 192"/>
                    <a:gd name="T6" fmla="*/ 328 w 48"/>
                    <a:gd name="T7" fmla="*/ 48 h 192"/>
                    <a:gd name="T8" fmla="*/ 0 w 48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92"/>
                    <a:gd name="T17" fmla="*/ 48 w 48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92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48" y="192"/>
                      </a:lnTo>
                      <a:lnTo>
                        <a:pt x="48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030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48271" name="Group 160"/>
              <p:cNvGrpSpPr>
                <a:grpSpLocks/>
              </p:cNvGrpSpPr>
              <p:nvPr/>
            </p:nvGrpSpPr>
            <p:grpSpPr bwMode="auto">
              <a:xfrm>
                <a:off x="1661" y="2108"/>
                <a:ext cx="692" cy="168"/>
                <a:chOff x="1920" y="1632"/>
                <a:chExt cx="820" cy="168"/>
              </a:xfrm>
            </p:grpSpPr>
            <p:sp>
              <p:nvSpPr>
                <p:cNvPr id="48272" name="Oval 161"/>
                <p:cNvSpPr>
                  <a:spLocks noChangeArrowheads="1"/>
                </p:cNvSpPr>
                <p:nvPr/>
              </p:nvSpPr>
              <p:spPr bwMode="auto">
                <a:xfrm>
                  <a:off x="2638" y="1744"/>
                  <a:ext cx="55" cy="56"/>
                </a:xfrm>
                <a:prstGeom prst="ellipse">
                  <a:avLst/>
                </a:prstGeom>
                <a:noFill/>
                <a:ln w="4191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48273" name="Group 162"/>
                <p:cNvGrpSpPr>
                  <a:grpSpLocks/>
                </p:cNvGrpSpPr>
                <p:nvPr/>
              </p:nvGrpSpPr>
              <p:grpSpPr bwMode="auto">
                <a:xfrm rot="-5400000">
                  <a:off x="2064" y="1488"/>
                  <a:ext cx="112" cy="400"/>
                  <a:chOff x="624" y="2112"/>
                  <a:chExt cx="192" cy="720"/>
                </a:xfrm>
              </p:grpSpPr>
              <p:sp>
                <p:nvSpPr>
                  <p:cNvPr id="48302" name="Freeform 163"/>
                  <p:cNvSpPr>
                    <a:spLocks/>
                  </p:cNvSpPr>
                  <p:nvPr/>
                </p:nvSpPr>
                <p:spPr bwMode="auto">
                  <a:xfrm>
                    <a:off x="624" y="2304"/>
                    <a:ext cx="192" cy="528"/>
                  </a:xfrm>
                  <a:custGeom>
                    <a:avLst/>
                    <a:gdLst>
                      <a:gd name="T0" fmla="*/ 0 w 192"/>
                      <a:gd name="T1" fmla="*/ 0 h 528"/>
                      <a:gd name="T2" fmla="*/ 192 w 192"/>
                      <a:gd name="T3" fmla="*/ 48 h 528"/>
                      <a:gd name="T4" fmla="*/ 0 w 192"/>
                      <a:gd name="T5" fmla="*/ 96 h 528"/>
                      <a:gd name="T6" fmla="*/ 192 w 192"/>
                      <a:gd name="T7" fmla="*/ 144 h 528"/>
                      <a:gd name="T8" fmla="*/ 0 w 192"/>
                      <a:gd name="T9" fmla="*/ 192 h 528"/>
                      <a:gd name="T10" fmla="*/ 192 w 192"/>
                      <a:gd name="T11" fmla="*/ 240 h 528"/>
                      <a:gd name="T12" fmla="*/ 0 w 192"/>
                      <a:gd name="T13" fmla="*/ 288 h 528"/>
                      <a:gd name="T14" fmla="*/ 192 w 192"/>
                      <a:gd name="T15" fmla="*/ 336 h 528"/>
                      <a:gd name="T16" fmla="*/ 96 w 192"/>
                      <a:gd name="T17" fmla="*/ 336 h 528"/>
                      <a:gd name="T18" fmla="*/ 96 w 192"/>
                      <a:gd name="T19" fmla="*/ 528 h 5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2"/>
                      <a:gd name="T31" fmla="*/ 0 h 528"/>
                      <a:gd name="T32" fmla="*/ 192 w 192"/>
                      <a:gd name="T33" fmla="*/ 528 h 5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2" h="528">
                        <a:moveTo>
                          <a:pt x="0" y="0"/>
                        </a:moveTo>
                        <a:lnTo>
                          <a:pt x="192" y="48"/>
                        </a:lnTo>
                        <a:lnTo>
                          <a:pt x="0" y="96"/>
                        </a:lnTo>
                        <a:lnTo>
                          <a:pt x="192" y="144"/>
                        </a:lnTo>
                        <a:lnTo>
                          <a:pt x="0" y="192"/>
                        </a:lnTo>
                        <a:lnTo>
                          <a:pt x="192" y="240"/>
                        </a:lnTo>
                        <a:lnTo>
                          <a:pt x="0" y="288"/>
                        </a:lnTo>
                        <a:lnTo>
                          <a:pt x="192" y="336"/>
                        </a:lnTo>
                        <a:lnTo>
                          <a:pt x="96" y="336"/>
                        </a:lnTo>
                        <a:lnTo>
                          <a:pt x="96" y="528"/>
                        </a:lnTo>
                      </a:path>
                    </a:pathLst>
                  </a:custGeom>
                  <a:noFill/>
                  <a:ln w="4191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303" name="Freeform 164"/>
                  <p:cNvSpPr>
                    <a:spLocks/>
                  </p:cNvSpPr>
                  <p:nvPr/>
                </p:nvSpPr>
                <p:spPr bwMode="auto">
                  <a:xfrm>
                    <a:off x="624" y="2112"/>
                    <a:ext cx="96" cy="192"/>
                  </a:xfrm>
                  <a:custGeom>
                    <a:avLst/>
                    <a:gdLst>
                      <a:gd name="T0" fmla="*/ 0 w 96"/>
                      <a:gd name="T1" fmla="*/ 192 h 192"/>
                      <a:gd name="T2" fmla="*/ 96 w 96"/>
                      <a:gd name="T3" fmla="*/ 192 h 192"/>
                      <a:gd name="T4" fmla="*/ 96 w 96"/>
                      <a:gd name="T5" fmla="*/ 0 h 192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192"/>
                      <a:gd name="T11" fmla="*/ 96 w 96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192">
                        <a:moveTo>
                          <a:pt x="0" y="192"/>
                        </a:moveTo>
                        <a:lnTo>
                          <a:pt x="96" y="192"/>
                        </a:lnTo>
                        <a:lnTo>
                          <a:pt x="96" y="0"/>
                        </a:lnTo>
                      </a:path>
                    </a:pathLst>
                  </a:custGeom>
                  <a:noFill/>
                  <a:ln w="4191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48274" name="Group 165"/>
                <p:cNvGrpSpPr>
                  <a:grpSpLocks/>
                </p:cNvGrpSpPr>
                <p:nvPr/>
              </p:nvGrpSpPr>
              <p:grpSpPr bwMode="auto">
                <a:xfrm rot="-5400000">
                  <a:off x="2473" y="1469"/>
                  <a:ext cx="104" cy="431"/>
                  <a:chOff x="3984" y="1584"/>
                  <a:chExt cx="192" cy="1200"/>
                </a:xfrm>
              </p:grpSpPr>
              <p:grpSp>
                <p:nvGrpSpPr>
                  <p:cNvPr id="48275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3984" y="1824"/>
                    <a:ext cx="192" cy="720"/>
                    <a:chOff x="3792" y="1104"/>
                    <a:chExt cx="1152" cy="2880"/>
                  </a:xfrm>
                </p:grpSpPr>
                <p:grpSp>
                  <p:nvGrpSpPr>
                    <p:cNvPr id="48278" name="Group 1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680"/>
                      <a:ext cx="1152" cy="1152"/>
                      <a:chOff x="3792" y="2688"/>
                      <a:chExt cx="1152" cy="1152"/>
                    </a:xfrm>
                  </p:grpSpPr>
                  <p:grpSp>
                    <p:nvGrpSpPr>
                      <p:cNvPr id="48296" name="Group 1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2688"/>
                        <a:ext cx="576" cy="1152"/>
                        <a:chOff x="4368" y="2688"/>
                        <a:chExt cx="576" cy="1152"/>
                      </a:xfrm>
                    </p:grpSpPr>
                    <p:sp>
                      <p:nvSpPr>
                        <p:cNvPr id="48300" name="Arc 169"/>
                        <p:cNvSpPr>
                          <a:spLocks/>
                        </p:cNvSpPr>
                        <p:nvPr/>
                      </p:nvSpPr>
                      <p:spPr bwMode="auto">
                        <a:xfrm rot="5400000">
                          <a:off x="4368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301" name="Arc 1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8297" name="Group 1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3264"/>
                        <a:ext cx="576" cy="576"/>
                        <a:chOff x="3792" y="2688"/>
                        <a:chExt cx="576" cy="1152"/>
                      </a:xfrm>
                    </p:grpSpPr>
                    <p:sp>
                      <p:nvSpPr>
                        <p:cNvPr id="48298" name="Arc 172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792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99" name="Arc 173"/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3792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48279" name="Group 1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104"/>
                      <a:ext cx="1152" cy="1152"/>
                      <a:chOff x="3792" y="2688"/>
                      <a:chExt cx="1152" cy="1152"/>
                    </a:xfrm>
                  </p:grpSpPr>
                  <p:grpSp>
                    <p:nvGrpSpPr>
                      <p:cNvPr id="48290" name="Group 1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2688"/>
                        <a:ext cx="576" cy="1152"/>
                        <a:chOff x="4368" y="2688"/>
                        <a:chExt cx="576" cy="1152"/>
                      </a:xfrm>
                    </p:grpSpPr>
                    <p:sp>
                      <p:nvSpPr>
                        <p:cNvPr id="48294" name="Arc 176"/>
                        <p:cNvSpPr>
                          <a:spLocks/>
                        </p:cNvSpPr>
                        <p:nvPr/>
                      </p:nvSpPr>
                      <p:spPr bwMode="auto">
                        <a:xfrm rot="5400000">
                          <a:off x="4368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95" name="Arc 1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8291" name="Group 1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3264"/>
                        <a:ext cx="576" cy="576"/>
                        <a:chOff x="3792" y="2688"/>
                        <a:chExt cx="576" cy="1152"/>
                      </a:xfrm>
                    </p:grpSpPr>
                    <p:sp>
                      <p:nvSpPr>
                        <p:cNvPr id="48292" name="Arc 179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792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93" name="Arc 180"/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3792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48280" name="Group 1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2256"/>
                      <a:ext cx="1152" cy="1152"/>
                      <a:chOff x="3792" y="2688"/>
                      <a:chExt cx="1152" cy="1152"/>
                    </a:xfrm>
                  </p:grpSpPr>
                  <p:grpSp>
                    <p:nvGrpSpPr>
                      <p:cNvPr id="48284" name="Group 1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2688"/>
                        <a:ext cx="576" cy="1152"/>
                        <a:chOff x="4368" y="2688"/>
                        <a:chExt cx="576" cy="1152"/>
                      </a:xfrm>
                    </p:grpSpPr>
                    <p:sp>
                      <p:nvSpPr>
                        <p:cNvPr id="48288" name="Arc 183"/>
                        <p:cNvSpPr>
                          <a:spLocks/>
                        </p:cNvSpPr>
                        <p:nvPr/>
                      </p:nvSpPr>
                      <p:spPr bwMode="auto">
                        <a:xfrm rot="5400000">
                          <a:off x="4368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89" name="Arc 1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8285" name="Group 1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3264"/>
                        <a:ext cx="576" cy="576"/>
                        <a:chOff x="3792" y="2688"/>
                        <a:chExt cx="576" cy="1152"/>
                      </a:xfrm>
                    </p:grpSpPr>
                    <p:sp>
                      <p:nvSpPr>
                        <p:cNvPr id="48286" name="Arc 186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792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87" name="Arc 187"/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3792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41910">
                          <a:solidFill>
                            <a:srgbClr val="FF33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48281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68" y="2832"/>
                      <a:ext cx="576" cy="1152"/>
                      <a:chOff x="4368" y="2688"/>
                      <a:chExt cx="576" cy="1152"/>
                    </a:xfrm>
                  </p:grpSpPr>
                  <p:sp>
                    <p:nvSpPr>
                      <p:cNvPr id="48282" name="Arc 189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4368" y="3264"/>
                        <a:ext cx="576" cy="57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41910">
                        <a:solidFill>
                          <a:srgbClr val="FF3300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48283" name="Arc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68" y="2688"/>
                        <a:ext cx="576" cy="57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41910">
                        <a:solidFill>
                          <a:srgbClr val="FF3300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8276" name="Line 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80" y="1584"/>
                    <a:ext cx="0" cy="240"/>
                  </a:xfrm>
                  <a:prstGeom prst="line">
                    <a:avLst/>
                  </a:prstGeom>
                  <a:noFill/>
                  <a:ln w="41910">
                    <a:solidFill>
                      <a:srgbClr val="FF33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8277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544"/>
                    <a:ext cx="0" cy="240"/>
                  </a:xfrm>
                  <a:prstGeom prst="line">
                    <a:avLst/>
                  </a:prstGeom>
                  <a:noFill/>
                  <a:ln w="41910">
                    <a:solidFill>
                      <a:srgbClr val="FF33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48217" name="Group 193"/>
            <p:cNvGrpSpPr>
              <a:grpSpLocks/>
            </p:cNvGrpSpPr>
            <p:nvPr/>
          </p:nvGrpSpPr>
          <p:grpSpPr bwMode="auto">
            <a:xfrm>
              <a:off x="1422" y="2354"/>
              <a:ext cx="2114" cy="603"/>
              <a:chOff x="1536" y="3573"/>
              <a:chExt cx="2736" cy="603"/>
            </a:xfrm>
          </p:grpSpPr>
          <p:sp>
            <p:nvSpPr>
              <p:cNvPr id="48231" name="Line 194"/>
              <p:cNvSpPr>
                <a:spLocks noChangeShapeType="1"/>
              </p:cNvSpPr>
              <p:nvPr/>
            </p:nvSpPr>
            <p:spPr bwMode="auto">
              <a:xfrm>
                <a:off x="3013" y="3853"/>
                <a:ext cx="21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232" name="Line 195"/>
              <p:cNvSpPr>
                <a:spLocks noChangeShapeType="1"/>
              </p:cNvSpPr>
              <p:nvPr/>
            </p:nvSpPr>
            <p:spPr bwMode="auto">
              <a:xfrm>
                <a:off x="3013" y="3908"/>
                <a:ext cx="21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233" name="Line 196"/>
              <p:cNvSpPr>
                <a:spLocks noChangeShapeType="1"/>
              </p:cNvSpPr>
              <p:nvPr/>
            </p:nvSpPr>
            <p:spPr bwMode="auto">
              <a:xfrm>
                <a:off x="2904" y="3573"/>
                <a:ext cx="219" cy="2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234" name="Line 197"/>
              <p:cNvSpPr>
                <a:spLocks noChangeShapeType="1"/>
              </p:cNvSpPr>
              <p:nvPr/>
            </p:nvSpPr>
            <p:spPr bwMode="auto">
              <a:xfrm>
                <a:off x="3123" y="3908"/>
                <a:ext cx="0" cy="22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48235" name="Group 198"/>
              <p:cNvGrpSpPr>
                <a:grpSpLocks/>
              </p:cNvGrpSpPr>
              <p:nvPr/>
            </p:nvGrpSpPr>
            <p:grpSpPr bwMode="auto">
              <a:xfrm>
                <a:off x="3050" y="4122"/>
                <a:ext cx="164" cy="46"/>
                <a:chOff x="4304" y="3737"/>
                <a:chExt cx="144" cy="39"/>
              </a:xfrm>
            </p:grpSpPr>
            <p:sp>
              <p:nvSpPr>
                <p:cNvPr id="48264" name="Line 199"/>
                <p:cNvSpPr>
                  <a:spLocks noChangeShapeType="1"/>
                </p:cNvSpPr>
                <p:nvPr/>
              </p:nvSpPr>
              <p:spPr bwMode="auto">
                <a:xfrm>
                  <a:off x="4340" y="3776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5" name="Line 200"/>
                <p:cNvSpPr>
                  <a:spLocks noChangeShapeType="1"/>
                </p:cNvSpPr>
                <p:nvPr/>
              </p:nvSpPr>
              <p:spPr bwMode="auto">
                <a:xfrm>
                  <a:off x="4304" y="3737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8236" name="Group 201"/>
              <p:cNvGrpSpPr>
                <a:grpSpLocks/>
              </p:cNvGrpSpPr>
              <p:nvPr/>
            </p:nvGrpSpPr>
            <p:grpSpPr bwMode="auto">
              <a:xfrm>
                <a:off x="1864" y="3853"/>
                <a:ext cx="219" cy="323"/>
                <a:chOff x="3936" y="3504"/>
                <a:chExt cx="192" cy="279"/>
              </a:xfrm>
            </p:grpSpPr>
            <p:sp>
              <p:nvSpPr>
                <p:cNvPr id="48258" name="Line 202"/>
                <p:cNvSpPr>
                  <a:spLocks noChangeShapeType="1"/>
                </p:cNvSpPr>
                <p:nvPr/>
              </p:nvSpPr>
              <p:spPr bwMode="auto">
                <a:xfrm>
                  <a:off x="3936" y="3504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59" name="Line 203"/>
                <p:cNvSpPr>
                  <a:spLocks noChangeShapeType="1"/>
                </p:cNvSpPr>
                <p:nvPr/>
              </p:nvSpPr>
              <p:spPr bwMode="auto">
                <a:xfrm>
                  <a:off x="3936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60" name="Line 204"/>
                <p:cNvSpPr>
                  <a:spLocks noChangeShapeType="1"/>
                </p:cNvSpPr>
                <p:nvPr/>
              </p:nvSpPr>
              <p:spPr bwMode="auto">
                <a:xfrm>
                  <a:off x="4032" y="355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48261" name="Group 205"/>
                <p:cNvGrpSpPr>
                  <a:grpSpLocks/>
                </p:cNvGrpSpPr>
                <p:nvPr/>
              </p:nvGrpSpPr>
              <p:grpSpPr bwMode="auto">
                <a:xfrm>
                  <a:off x="3960" y="3744"/>
                  <a:ext cx="144" cy="39"/>
                  <a:chOff x="4304" y="3737"/>
                  <a:chExt cx="144" cy="39"/>
                </a:xfrm>
              </p:grpSpPr>
              <p:sp>
                <p:nvSpPr>
                  <p:cNvPr id="4826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340" y="3776"/>
                    <a:ext cx="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8263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4304" y="3737"/>
                    <a:ext cx="14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48237" name="Line 208"/>
              <p:cNvSpPr>
                <a:spLocks noChangeShapeType="1"/>
              </p:cNvSpPr>
              <p:nvPr/>
            </p:nvSpPr>
            <p:spPr bwMode="auto">
              <a:xfrm>
                <a:off x="1755" y="3573"/>
                <a:ext cx="219" cy="2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48238" name="Group 209"/>
              <p:cNvGrpSpPr>
                <a:grpSpLocks/>
              </p:cNvGrpSpPr>
              <p:nvPr/>
            </p:nvGrpSpPr>
            <p:grpSpPr bwMode="auto">
              <a:xfrm>
                <a:off x="3725" y="3573"/>
                <a:ext cx="328" cy="603"/>
                <a:chOff x="3725" y="3573"/>
                <a:chExt cx="328" cy="603"/>
              </a:xfrm>
            </p:grpSpPr>
            <p:grpSp>
              <p:nvGrpSpPr>
                <p:cNvPr id="48250" name="Group 210"/>
                <p:cNvGrpSpPr>
                  <a:grpSpLocks/>
                </p:cNvGrpSpPr>
                <p:nvPr/>
              </p:nvGrpSpPr>
              <p:grpSpPr bwMode="auto">
                <a:xfrm>
                  <a:off x="3725" y="3853"/>
                  <a:ext cx="219" cy="323"/>
                  <a:chOff x="3936" y="3504"/>
                  <a:chExt cx="192" cy="279"/>
                </a:xfrm>
              </p:grpSpPr>
              <p:sp>
                <p:nvSpPr>
                  <p:cNvPr id="4825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504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825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55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825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552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48255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3960" y="3744"/>
                    <a:ext cx="144" cy="39"/>
                    <a:chOff x="4304" y="3737"/>
                    <a:chExt cx="144" cy="39"/>
                  </a:xfrm>
                </p:grpSpPr>
                <p:sp>
                  <p:nvSpPr>
                    <p:cNvPr id="48256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40" y="3776"/>
                      <a:ext cx="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8257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4" y="3737"/>
                      <a:ext cx="1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48251" name="Line 217"/>
                <p:cNvSpPr>
                  <a:spLocks noChangeShapeType="1"/>
                </p:cNvSpPr>
                <p:nvPr/>
              </p:nvSpPr>
              <p:spPr bwMode="auto">
                <a:xfrm flipH="1">
                  <a:off x="3834" y="3573"/>
                  <a:ext cx="219" cy="2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48239" name="Line 218"/>
              <p:cNvSpPr>
                <a:spLocks noChangeShapeType="1"/>
              </p:cNvSpPr>
              <p:nvPr/>
            </p:nvSpPr>
            <p:spPr bwMode="auto">
              <a:xfrm flipH="1">
                <a:off x="1536" y="3573"/>
                <a:ext cx="219" cy="2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240" name="Line 219"/>
              <p:cNvSpPr>
                <a:spLocks noChangeShapeType="1"/>
              </p:cNvSpPr>
              <p:nvPr/>
            </p:nvSpPr>
            <p:spPr bwMode="auto">
              <a:xfrm>
                <a:off x="4053" y="3573"/>
                <a:ext cx="219" cy="2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48241" name="Group 220"/>
              <p:cNvGrpSpPr>
                <a:grpSpLocks/>
              </p:cNvGrpSpPr>
              <p:nvPr/>
            </p:nvGrpSpPr>
            <p:grpSpPr bwMode="auto">
              <a:xfrm>
                <a:off x="2544" y="3573"/>
                <a:ext cx="328" cy="603"/>
                <a:chOff x="3725" y="3573"/>
                <a:chExt cx="328" cy="603"/>
              </a:xfrm>
            </p:grpSpPr>
            <p:grpSp>
              <p:nvGrpSpPr>
                <p:cNvPr id="48242" name="Group 221"/>
                <p:cNvGrpSpPr>
                  <a:grpSpLocks/>
                </p:cNvGrpSpPr>
                <p:nvPr/>
              </p:nvGrpSpPr>
              <p:grpSpPr bwMode="auto">
                <a:xfrm>
                  <a:off x="3725" y="3853"/>
                  <a:ext cx="219" cy="323"/>
                  <a:chOff x="3936" y="3504"/>
                  <a:chExt cx="192" cy="279"/>
                </a:xfrm>
              </p:grpSpPr>
              <p:sp>
                <p:nvSpPr>
                  <p:cNvPr id="48244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504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8245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55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8246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552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48247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3960" y="3744"/>
                    <a:ext cx="144" cy="39"/>
                    <a:chOff x="4304" y="3737"/>
                    <a:chExt cx="144" cy="39"/>
                  </a:xfrm>
                </p:grpSpPr>
                <p:sp>
                  <p:nvSpPr>
                    <p:cNvPr id="48248" name="Line 2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40" y="3776"/>
                      <a:ext cx="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8249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4" y="3737"/>
                      <a:ext cx="1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48243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3834" y="3573"/>
                  <a:ext cx="219" cy="2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48218" name="Line 229"/>
            <p:cNvSpPr>
              <a:spLocks noChangeShapeType="1"/>
            </p:cNvSpPr>
            <p:nvPr/>
          </p:nvSpPr>
          <p:spPr bwMode="auto">
            <a:xfrm flipH="1">
              <a:off x="2370" y="2139"/>
              <a:ext cx="1171" cy="434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219" name="Text Box 230"/>
            <p:cNvSpPr txBox="1">
              <a:spLocks noChangeArrowheads="1"/>
            </p:cNvSpPr>
            <p:nvPr/>
          </p:nvSpPr>
          <p:spPr bwMode="auto">
            <a:xfrm>
              <a:off x="3519" y="1805"/>
              <a:ext cx="86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sz="1600" b="1">
                  <a:solidFill>
                    <a:srgbClr val="00CC99"/>
                  </a:solidFill>
                </a:rPr>
                <a:t>Panel with uniform charge</a:t>
              </a:r>
            </a:p>
          </p:txBody>
        </p:sp>
        <p:sp>
          <p:nvSpPr>
            <p:cNvPr id="48220" name="Line 231"/>
            <p:cNvSpPr>
              <a:spLocks noChangeShapeType="1"/>
            </p:cNvSpPr>
            <p:nvPr/>
          </p:nvSpPr>
          <p:spPr bwMode="auto">
            <a:xfrm flipH="1" flipV="1">
              <a:off x="2555" y="1469"/>
              <a:ext cx="964" cy="433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8221" name="Group 232"/>
            <p:cNvGrpSpPr>
              <a:grpSpLocks/>
            </p:cNvGrpSpPr>
            <p:nvPr/>
          </p:nvGrpSpPr>
          <p:grpSpPr bwMode="auto">
            <a:xfrm>
              <a:off x="2193" y="2354"/>
              <a:ext cx="264" cy="603"/>
              <a:chOff x="2576" y="3573"/>
              <a:chExt cx="328" cy="603"/>
            </a:xfrm>
          </p:grpSpPr>
          <p:sp>
            <p:nvSpPr>
              <p:cNvPr id="48223" name="Line 233"/>
              <p:cNvSpPr>
                <a:spLocks noChangeShapeType="1"/>
              </p:cNvSpPr>
              <p:nvPr/>
            </p:nvSpPr>
            <p:spPr bwMode="auto">
              <a:xfrm flipH="1">
                <a:off x="2685" y="3573"/>
                <a:ext cx="219" cy="280"/>
              </a:xfrm>
              <a:prstGeom prst="lin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48224" name="Group 234"/>
              <p:cNvGrpSpPr>
                <a:grpSpLocks/>
              </p:cNvGrpSpPr>
              <p:nvPr/>
            </p:nvGrpSpPr>
            <p:grpSpPr bwMode="auto">
              <a:xfrm>
                <a:off x="2576" y="3853"/>
                <a:ext cx="219" cy="323"/>
                <a:chOff x="3936" y="3504"/>
                <a:chExt cx="192" cy="279"/>
              </a:xfrm>
            </p:grpSpPr>
            <p:sp>
              <p:nvSpPr>
                <p:cNvPr id="48225" name="Line 235"/>
                <p:cNvSpPr>
                  <a:spLocks noChangeShapeType="1"/>
                </p:cNvSpPr>
                <p:nvPr/>
              </p:nvSpPr>
              <p:spPr bwMode="auto">
                <a:xfrm>
                  <a:off x="3936" y="35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6" name="Line 236"/>
                <p:cNvSpPr>
                  <a:spLocks noChangeShapeType="1"/>
                </p:cNvSpPr>
                <p:nvPr/>
              </p:nvSpPr>
              <p:spPr bwMode="auto">
                <a:xfrm>
                  <a:off x="3936" y="3552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227" name="Line 237"/>
                <p:cNvSpPr>
                  <a:spLocks noChangeShapeType="1"/>
                </p:cNvSpPr>
                <p:nvPr/>
              </p:nvSpPr>
              <p:spPr bwMode="auto">
                <a:xfrm>
                  <a:off x="4032" y="355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00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48228" name="Group 238"/>
                <p:cNvGrpSpPr>
                  <a:grpSpLocks/>
                </p:cNvGrpSpPr>
                <p:nvPr/>
              </p:nvGrpSpPr>
              <p:grpSpPr bwMode="auto">
                <a:xfrm>
                  <a:off x="3960" y="3744"/>
                  <a:ext cx="144" cy="39"/>
                  <a:chOff x="4304" y="3737"/>
                  <a:chExt cx="144" cy="39"/>
                </a:xfrm>
              </p:grpSpPr>
              <p:sp>
                <p:nvSpPr>
                  <p:cNvPr id="48229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4340" y="3776"/>
                    <a:ext cx="7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CC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8230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4304" y="3737"/>
                    <a:ext cx="14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CC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48222" name="Freeform 241"/>
            <p:cNvSpPr>
              <a:spLocks/>
            </p:cNvSpPr>
            <p:nvPr/>
          </p:nvSpPr>
          <p:spPr bwMode="auto">
            <a:xfrm>
              <a:off x="1258" y="1277"/>
              <a:ext cx="1574" cy="144"/>
            </a:xfrm>
            <a:custGeom>
              <a:avLst/>
              <a:gdLst>
                <a:gd name="T0" fmla="*/ 0 w 864"/>
                <a:gd name="T1" fmla="*/ 0 h 144"/>
                <a:gd name="T2" fmla="*/ 869 w 864"/>
                <a:gd name="T3" fmla="*/ 144 h 144"/>
                <a:gd name="T4" fmla="*/ 5223 w 864"/>
                <a:gd name="T5" fmla="*/ 144 h 144"/>
                <a:gd name="T6" fmla="*/ 4354 w 864"/>
                <a:gd name="T7" fmla="*/ 0 h 144"/>
                <a:gd name="T8" fmla="*/ 0 w 864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lnTo>
                    <a:pt x="144" y="144"/>
                  </a:lnTo>
                  <a:lnTo>
                    <a:pt x="864" y="144"/>
                  </a:lnTo>
                  <a:lnTo>
                    <a:pt x="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>
                <a:alpha val="50195"/>
              </a:srgbClr>
            </a:solidFill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9461" name="Group 242"/>
          <p:cNvGrpSpPr>
            <a:grpSpLocks/>
          </p:cNvGrpSpPr>
          <p:nvPr/>
        </p:nvGrpSpPr>
        <p:grpSpPr bwMode="auto">
          <a:xfrm>
            <a:off x="3398838" y="3897313"/>
            <a:ext cx="5232400" cy="2557462"/>
            <a:chOff x="1979" y="2364"/>
            <a:chExt cx="3296" cy="1859"/>
          </a:xfrm>
        </p:grpSpPr>
        <p:sp>
          <p:nvSpPr>
            <p:cNvPr id="48161" name="Text Box 243"/>
            <p:cNvSpPr txBox="1">
              <a:spLocks noChangeArrowheads="1"/>
            </p:cNvSpPr>
            <p:nvPr/>
          </p:nvSpPr>
          <p:spPr bwMode="auto">
            <a:xfrm>
              <a:off x="4061" y="2817"/>
              <a:ext cx="1214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sz="2400" b="1">
                  <a:solidFill>
                    <a:srgbClr val="FF0000"/>
                  </a:solidFill>
                </a:rPr>
                <a:t>Model order</a:t>
              </a:r>
            </a:p>
            <a:p>
              <a:pPr algn="l">
                <a:spcBef>
                  <a:spcPct val="0"/>
                </a:spcBef>
              </a:pPr>
              <a:r>
                <a:rPr lang="en-US" altLang="zh-CN" sz="2400" b="1">
                  <a:solidFill>
                    <a:srgbClr val="FF0000"/>
                  </a:solidFill>
                </a:rPr>
                <a:t>reduction</a:t>
              </a:r>
            </a:p>
          </p:txBody>
        </p:sp>
        <p:sp>
          <p:nvSpPr>
            <p:cNvPr id="48162" name="AutoShape 244"/>
            <p:cNvSpPr>
              <a:spLocks noChangeArrowheads="1"/>
            </p:cNvSpPr>
            <p:nvPr/>
          </p:nvSpPr>
          <p:spPr bwMode="auto">
            <a:xfrm>
              <a:off x="3560" y="2364"/>
              <a:ext cx="372" cy="1406"/>
            </a:xfrm>
            <a:prstGeom prst="curvedLeftArrow">
              <a:avLst>
                <a:gd name="adj1" fmla="val 75591"/>
                <a:gd name="adj2" fmla="val 151183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163" name="Text Box 245"/>
            <p:cNvSpPr txBox="1">
              <a:spLocks noChangeArrowheads="1"/>
            </p:cNvSpPr>
            <p:nvPr/>
          </p:nvSpPr>
          <p:spPr bwMode="auto">
            <a:xfrm>
              <a:off x="3651" y="3879"/>
              <a:ext cx="131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sz="2000" b="1">
                  <a:solidFill>
                    <a:srgbClr val="000000"/>
                  </a:solidFill>
                </a:rPr>
                <a:t>Reduced circuit</a:t>
              </a:r>
            </a:p>
          </p:txBody>
        </p:sp>
        <p:grpSp>
          <p:nvGrpSpPr>
            <p:cNvPr id="48164" name="Group 246"/>
            <p:cNvGrpSpPr>
              <a:grpSpLocks/>
            </p:cNvGrpSpPr>
            <p:nvPr/>
          </p:nvGrpSpPr>
          <p:grpSpPr bwMode="auto">
            <a:xfrm>
              <a:off x="1979" y="3604"/>
              <a:ext cx="1559" cy="619"/>
              <a:chOff x="1979" y="3604"/>
              <a:chExt cx="1559" cy="619"/>
            </a:xfrm>
          </p:grpSpPr>
          <p:grpSp>
            <p:nvGrpSpPr>
              <p:cNvPr id="48165" name="Group 247"/>
              <p:cNvGrpSpPr>
                <a:grpSpLocks/>
              </p:cNvGrpSpPr>
              <p:nvPr/>
            </p:nvGrpSpPr>
            <p:grpSpPr bwMode="auto">
              <a:xfrm>
                <a:off x="2639" y="3604"/>
                <a:ext cx="799" cy="156"/>
                <a:chOff x="3690" y="1824"/>
                <a:chExt cx="719" cy="144"/>
              </a:xfrm>
            </p:grpSpPr>
            <p:sp>
              <p:nvSpPr>
                <p:cNvPr id="48181" name="Oval 248"/>
                <p:cNvSpPr>
                  <a:spLocks noChangeArrowheads="1"/>
                </p:cNvSpPr>
                <p:nvPr/>
              </p:nvSpPr>
              <p:spPr bwMode="auto">
                <a:xfrm>
                  <a:off x="4320" y="192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bg2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48182" name="Group 249"/>
                <p:cNvGrpSpPr>
                  <a:grpSpLocks/>
                </p:cNvGrpSpPr>
                <p:nvPr/>
              </p:nvGrpSpPr>
              <p:grpSpPr bwMode="auto">
                <a:xfrm rot="-5400000">
                  <a:off x="3818" y="1696"/>
                  <a:ext cx="96" cy="351"/>
                  <a:chOff x="624" y="2112"/>
                  <a:chExt cx="192" cy="720"/>
                </a:xfrm>
              </p:grpSpPr>
              <p:sp>
                <p:nvSpPr>
                  <p:cNvPr id="48211" name="Freeform 250"/>
                  <p:cNvSpPr>
                    <a:spLocks/>
                  </p:cNvSpPr>
                  <p:nvPr/>
                </p:nvSpPr>
                <p:spPr bwMode="auto">
                  <a:xfrm>
                    <a:off x="624" y="2304"/>
                    <a:ext cx="192" cy="528"/>
                  </a:xfrm>
                  <a:custGeom>
                    <a:avLst/>
                    <a:gdLst>
                      <a:gd name="T0" fmla="*/ 0 w 192"/>
                      <a:gd name="T1" fmla="*/ 0 h 528"/>
                      <a:gd name="T2" fmla="*/ 192 w 192"/>
                      <a:gd name="T3" fmla="*/ 48 h 528"/>
                      <a:gd name="T4" fmla="*/ 0 w 192"/>
                      <a:gd name="T5" fmla="*/ 96 h 528"/>
                      <a:gd name="T6" fmla="*/ 192 w 192"/>
                      <a:gd name="T7" fmla="*/ 144 h 528"/>
                      <a:gd name="T8" fmla="*/ 0 w 192"/>
                      <a:gd name="T9" fmla="*/ 192 h 528"/>
                      <a:gd name="T10" fmla="*/ 192 w 192"/>
                      <a:gd name="T11" fmla="*/ 240 h 528"/>
                      <a:gd name="T12" fmla="*/ 0 w 192"/>
                      <a:gd name="T13" fmla="*/ 288 h 528"/>
                      <a:gd name="T14" fmla="*/ 192 w 192"/>
                      <a:gd name="T15" fmla="*/ 336 h 528"/>
                      <a:gd name="T16" fmla="*/ 96 w 192"/>
                      <a:gd name="T17" fmla="*/ 336 h 528"/>
                      <a:gd name="T18" fmla="*/ 96 w 192"/>
                      <a:gd name="T19" fmla="*/ 528 h 5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2"/>
                      <a:gd name="T31" fmla="*/ 0 h 528"/>
                      <a:gd name="T32" fmla="*/ 192 w 192"/>
                      <a:gd name="T33" fmla="*/ 528 h 5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2" h="528">
                        <a:moveTo>
                          <a:pt x="0" y="0"/>
                        </a:moveTo>
                        <a:lnTo>
                          <a:pt x="192" y="48"/>
                        </a:lnTo>
                        <a:lnTo>
                          <a:pt x="0" y="96"/>
                        </a:lnTo>
                        <a:lnTo>
                          <a:pt x="192" y="144"/>
                        </a:lnTo>
                        <a:lnTo>
                          <a:pt x="0" y="192"/>
                        </a:lnTo>
                        <a:lnTo>
                          <a:pt x="192" y="240"/>
                        </a:lnTo>
                        <a:lnTo>
                          <a:pt x="0" y="288"/>
                        </a:lnTo>
                        <a:lnTo>
                          <a:pt x="192" y="336"/>
                        </a:lnTo>
                        <a:lnTo>
                          <a:pt x="96" y="336"/>
                        </a:lnTo>
                        <a:lnTo>
                          <a:pt x="96" y="528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212" name="Freeform 251"/>
                  <p:cNvSpPr>
                    <a:spLocks/>
                  </p:cNvSpPr>
                  <p:nvPr/>
                </p:nvSpPr>
                <p:spPr bwMode="auto">
                  <a:xfrm>
                    <a:off x="624" y="2112"/>
                    <a:ext cx="96" cy="192"/>
                  </a:xfrm>
                  <a:custGeom>
                    <a:avLst/>
                    <a:gdLst>
                      <a:gd name="T0" fmla="*/ 0 w 96"/>
                      <a:gd name="T1" fmla="*/ 192 h 192"/>
                      <a:gd name="T2" fmla="*/ 96 w 96"/>
                      <a:gd name="T3" fmla="*/ 192 h 192"/>
                      <a:gd name="T4" fmla="*/ 96 w 96"/>
                      <a:gd name="T5" fmla="*/ 0 h 192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192"/>
                      <a:gd name="T11" fmla="*/ 96 w 96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192">
                        <a:moveTo>
                          <a:pt x="0" y="192"/>
                        </a:moveTo>
                        <a:lnTo>
                          <a:pt x="96" y="192"/>
                        </a:lnTo>
                        <a:lnTo>
                          <a:pt x="96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>
                        <a:solidFill>
                          <a:schemeClr val="bg2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48183" name="Group 252"/>
                <p:cNvGrpSpPr>
                  <a:grpSpLocks/>
                </p:cNvGrpSpPr>
                <p:nvPr/>
              </p:nvGrpSpPr>
              <p:grpSpPr bwMode="auto">
                <a:xfrm rot="-5400000">
                  <a:off x="4175" y="1681"/>
                  <a:ext cx="89" cy="378"/>
                  <a:chOff x="3984" y="1584"/>
                  <a:chExt cx="192" cy="1200"/>
                </a:xfrm>
              </p:grpSpPr>
              <p:grpSp>
                <p:nvGrpSpPr>
                  <p:cNvPr id="48184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3984" y="1824"/>
                    <a:ext cx="192" cy="720"/>
                    <a:chOff x="3792" y="1104"/>
                    <a:chExt cx="1152" cy="2880"/>
                  </a:xfrm>
                </p:grpSpPr>
                <p:grpSp>
                  <p:nvGrpSpPr>
                    <p:cNvPr id="48187" name="Group 2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680"/>
                      <a:ext cx="1152" cy="1152"/>
                      <a:chOff x="3792" y="2688"/>
                      <a:chExt cx="1152" cy="1152"/>
                    </a:xfrm>
                  </p:grpSpPr>
                  <p:grpSp>
                    <p:nvGrpSpPr>
                      <p:cNvPr id="48205" name="Group 2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2688"/>
                        <a:ext cx="576" cy="1152"/>
                        <a:chOff x="4368" y="2688"/>
                        <a:chExt cx="576" cy="1152"/>
                      </a:xfrm>
                    </p:grpSpPr>
                    <p:sp>
                      <p:nvSpPr>
                        <p:cNvPr id="48209" name="Arc 256"/>
                        <p:cNvSpPr>
                          <a:spLocks/>
                        </p:cNvSpPr>
                        <p:nvPr/>
                      </p:nvSpPr>
                      <p:spPr bwMode="auto">
                        <a:xfrm rot="5400000">
                          <a:off x="4368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10" name="Arc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8206" name="Group 2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3264"/>
                        <a:ext cx="576" cy="576"/>
                        <a:chOff x="3792" y="2688"/>
                        <a:chExt cx="576" cy="1152"/>
                      </a:xfrm>
                    </p:grpSpPr>
                    <p:sp>
                      <p:nvSpPr>
                        <p:cNvPr id="48207" name="Arc 259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792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08" name="Arc 260"/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3792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48188" name="Group 2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104"/>
                      <a:ext cx="1152" cy="1152"/>
                      <a:chOff x="3792" y="2688"/>
                      <a:chExt cx="1152" cy="1152"/>
                    </a:xfrm>
                  </p:grpSpPr>
                  <p:grpSp>
                    <p:nvGrpSpPr>
                      <p:cNvPr id="48199" name="Group 2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2688"/>
                        <a:ext cx="576" cy="1152"/>
                        <a:chOff x="4368" y="2688"/>
                        <a:chExt cx="576" cy="1152"/>
                      </a:xfrm>
                    </p:grpSpPr>
                    <p:sp>
                      <p:nvSpPr>
                        <p:cNvPr id="48203" name="Arc 263"/>
                        <p:cNvSpPr>
                          <a:spLocks/>
                        </p:cNvSpPr>
                        <p:nvPr/>
                      </p:nvSpPr>
                      <p:spPr bwMode="auto">
                        <a:xfrm rot="5400000">
                          <a:off x="4368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04" name="Arc 2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8200" name="Group 2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3264"/>
                        <a:ext cx="576" cy="576"/>
                        <a:chOff x="3792" y="2688"/>
                        <a:chExt cx="576" cy="1152"/>
                      </a:xfrm>
                    </p:grpSpPr>
                    <p:sp>
                      <p:nvSpPr>
                        <p:cNvPr id="48201" name="Arc 266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792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02" name="Arc 267"/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3792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48189" name="Group 2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2256"/>
                      <a:ext cx="1152" cy="1152"/>
                      <a:chOff x="3792" y="2688"/>
                      <a:chExt cx="1152" cy="1152"/>
                    </a:xfrm>
                  </p:grpSpPr>
                  <p:grpSp>
                    <p:nvGrpSpPr>
                      <p:cNvPr id="48193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68" y="2688"/>
                        <a:ext cx="576" cy="1152"/>
                        <a:chOff x="4368" y="2688"/>
                        <a:chExt cx="576" cy="1152"/>
                      </a:xfrm>
                    </p:grpSpPr>
                    <p:sp>
                      <p:nvSpPr>
                        <p:cNvPr id="48197" name="Arc 270"/>
                        <p:cNvSpPr>
                          <a:spLocks/>
                        </p:cNvSpPr>
                        <p:nvPr/>
                      </p:nvSpPr>
                      <p:spPr bwMode="auto">
                        <a:xfrm rot="5400000">
                          <a:off x="4368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198" name="Arc 2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68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8194" name="Group 2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3264"/>
                        <a:ext cx="576" cy="576"/>
                        <a:chOff x="3792" y="2688"/>
                        <a:chExt cx="576" cy="1152"/>
                      </a:xfrm>
                    </p:grpSpPr>
                    <p:sp>
                      <p:nvSpPr>
                        <p:cNvPr id="48195" name="Arc 273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792" y="3264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196" name="Arc 274"/>
                        <p:cNvSpPr>
                          <a:spLocks/>
                        </p:cNvSpPr>
                        <p:nvPr/>
                      </p:nvSpPr>
                      <p:spPr bwMode="auto">
                        <a:xfrm rot="-5400000">
                          <a:off x="3792" y="2688"/>
                          <a:ext cx="576" cy="57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bg2"/>
                              </a:solidFill>
                              <a:latin typeface="Arial" charset="0"/>
                              <a:ea typeface="宋体" pitchFamily="2" charset="-122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48190" name="Group 2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68" y="2832"/>
                      <a:ext cx="576" cy="1152"/>
                      <a:chOff x="4368" y="2688"/>
                      <a:chExt cx="576" cy="1152"/>
                    </a:xfrm>
                  </p:grpSpPr>
                  <p:sp>
                    <p:nvSpPr>
                      <p:cNvPr id="48191" name="Arc 276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4368" y="3264"/>
                        <a:ext cx="576" cy="57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92" name="Arc 2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68" y="2688"/>
                        <a:ext cx="576" cy="57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bg2"/>
                            </a:solidFill>
                            <a:latin typeface="Arial" charset="0"/>
                            <a:ea typeface="宋体" pitchFamily="2" charset="-122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8185" name="Line 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80" y="1584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8186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544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48166" name="Line 280"/>
              <p:cNvSpPr>
                <a:spLocks noChangeShapeType="1"/>
              </p:cNvSpPr>
              <p:nvPr/>
            </p:nvSpPr>
            <p:spPr bwMode="auto">
              <a:xfrm>
                <a:off x="2522" y="3926"/>
                <a:ext cx="21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67" name="Line 281"/>
              <p:cNvSpPr>
                <a:spLocks noChangeShapeType="1"/>
              </p:cNvSpPr>
              <p:nvPr/>
            </p:nvSpPr>
            <p:spPr bwMode="auto">
              <a:xfrm>
                <a:off x="2522" y="3976"/>
                <a:ext cx="21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68" name="Line 282"/>
              <p:cNvSpPr>
                <a:spLocks noChangeShapeType="1"/>
              </p:cNvSpPr>
              <p:nvPr/>
            </p:nvSpPr>
            <p:spPr bwMode="auto">
              <a:xfrm>
                <a:off x="2628" y="3976"/>
                <a:ext cx="0" cy="2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48169" name="Group 283"/>
              <p:cNvGrpSpPr>
                <a:grpSpLocks/>
              </p:cNvGrpSpPr>
              <p:nvPr/>
            </p:nvGrpSpPr>
            <p:grpSpPr bwMode="auto">
              <a:xfrm>
                <a:off x="2558" y="4176"/>
                <a:ext cx="160" cy="42"/>
                <a:chOff x="4304" y="3737"/>
                <a:chExt cx="144" cy="39"/>
              </a:xfrm>
            </p:grpSpPr>
            <p:sp>
              <p:nvSpPr>
                <p:cNvPr id="48179" name="Line 284"/>
                <p:cNvSpPr>
                  <a:spLocks noChangeShapeType="1"/>
                </p:cNvSpPr>
                <p:nvPr/>
              </p:nvSpPr>
              <p:spPr bwMode="auto">
                <a:xfrm>
                  <a:off x="4340" y="3776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80" name="Line 285"/>
                <p:cNvSpPr>
                  <a:spLocks noChangeShapeType="1"/>
                </p:cNvSpPr>
                <p:nvPr/>
              </p:nvSpPr>
              <p:spPr bwMode="auto">
                <a:xfrm>
                  <a:off x="4304" y="3737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48170" name="Line 286"/>
              <p:cNvSpPr>
                <a:spLocks noChangeShapeType="1"/>
              </p:cNvSpPr>
              <p:nvPr/>
            </p:nvSpPr>
            <p:spPr bwMode="auto">
              <a:xfrm>
                <a:off x="2632" y="3658"/>
                <a:ext cx="0" cy="2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71" name="Line 287"/>
              <p:cNvSpPr>
                <a:spLocks noChangeShapeType="1"/>
              </p:cNvSpPr>
              <p:nvPr/>
            </p:nvSpPr>
            <p:spPr bwMode="auto">
              <a:xfrm>
                <a:off x="3325" y="3931"/>
                <a:ext cx="21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72" name="Line 288"/>
              <p:cNvSpPr>
                <a:spLocks noChangeShapeType="1"/>
              </p:cNvSpPr>
              <p:nvPr/>
            </p:nvSpPr>
            <p:spPr bwMode="auto">
              <a:xfrm>
                <a:off x="3325" y="3981"/>
                <a:ext cx="21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73" name="Line 289"/>
              <p:cNvSpPr>
                <a:spLocks noChangeShapeType="1"/>
              </p:cNvSpPr>
              <p:nvPr/>
            </p:nvSpPr>
            <p:spPr bwMode="auto">
              <a:xfrm>
                <a:off x="3431" y="3981"/>
                <a:ext cx="0" cy="2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48174" name="Group 290"/>
              <p:cNvGrpSpPr>
                <a:grpSpLocks/>
              </p:cNvGrpSpPr>
              <p:nvPr/>
            </p:nvGrpSpPr>
            <p:grpSpPr bwMode="auto">
              <a:xfrm>
                <a:off x="3361" y="4180"/>
                <a:ext cx="159" cy="43"/>
                <a:chOff x="4304" y="3737"/>
                <a:chExt cx="144" cy="39"/>
              </a:xfrm>
            </p:grpSpPr>
            <p:sp>
              <p:nvSpPr>
                <p:cNvPr id="48177" name="Line 291"/>
                <p:cNvSpPr>
                  <a:spLocks noChangeShapeType="1"/>
                </p:cNvSpPr>
                <p:nvPr/>
              </p:nvSpPr>
              <p:spPr bwMode="auto">
                <a:xfrm>
                  <a:off x="4340" y="3776"/>
                  <a:ext cx="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178" name="Line 292"/>
                <p:cNvSpPr>
                  <a:spLocks noChangeShapeType="1"/>
                </p:cNvSpPr>
                <p:nvPr/>
              </p:nvSpPr>
              <p:spPr bwMode="auto">
                <a:xfrm>
                  <a:off x="4304" y="3737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48175" name="Line 293"/>
              <p:cNvSpPr>
                <a:spLocks noChangeShapeType="1"/>
              </p:cNvSpPr>
              <p:nvPr/>
            </p:nvSpPr>
            <p:spPr bwMode="auto">
              <a:xfrm>
                <a:off x="3435" y="3663"/>
                <a:ext cx="0" cy="2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76" name="Line 294"/>
              <p:cNvSpPr>
                <a:spLocks noChangeShapeType="1"/>
              </p:cNvSpPr>
              <p:nvPr/>
            </p:nvSpPr>
            <p:spPr bwMode="auto">
              <a:xfrm>
                <a:off x="1979" y="3656"/>
                <a:ext cx="64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48135" name="Picture 295" descr="interconn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07963"/>
            <a:ext cx="2435225" cy="1416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489" name="Group 296"/>
          <p:cNvGrpSpPr>
            <a:grpSpLocks/>
          </p:cNvGrpSpPr>
          <p:nvPr/>
        </p:nvGrpSpPr>
        <p:grpSpPr bwMode="auto">
          <a:xfrm>
            <a:off x="1039813" y="1196975"/>
            <a:ext cx="5732462" cy="1516063"/>
            <a:chOff x="763" y="754"/>
            <a:chExt cx="3611" cy="955"/>
          </a:xfrm>
        </p:grpSpPr>
        <p:grpSp>
          <p:nvGrpSpPr>
            <p:cNvPr id="48137" name="Group 297"/>
            <p:cNvGrpSpPr>
              <a:grpSpLocks/>
            </p:cNvGrpSpPr>
            <p:nvPr/>
          </p:nvGrpSpPr>
          <p:grpSpPr bwMode="auto">
            <a:xfrm>
              <a:off x="763" y="1277"/>
              <a:ext cx="3611" cy="432"/>
              <a:chOff x="475" y="890"/>
              <a:chExt cx="3611" cy="432"/>
            </a:xfrm>
          </p:grpSpPr>
          <p:sp>
            <p:nvSpPr>
              <p:cNvPr id="48141" name="Line 298"/>
              <p:cNvSpPr>
                <a:spLocks noChangeShapeType="1"/>
              </p:cNvSpPr>
              <p:nvPr/>
            </p:nvSpPr>
            <p:spPr bwMode="auto">
              <a:xfrm>
                <a:off x="558" y="939"/>
                <a:ext cx="337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42" name="Line 299"/>
              <p:cNvSpPr>
                <a:spLocks noChangeShapeType="1"/>
              </p:cNvSpPr>
              <p:nvPr/>
            </p:nvSpPr>
            <p:spPr bwMode="auto">
              <a:xfrm>
                <a:off x="712" y="1034"/>
                <a:ext cx="337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43" name="Line 300"/>
              <p:cNvSpPr>
                <a:spLocks noChangeShapeType="1"/>
              </p:cNvSpPr>
              <p:nvPr/>
            </p:nvSpPr>
            <p:spPr bwMode="auto">
              <a:xfrm>
                <a:off x="712" y="1179"/>
                <a:ext cx="337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44" name="Line 301"/>
              <p:cNvSpPr>
                <a:spLocks noChangeShapeType="1"/>
              </p:cNvSpPr>
              <p:nvPr/>
            </p:nvSpPr>
            <p:spPr bwMode="auto">
              <a:xfrm>
                <a:off x="712" y="1322"/>
                <a:ext cx="337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45" name="Line 302"/>
              <p:cNvSpPr>
                <a:spLocks noChangeShapeType="1"/>
              </p:cNvSpPr>
              <p:nvPr/>
            </p:nvSpPr>
            <p:spPr bwMode="auto">
              <a:xfrm>
                <a:off x="635" y="987"/>
                <a:ext cx="337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46" name="Line 303"/>
              <p:cNvSpPr>
                <a:spLocks noChangeShapeType="1"/>
              </p:cNvSpPr>
              <p:nvPr/>
            </p:nvSpPr>
            <p:spPr bwMode="auto">
              <a:xfrm>
                <a:off x="712" y="103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47" name="Line 304"/>
              <p:cNvSpPr>
                <a:spLocks noChangeShapeType="1"/>
              </p:cNvSpPr>
              <p:nvPr/>
            </p:nvSpPr>
            <p:spPr bwMode="auto">
              <a:xfrm>
                <a:off x="635" y="987"/>
                <a:ext cx="0" cy="2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48" name="Line 305"/>
              <p:cNvSpPr>
                <a:spLocks noChangeShapeType="1"/>
              </p:cNvSpPr>
              <p:nvPr/>
            </p:nvSpPr>
            <p:spPr bwMode="auto">
              <a:xfrm>
                <a:off x="558" y="939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49" name="Line 306"/>
              <p:cNvSpPr>
                <a:spLocks noChangeShapeType="1"/>
              </p:cNvSpPr>
              <p:nvPr/>
            </p:nvSpPr>
            <p:spPr bwMode="auto">
              <a:xfrm>
                <a:off x="4086" y="103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0" name="Line 307"/>
              <p:cNvSpPr>
                <a:spLocks noChangeShapeType="1"/>
              </p:cNvSpPr>
              <p:nvPr/>
            </p:nvSpPr>
            <p:spPr bwMode="auto">
              <a:xfrm>
                <a:off x="1785" y="103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1" name="Line 308"/>
              <p:cNvSpPr>
                <a:spLocks noChangeShapeType="1"/>
              </p:cNvSpPr>
              <p:nvPr/>
            </p:nvSpPr>
            <p:spPr bwMode="auto">
              <a:xfrm>
                <a:off x="2936" y="103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2" name="Line 309"/>
              <p:cNvSpPr>
                <a:spLocks noChangeShapeType="1"/>
              </p:cNvSpPr>
              <p:nvPr/>
            </p:nvSpPr>
            <p:spPr bwMode="auto">
              <a:xfrm>
                <a:off x="481" y="890"/>
                <a:ext cx="337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3" name="Line 310"/>
              <p:cNvSpPr>
                <a:spLocks noChangeShapeType="1"/>
              </p:cNvSpPr>
              <p:nvPr/>
            </p:nvSpPr>
            <p:spPr bwMode="auto">
              <a:xfrm flipH="1" flipV="1">
                <a:off x="481" y="890"/>
                <a:ext cx="231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4" name="Line 311"/>
              <p:cNvSpPr>
                <a:spLocks noChangeShapeType="1"/>
              </p:cNvSpPr>
              <p:nvPr/>
            </p:nvSpPr>
            <p:spPr bwMode="auto">
              <a:xfrm flipH="1" flipV="1">
                <a:off x="481" y="1034"/>
                <a:ext cx="231" cy="1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5" name="Line 312"/>
              <p:cNvSpPr>
                <a:spLocks noChangeShapeType="1"/>
              </p:cNvSpPr>
              <p:nvPr/>
            </p:nvSpPr>
            <p:spPr bwMode="auto">
              <a:xfrm flipH="1" flipV="1">
                <a:off x="475" y="1179"/>
                <a:ext cx="229" cy="14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6" name="Line 313"/>
              <p:cNvSpPr>
                <a:spLocks noChangeShapeType="1"/>
              </p:cNvSpPr>
              <p:nvPr/>
            </p:nvSpPr>
            <p:spPr bwMode="auto">
              <a:xfrm flipH="1" flipV="1">
                <a:off x="1555" y="890"/>
                <a:ext cx="23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7" name="Line 314"/>
              <p:cNvSpPr>
                <a:spLocks noChangeShapeType="1"/>
              </p:cNvSpPr>
              <p:nvPr/>
            </p:nvSpPr>
            <p:spPr bwMode="auto">
              <a:xfrm flipH="1" flipV="1">
                <a:off x="2706" y="890"/>
                <a:ext cx="230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8" name="Line 315"/>
              <p:cNvSpPr>
                <a:spLocks noChangeShapeType="1"/>
              </p:cNvSpPr>
              <p:nvPr/>
            </p:nvSpPr>
            <p:spPr bwMode="auto">
              <a:xfrm flipH="1" flipV="1">
                <a:off x="3855" y="890"/>
                <a:ext cx="231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59" name="Line 316"/>
              <p:cNvSpPr>
                <a:spLocks noChangeShapeType="1"/>
              </p:cNvSpPr>
              <p:nvPr/>
            </p:nvSpPr>
            <p:spPr bwMode="auto">
              <a:xfrm>
                <a:off x="1555" y="890"/>
                <a:ext cx="230" cy="14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60" name="Line 317"/>
              <p:cNvSpPr>
                <a:spLocks noChangeShapeType="1"/>
              </p:cNvSpPr>
              <p:nvPr/>
            </p:nvSpPr>
            <p:spPr bwMode="auto">
              <a:xfrm>
                <a:off x="476" y="890"/>
                <a:ext cx="0" cy="2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8138" name="Group 318"/>
            <p:cNvGrpSpPr>
              <a:grpSpLocks/>
            </p:cNvGrpSpPr>
            <p:nvPr/>
          </p:nvGrpSpPr>
          <p:grpSpPr bwMode="auto">
            <a:xfrm>
              <a:off x="1405" y="754"/>
              <a:ext cx="427" cy="521"/>
              <a:chOff x="1405" y="754"/>
              <a:chExt cx="427" cy="521"/>
            </a:xfrm>
          </p:grpSpPr>
          <p:sp>
            <p:nvSpPr>
              <p:cNvPr id="48139" name="Oval 319"/>
              <p:cNvSpPr>
                <a:spLocks noChangeArrowheads="1"/>
              </p:cNvSpPr>
              <p:nvPr/>
            </p:nvSpPr>
            <p:spPr bwMode="auto">
              <a:xfrm>
                <a:off x="1405" y="754"/>
                <a:ext cx="263" cy="257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>
                  <a:buClr>
                    <a:schemeClr val="accent1"/>
                  </a:buClr>
                  <a:buSzPct val="75000"/>
                  <a:buFont typeface="Monotype Sorts" pitchFamily="2" charset="2"/>
                  <a:buNone/>
                </a:pPr>
                <a:endParaRPr lang="zh-CN" altLang="en-US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40" name="AutoShape 320"/>
              <p:cNvSpPr>
                <a:spLocks noChangeArrowheads="1"/>
              </p:cNvSpPr>
              <p:nvPr/>
            </p:nvSpPr>
            <p:spPr bwMode="auto">
              <a:xfrm rot="2700000">
                <a:off x="1567" y="1009"/>
                <a:ext cx="336" cy="195"/>
              </a:xfrm>
              <a:prstGeom prst="notchedRightArrow">
                <a:avLst>
                  <a:gd name="adj1" fmla="val 50000"/>
                  <a:gd name="adj2" fmla="val 43077"/>
                </a:avLst>
              </a:prstGeom>
              <a:solidFill>
                <a:srgbClr val="1C1C1C"/>
              </a:solidFill>
              <a:ln w="12700">
                <a:solidFill>
                  <a:srgbClr val="FFFFFF"/>
                </a:solidFill>
                <a:miter lim="800000"/>
                <a:headEnd/>
                <a:tailEnd type="none" w="sm" len="med"/>
              </a:ln>
            </p:spPr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BE70E55E-E439-41D4-93E2-CB3262D8844E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8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Challenges for parasitic extraction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2350" cy="51847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/>
              <a:t>Parasitic Extraction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As design get larger, and process geometries smaller than 0.35</a:t>
            </a:r>
            <a:r>
              <a:rPr lang="en-US" altLang="zh-CN" smtClean="0">
                <a:sym typeface="Symbol" pitchFamily="18" charset="2"/>
              </a:rPr>
              <a:t></a:t>
            </a:r>
            <a:r>
              <a:rPr lang="en-US" altLang="zh-CN" smtClean="0"/>
              <a:t>m, the impact of wire resistance, capacitance and inductance (aka parasitics) becomes significant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Give rise to a whole set of signal integrity issues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/>
              <a:t>Challenge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Large run time involved (trade-off for different levels of accuracy)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/>
              <a:t>Fast computational methods with desirable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fld id="{E3148408-0BA1-4615-8C7C-808034999761}" type="slidenum">
              <a:rPr lang="zh-CN" altLang="en-US">
                <a:solidFill>
                  <a:schemeClr val="tx1"/>
                </a:solidFill>
                <a:latin typeface="Arial Black" pitchFamily="34" charset="0"/>
              </a:rPr>
              <a:pPr/>
              <a:t>9</a:t>
            </a:fld>
            <a:endParaRPr lang="en-US" altLang="zh-CN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grpSp>
        <p:nvGrpSpPr>
          <p:cNvPr id="50180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018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185" name="Rectangle 5"/>
            <p:cNvSpPr>
              <a:spLocks noChangeArrowheads="1"/>
            </p:cNvSpPr>
            <p:nvPr/>
          </p:nvSpPr>
          <p:spPr bwMode="hidden">
            <a:xfrm>
              <a:off x="1081" y="1789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zh-CN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50186" name="Group 6"/>
            <p:cNvGrpSpPr>
              <a:grpSpLocks/>
            </p:cNvGrpSpPr>
            <p:nvPr/>
          </p:nvGrpSpPr>
          <p:grpSpPr bwMode="auto">
            <a:xfrm>
              <a:off x="0" y="1396"/>
              <a:ext cx="1806" cy="1989"/>
              <a:chOff x="0" y="672"/>
              <a:chExt cx="1806" cy="1989"/>
            </a:xfrm>
          </p:grpSpPr>
          <p:sp>
            <p:nvSpPr>
              <p:cNvPr id="50187" name="Rectangle 7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88" name="Rectangle 8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89" name="Rectangle 9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90" name="Rectangle 10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91" name="Rectangle 11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92" name="Rectangle 12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93" name="Rectangle 13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94" name="Rectangle 14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95" name="Rectangle 15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96" name="Rectangle 16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endParaRPr lang="zh-CN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018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771775" y="2978150"/>
            <a:ext cx="6219825" cy="2209800"/>
          </a:xfrm>
          <a:noFill/>
        </p:spPr>
        <p:txBody>
          <a:bodyPr/>
          <a:lstStyle/>
          <a:p>
            <a:pPr eaLnBrk="1" hangingPunct="1"/>
            <a:r>
              <a:rPr lang="en-US" altLang="zh-CN" sz="4800" smtClean="0">
                <a:solidFill>
                  <a:srgbClr val="FFFFFF"/>
                </a:solidFill>
              </a:rPr>
              <a:t>Resistance Extraction</a:t>
            </a:r>
          </a:p>
        </p:txBody>
      </p:sp>
      <p:sp>
        <p:nvSpPr>
          <p:cNvPr id="50182" name="Rectangle 18"/>
          <p:cNvSpPr>
            <a:spLocks noChangeArrowheads="1"/>
          </p:cNvSpPr>
          <p:nvPr/>
        </p:nvSpPr>
        <p:spPr bwMode="auto">
          <a:xfrm>
            <a:off x="8207375" y="6497638"/>
            <a:ext cx="9366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0183" name="Rectangle 19"/>
          <p:cNvSpPr>
            <a:spLocks noChangeArrowheads="1"/>
          </p:cNvSpPr>
          <p:nvPr/>
        </p:nvSpPr>
        <p:spPr bwMode="auto">
          <a:xfrm>
            <a:off x="3330575" y="82550"/>
            <a:ext cx="5813425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4|0.5|0.4|0.5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3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7580</TotalTime>
  <Words>2615</Words>
  <Application>Microsoft Office PowerPoint</Application>
  <PresentationFormat>Affichage à l'écran (4:3)</PresentationFormat>
  <Paragraphs>523</Paragraphs>
  <Slides>55</Slides>
  <Notes>26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Tahoma</vt:lpstr>
      <vt:lpstr>Arial Black</vt:lpstr>
      <vt:lpstr>楷体_GB2312</vt:lpstr>
      <vt:lpstr>Monotype Sorts</vt:lpstr>
      <vt:lpstr>Symbol</vt:lpstr>
      <vt:lpstr>Pixel</vt:lpstr>
      <vt:lpstr>Blends</vt:lpstr>
      <vt:lpstr>位图图像</vt:lpstr>
      <vt:lpstr>MathType 5.0 Equation</vt:lpstr>
      <vt:lpstr>Interconnect Parasitic Extraction</vt:lpstr>
      <vt:lpstr>Outline</vt:lpstr>
      <vt:lpstr>Introduction to Parasitic Extraction</vt:lpstr>
      <vt:lpstr>Introduction</vt:lpstr>
      <vt:lpstr>Introduction</vt:lpstr>
      <vt:lpstr>Conventional Design Flow</vt:lpstr>
      <vt:lpstr>Présentation PowerPoint</vt:lpstr>
      <vt:lpstr>Challenges for parasitic extraction</vt:lpstr>
      <vt:lpstr>Resistance Extraction</vt:lpstr>
      <vt:lpstr>Outline</vt:lpstr>
      <vt:lpstr>Resistance extraction</vt:lpstr>
      <vt:lpstr>Resistance extraction</vt:lpstr>
      <vt:lpstr>Resistance extraction</vt:lpstr>
      <vt:lpstr>Resistance extraction</vt:lpstr>
      <vt:lpstr>Resistance extraction</vt:lpstr>
      <vt:lpstr>Resistance extraction</vt:lpstr>
      <vt:lpstr>Capacitance Extraction</vt:lpstr>
      <vt:lpstr>Outline</vt:lpstr>
      <vt:lpstr>Capacitance extraction</vt:lpstr>
      <vt:lpstr>Capacitance extraction</vt:lpstr>
      <vt:lpstr>Capacitance extraction</vt:lpstr>
      <vt:lpstr>Capacitance extraction</vt:lpstr>
      <vt:lpstr>Capacitance extraction</vt:lpstr>
      <vt:lpstr>Capacitance extraction</vt:lpstr>
      <vt:lpstr>Capacitance extraction</vt:lpstr>
      <vt:lpstr>Capacitance extraction</vt:lpstr>
      <vt:lpstr>Présentation PowerPoint</vt:lpstr>
      <vt:lpstr>Présentation PowerPoint</vt:lpstr>
      <vt:lpstr>Présentation PowerPoint</vt:lpstr>
      <vt:lpstr>Capacitance extraction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Capacitance extraction</vt:lpstr>
      <vt:lpstr>Inductance Extraction</vt:lpstr>
      <vt:lpstr>Outline</vt:lpstr>
      <vt:lpstr>Two inductive laws</vt:lpstr>
      <vt:lpstr>Two inductive laws</vt:lpstr>
      <vt:lpstr>Two inductive laws</vt:lpstr>
      <vt:lpstr>Two inductive laws</vt:lpstr>
      <vt:lpstr>Loop inductance</vt:lpstr>
      <vt:lpstr>Onchip interconnect inductance</vt:lpstr>
      <vt:lpstr>Onchip interconnect inductance</vt:lpstr>
      <vt:lpstr>Onchip interconnect inductance</vt:lpstr>
      <vt:lpstr>Onchip inductance extraction</vt:lpstr>
      <vt:lpstr>Inductance extraction</vt:lpstr>
      <vt:lpstr>Frequency-dependent LR extraction</vt:lpstr>
      <vt:lpstr>Frequency-dependent LR extraction</vt:lpstr>
      <vt:lpstr>Frequency-dependent LR extraction</vt:lpstr>
      <vt:lpstr>Inductance extraction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</dc:creator>
  <cp:lastModifiedBy>Patrice</cp:lastModifiedBy>
  <cp:revision>846</cp:revision>
  <dcterms:created xsi:type="dcterms:W3CDTF">1601-01-01T00:00:00Z</dcterms:created>
  <dcterms:modified xsi:type="dcterms:W3CDTF">2015-04-16T19:07:48Z</dcterms:modified>
</cp:coreProperties>
</file>