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7" r:id="rId2"/>
    <p:sldId id="328" r:id="rId3"/>
    <p:sldId id="297" r:id="rId4"/>
    <p:sldId id="329" r:id="rId5"/>
    <p:sldId id="323" r:id="rId6"/>
    <p:sldId id="333" r:id="rId7"/>
    <p:sldId id="305" r:id="rId8"/>
    <p:sldId id="307" r:id="rId9"/>
    <p:sldId id="302" r:id="rId10"/>
    <p:sldId id="303" r:id="rId11"/>
    <p:sldId id="330" r:id="rId12"/>
    <p:sldId id="321" r:id="rId13"/>
    <p:sldId id="315" r:id="rId14"/>
    <p:sldId id="316" r:id="rId15"/>
    <p:sldId id="306" r:id="rId16"/>
    <p:sldId id="331" r:id="rId17"/>
    <p:sldId id="325" r:id="rId18"/>
    <p:sldId id="326" r:id="rId19"/>
    <p:sldId id="332" r:id="rId20"/>
    <p:sldId id="304" r:id="rId21"/>
    <p:sldId id="312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8A78-AB96-4705-B966-014854ACDA87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287A-2350-43CF-A678-3F1E9322569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7600" cy="348615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09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</a:t>
            </a:r>
            <a:r>
              <a:rPr lang="en-US" baseline="0" dirty="0"/>
              <a:t> employees will be rated on the 9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</a:t>
            </a:r>
            <a:r>
              <a:rPr lang="en-US" baseline="0" dirty="0"/>
              <a:t> employees will be rated on the 9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6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B457-C7DB-4E8B-9B25-098AFD6194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3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8EF0-B558-42DD-B826-C21D7A7CF4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B03CF-53F7-4F64-A9F3-DBF5764DC213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9-box with some suggested % guidelines; back-up slides have more descriptions of each box</a:t>
            </a:r>
          </a:p>
        </p:txBody>
      </p:sp>
    </p:spTree>
    <p:extLst>
      <p:ext uri="{BB962C8B-B14F-4D97-AF65-F5344CB8AC3E}">
        <p14:creationId xmlns:p14="http://schemas.microsoft.com/office/powerpoint/2010/main" val="23997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09BC4-A30A-43D6-8CEF-BEF3FE295CD2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6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86FDE-6AB4-4907-B748-6C35D641748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E90D4-59BC-4D60-B259-B947E39755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17C8B-2C55-4A4B-B8CD-E10ADD7DD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3CCA4B-FB14-42AE-BE41-B86D984E8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0D368-1236-4580-A9AF-042504F5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D62D7-1E9C-443B-810F-6EEE89D2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9BFE9-0DAA-4BC6-A39C-E571FEA6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BBAA4-1E07-47C1-8112-235B3830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FF24F0-290B-43E2-89F3-3DB77B16F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2EA58D-5ED1-4BF8-BDA7-288C3FC9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50C02-B885-488E-B2EE-28172A8F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697F4E-C290-46A3-BF40-CE1D7F99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CAE66E-1A8D-4057-8D79-BCD2A9650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F4260E-7C12-444D-BB5C-5B9B1DDA9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9E110D-06B1-457B-8FD2-FE94748A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8DC65-265E-466C-B00C-6B9AE3E7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2A86C6-BB8B-4F96-A4BB-5C51019D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1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1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7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3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2">
            <a:extLst>
              <a:ext uri="{FF2B5EF4-FFF2-40B4-BE49-F238E27FC236}">
                <a16:creationId xmlns:a16="http://schemas.microsoft.com/office/drawing/2014/main" xmlns="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>
                <a:solidFill>
                  <a:srgbClr val="F2F2F2">
                    <a:lumMod val="10000"/>
                  </a:srgbClr>
                </a:solidFill>
              </a:rPr>
              <a:pPr/>
              <a:t>4/22/2023</a:t>
            </a:fld>
            <a:endParaRPr lang="en-US" dirty="0">
              <a:solidFill>
                <a:srgbClr val="F2F2F2">
                  <a:lumMod val="10000"/>
                </a:srgbClr>
              </a:solidFill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xmlns="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9" y="6356354"/>
            <a:ext cx="663223" cy="365125"/>
          </a:xfrm>
          <a:prstGeom prst="rect">
            <a:avLst/>
          </a:prstGeom>
        </p:spPr>
        <p:txBody>
          <a:bodyPr anchor="ctr"/>
          <a:lstStyle>
            <a:lvl1pPr algn="r">
              <a:defRPr sz="59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>
                <a:solidFill>
                  <a:srgbClr val="F2F2F2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F2F2F2">
                  <a:lumMod val="10000"/>
                </a:srgbClr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395833" y="914400"/>
            <a:ext cx="5293783" cy="3962400"/>
            <a:chOff x="297611" y="914400"/>
            <a:chExt cx="3969589" cy="3962400"/>
          </a:xfrm>
        </p:grpSpPr>
        <p:sp>
          <p:nvSpPr>
            <p:cNvPr id="7" name="Oval 6"/>
            <p:cNvSpPr/>
            <p:nvPr userDrawn="1"/>
          </p:nvSpPr>
          <p:spPr>
            <a:xfrm>
              <a:off x="305547" y="914400"/>
              <a:ext cx="3961653" cy="3962400"/>
            </a:xfrm>
            <a:prstGeom prst="ellipse">
              <a:avLst/>
            </a:prstGeom>
            <a:solidFill>
              <a:srgbClr val="54B948">
                <a:alpha val="45098"/>
              </a:srgbClr>
            </a:solidFill>
            <a:ln w="25400" cap="flat" cmpd="sng" algn="ctr">
              <a:solidFill>
                <a:srgbClr val="54B948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Franklin Gothic Book" panose="020B0503020102020204"/>
                <a:ea typeface="ＭＳ Ｐゴシック" pitchFamily="34" charset="-12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97611" y="1223963"/>
              <a:ext cx="3323599" cy="3324225"/>
            </a:xfrm>
            <a:prstGeom prst="ellipse">
              <a:avLst/>
            </a:prstGeom>
            <a:solidFill>
              <a:srgbClr val="54B948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Franklin Gothic Book" panose="020B0503020102020204"/>
                <a:ea typeface="ＭＳ Ｐゴシック" pitchFamily="34" charset="-128"/>
              </a:endParaRPr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4348072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42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61998-B60A-4242-9229-ACDB10B2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8C8A4-3719-481A-B7B7-3EBDA7DC9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8168F-D60E-48EB-A788-7A9BAC35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B6694-23D4-4112-B2D8-55BFDA7D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A4B6B-6000-40C3-B844-72B77E8F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4A433-2287-40B3-B320-6F65555F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F19CB0-E297-49CF-BD3B-C81A5B0D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B7393-4197-4CB9-B6F0-0FB6D84B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11A93-93D0-43D0-8D7B-83F8B4F7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5DD22-8A6B-4965-9E67-E984886D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0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ACC34-655C-4169-B729-E483AF40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6CF8E-4B92-4936-8815-7D36B2D8F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4B7078-1B4F-4840-9659-B402FA24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577BC-C1C0-401D-9F5E-0F47F49D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76F62-3511-43FB-8418-2E80AF75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C4BB5F-A5CC-4A2D-90D3-327C3859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EC9F1-4782-4283-9A26-225EC643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3C54C-26D3-4179-AB89-BDF223B6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3E3FC-2166-4141-9EC2-F8100438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50DF2D-5CB8-4F76-978F-8F2B3CD4E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4ED8B1-3388-45C3-925C-6D94B08BE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38861B-D279-48B2-9ADA-5E02BC99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F43C79-B62F-44F0-9734-35713A21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EC58C9-FCD6-4FFD-85F9-099CE3EC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349D7-0703-469A-9FBE-AE489578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9D94FF-5725-4509-9CB9-17E63FC2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CFF754-3A9C-4FEE-A802-4E5B23DB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9F1A71-7004-40D0-B6D3-72B449F5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DCB379-DBC8-49E5-8FFB-75BA4F02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E8B28F-4EEE-42F6-A27A-48EE279C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6D73CC-B9B0-4814-A4B5-747B7710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D1EE7E-5040-46D0-A01E-5D1602AC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5C4706-731A-4C1F-B64F-8C97EDD9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EE63FD-7CCD-4CF1-A986-21F023EC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5AA327-1320-47EF-A6F6-56946933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10CF94-D8B4-48A1-B6D0-7DE0F154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D36DFE-3713-40AF-90DF-A274CBA2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27DBB-FA23-408F-A644-74D1BB7F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79F88D-5A87-4061-ACEC-39A27FDED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4C75C4-CDFB-4300-B62D-76FCF8BED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10995-DB91-4D2D-AB22-A104192C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6DC912-D19B-4F8B-A794-4D6CD4A0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D2A8-416F-4924-8ABF-B85DA222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24C6CB-2305-43B3-AC2D-0A2011F8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48AAD4-C060-4E16-8572-9613290CE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0A5866-5B2D-4BF2-B9A8-E8725A854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8622-0238-481A-96B6-AEC4C33887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C5CD4-C65E-4948-A084-EBEC8D60C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28CEE-A833-4084-A159-7F69C09D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1F14-2269-4F34-AFE6-D65BCFACE9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kern="0" dirty="0">
                <a:solidFill>
                  <a:srgbClr val="2D8435"/>
                </a:solidFill>
                <a:latin typeface="Arial"/>
              </a:rPr>
              <a:t>Self Appraisal Guidelines</a:t>
            </a:r>
            <a:br>
              <a:rPr lang="en-US" sz="3200" b="1" kern="0" dirty="0">
                <a:solidFill>
                  <a:srgbClr val="2D8435"/>
                </a:solidFill>
                <a:latin typeface="Arial"/>
              </a:rPr>
            </a:br>
            <a:r>
              <a:rPr lang="en-US" sz="3200" b="1" kern="0" dirty="0">
                <a:solidFill>
                  <a:srgbClr val="2D8435"/>
                </a:solidFill>
                <a:latin typeface="Arial"/>
              </a:rPr>
              <a:t/>
            </a:r>
            <a:br>
              <a:rPr lang="en-US" sz="3200" b="1" kern="0" dirty="0">
                <a:solidFill>
                  <a:srgbClr val="2D8435"/>
                </a:solidFill>
                <a:latin typeface="Arial"/>
              </a:rPr>
            </a:br>
            <a:r>
              <a:rPr lang="en-US" b="1" kern="0" dirty="0" err="1">
                <a:solidFill>
                  <a:srgbClr val="2D8435"/>
                </a:solidFill>
                <a:latin typeface="Arial"/>
              </a:rPr>
              <a:t>Tlse</a:t>
            </a:r>
            <a:r>
              <a:rPr lang="en-US" b="1" kern="0" dirty="0">
                <a:solidFill>
                  <a:srgbClr val="2D8435"/>
                </a:solidFill>
                <a:latin typeface="Arial"/>
              </a:rPr>
              <a:t> Design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Nov</a:t>
            </a:r>
            <a:r>
              <a:rPr lang="fr-FR" dirty="0"/>
              <a:t>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4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7990"/>
            <a:ext cx="3704540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Elements of Potential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685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A high potential employee is someone with the ability, engagement and aspiration to rise and to succeed in more senior critical positions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4000"/>
            <a:ext cx="8067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90800"/>
            <a:ext cx="3228536" cy="5429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Tech Ladder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-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5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14400"/>
            <a:ext cx="8001000" cy="50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0776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New Technical Ladder</a:t>
            </a:r>
          </a:p>
        </p:txBody>
      </p:sp>
    </p:spTree>
    <p:extLst>
      <p:ext uri="{BB962C8B-B14F-4D97-AF65-F5344CB8AC3E}">
        <p14:creationId xmlns:p14="http://schemas.microsoft.com/office/powerpoint/2010/main" val="188876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4775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5269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alibri Light" panose="020F0302020204030204"/>
                <a:ea typeface="+mj-ea"/>
                <a:cs typeface="+mj-cs"/>
              </a:rPr>
              <a:t>Tech Ladder Competencies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5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69584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Tech Ladder Competencies 2/2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1"/>
            <a:ext cx="8872538" cy="49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25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What are the attributes of a performing leader? 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48200" y="3644900"/>
            <a:ext cx="2590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1828800" y="926068"/>
            <a:ext cx="714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Eleven leadership attributes used in succession planning process….</a:t>
            </a:r>
          </a:p>
        </p:txBody>
      </p:sp>
      <p:sp>
        <p:nvSpPr>
          <p:cNvPr id="14" name="Rectangle 102"/>
          <p:cNvSpPr txBox="1">
            <a:spLocks noChangeArrowheads="1"/>
          </p:cNvSpPr>
          <p:nvPr/>
        </p:nvSpPr>
        <p:spPr bwMode="auto">
          <a:xfrm>
            <a:off x="2438400" y="1295400"/>
            <a:ext cx="7769251" cy="454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Intellectually sharp and agile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Business acumen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Strategic thinking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Self awareness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Ability to influence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</a:rPr>
              <a:t>(especially across organizations)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Risk-taker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Innovative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Decisive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Results-oriented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Rigorously manages talent 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Timely, value added communication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7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0"/>
            <a:ext cx="3228536" cy="5429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Core Values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&amp;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Rules of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59234" cy="535531"/>
          </a:xfrm>
        </p:spPr>
        <p:txBody>
          <a:bodyPr wrap="non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ON Semiconductor Values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600" b="1" u="sng" dirty="0"/>
          </a:p>
          <a:p>
            <a:pPr>
              <a:lnSpc>
                <a:spcPct val="80000"/>
              </a:lnSpc>
            </a:pPr>
            <a:r>
              <a:rPr lang="en-US" sz="1600" b="1" dirty="0"/>
              <a:t> Integrity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say what we mean and are accountable for delivering our commitments on time.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address issues in an objective, fact based and constructive fashion without fear of reprisal. 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When a decision has been made we all execute to support it.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comply with all legal requirements and hold ourselves to the highest standards of ethical conduct.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b="1" dirty="0"/>
              <a:t>Respect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treat each other with dignity and respect.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share information and encourage divergent viewpoints in an open and honest environment.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draw out the best in each other recognizing that diversity of backgrounds and experience are key strengths.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all win when we support each other by placing the success of the Company above individual interests.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b="1" dirty="0"/>
              <a:t>Initiative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take informed risks while making data based decisions.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If a problem exists we are individually responsible to see it through to rapid resolution.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value people who demonstrate a positive, “can-do” attitude, while collaborating to win.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work smart and with a sense of urgency.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53600" y="591185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hlinkClick r:id="" action="ppaction://noaction"/>
              </a:rPr>
              <a:t>Return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26"/>
          <p:cNvSpPr>
            <a:spLocks noChangeArrowheads="1"/>
          </p:cNvSpPr>
          <p:nvPr/>
        </p:nvSpPr>
        <p:spPr bwMode="auto">
          <a:xfrm>
            <a:off x="1600200" y="10725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800" dirty="0">
                <a:solidFill>
                  <a:prstClr val="white"/>
                </a:solidFill>
                <a:latin typeface="Franklin Gothic Demi" panose="020B0703020102020204" pitchFamily="34" charset="0"/>
              </a:rPr>
              <a:t>Team Rules of Engagement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8430913" cy="4894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28960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Team Rules of </a:t>
            </a:r>
            <a:r>
              <a:rPr lang="en-US" sz="3200" dirty="0" smtClean="0">
                <a:solidFill>
                  <a:srgbClr val="008000"/>
                </a:solidFill>
                <a:latin typeface="Calibri Light" panose="020F0302020204030204"/>
              </a:rPr>
              <a:t>Engagement</a:t>
            </a:r>
            <a:endParaRPr lang="en-US" sz="3200" dirty="0">
              <a:solidFill>
                <a:srgbClr val="008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228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0"/>
            <a:ext cx="3228536" cy="5429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PA 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14600"/>
            <a:ext cx="3228536" cy="5429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3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48661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Importance of Performance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9" y="1119189"/>
            <a:ext cx="7743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7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00343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Expected outcomes of PA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Accurately assess performance to goals of the organization</a:t>
            </a:r>
          </a:p>
          <a:p>
            <a:r>
              <a:rPr lang="en-US" sz="2000" dirty="0"/>
              <a:t>Recognize, acknowledge and reward impact of accomplishments</a:t>
            </a:r>
          </a:p>
          <a:p>
            <a:r>
              <a:rPr lang="en-US" sz="2000" dirty="0"/>
              <a:t>Provide honest and helpful feedback on strengths and opportunities to improve</a:t>
            </a:r>
          </a:p>
          <a:p>
            <a:r>
              <a:rPr lang="en-US" sz="2000" dirty="0"/>
              <a:t>Provide encouragement and help to achieve even better performance in the future</a:t>
            </a:r>
          </a:p>
          <a:p>
            <a:r>
              <a:rPr lang="en-US" sz="2000" dirty="0"/>
              <a:t>Enhance mutual understanding and trust between managers and employees</a:t>
            </a:r>
          </a:p>
          <a:p>
            <a:r>
              <a:rPr lang="en-US" sz="2000" dirty="0"/>
              <a:t>Provide meaningful merit and equity allocations according to each employee's performance and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34501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" y="0"/>
            <a:ext cx="5467907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Employee Development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1"/>
            <a:ext cx="4753244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2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9"/>
            <a:ext cx="2797561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Individual Goals</a:t>
            </a:r>
          </a:p>
        </p:txBody>
      </p:sp>
      <p:sp>
        <p:nvSpPr>
          <p:cNvPr id="499718" name="Rectangle 1132"/>
          <p:cNvSpPr>
            <a:spLocks noChangeArrowheads="1"/>
          </p:cNvSpPr>
          <p:nvPr/>
        </p:nvSpPr>
        <p:spPr bwMode="auto">
          <a:xfrm>
            <a:off x="1524000" y="768350"/>
            <a:ext cx="43307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Font typeface="Wingdings" pitchFamily="2" charset="2"/>
              <a:buChar char="q"/>
            </a:pPr>
            <a:r>
              <a:rPr lang="en-US" altLang="ja-JP" sz="1600" b="1" dirty="0"/>
              <a:t>Project goals</a:t>
            </a:r>
            <a:r>
              <a:rPr lang="en-US" altLang="ja-JP" sz="1600" dirty="0"/>
              <a:t> 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ja-JP" sz="1600" b="1" dirty="0">
                <a:solidFill>
                  <a:schemeClr val="accent2"/>
                </a:solidFill>
              </a:rPr>
              <a:t>Ownership &amp; Commitments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Timely Execution 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ja-JP" sz="1600" b="1" dirty="0">
                <a:solidFill>
                  <a:schemeClr val="accent2"/>
                </a:solidFill>
              </a:rPr>
              <a:t>Use of Best Practices</a:t>
            </a:r>
            <a:endParaRPr lang="en-US" altLang="ja-JP" sz="1400" dirty="0"/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ja-JP" sz="1600" b="1" dirty="0">
                <a:solidFill>
                  <a:schemeClr val="accent2"/>
                </a:solidFill>
              </a:rPr>
              <a:t>Design for Manufacturing</a:t>
            </a:r>
            <a:br>
              <a:rPr lang="en-US" altLang="ja-JP" sz="1600" b="1" dirty="0">
                <a:solidFill>
                  <a:schemeClr val="accent2"/>
                </a:solidFill>
              </a:rPr>
            </a:br>
            <a:r>
              <a:rPr lang="en-US" altLang="ja-JP" sz="1000" b="1" dirty="0">
                <a:solidFill>
                  <a:schemeClr val="accent2"/>
                </a:solidFill>
              </a:rPr>
              <a:t> 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1600" b="1" dirty="0"/>
              <a:t>IP/Reuse  goals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Reuse &amp; IP alignment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Innovation &amp; Documentation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Design Method Improvements</a:t>
            </a:r>
            <a:br>
              <a:rPr lang="en-US" sz="1600" b="1" dirty="0">
                <a:solidFill>
                  <a:schemeClr val="accent2"/>
                </a:solidFill>
              </a:rPr>
            </a:br>
            <a:endParaRPr lang="en-US" sz="10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1600" b="1" dirty="0"/>
              <a:t>Behavioral goals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Business focus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Breakthrough thinking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Continuous development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Accountability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Collaboration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endParaRPr lang="en-US" altLang="ja-JP" sz="1600" b="1" dirty="0">
              <a:solidFill>
                <a:schemeClr val="accent2"/>
              </a:solidFill>
            </a:endParaRPr>
          </a:p>
        </p:txBody>
      </p:sp>
      <p:sp>
        <p:nvSpPr>
          <p:cNvPr id="499719" name="Line 7"/>
          <p:cNvSpPr>
            <a:spLocks noChangeShapeType="1"/>
          </p:cNvSpPr>
          <p:nvPr/>
        </p:nvSpPr>
        <p:spPr bwMode="auto">
          <a:xfrm>
            <a:off x="6096000" y="1074739"/>
            <a:ext cx="0" cy="482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9720" name="Rectangle 1132"/>
          <p:cNvSpPr>
            <a:spLocks noChangeArrowheads="1"/>
          </p:cNvSpPr>
          <p:nvPr/>
        </p:nvSpPr>
        <p:spPr bwMode="auto">
          <a:xfrm>
            <a:off x="6070600" y="958850"/>
            <a:ext cx="4445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</a:pPr>
            <a:r>
              <a:rPr lang="en-US" sz="1600" b="1" dirty="0"/>
              <a:t>These goals must be aligned with: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Business division objectives and strategies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Job scope (Design leader, Analog or Digital Designer, Verification …)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Grade Role &amp; Responsibilities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Development or Improvement Plans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endParaRPr lang="en-US" sz="16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40000"/>
              </a:spcBef>
            </a:pPr>
            <a:r>
              <a:rPr lang="en-US" sz="1600" b="1" dirty="0"/>
              <a:t>The goals must be: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Specific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Measurable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Achievable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2"/>
                </a:solidFill>
              </a:rPr>
              <a:t>Time Bound</a:t>
            </a:r>
          </a:p>
          <a:p>
            <a:pPr marL="742950" lvl="1" indent="-285750">
              <a:spcBef>
                <a:spcPct val="40000"/>
              </a:spcBef>
            </a:pPr>
            <a:endParaRPr lang="en-US" sz="1600" b="1" dirty="0"/>
          </a:p>
          <a:p>
            <a:pPr marL="742950" lvl="1" indent="-285750">
              <a:spcBef>
                <a:spcPct val="40000"/>
              </a:spcBef>
            </a:pPr>
            <a:r>
              <a:rPr lang="en-US" sz="1600" b="1" dirty="0"/>
              <a:t>=&gt;  Goal template document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endParaRPr lang="en-US" altLang="ja-JP" sz="16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0"/>
            <a:ext cx="3228536" cy="5429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9 Box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-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Performance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&amp;</a:t>
            </a:r>
            <a:b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</a:br>
            <a:r>
              <a:rPr lang="en-US" altLang="en-US" sz="3600" dirty="0">
                <a:solidFill>
                  <a:srgbClr val="3C5583"/>
                </a:solidFill>
                <a:latin typeface="Franklin Gothic Demi" panose="020B0703020102020204" pitchFamily="34" charset="0"/>
              </a:rPr>
              <a:t>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9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08"/>
            <a:ext cx="6085256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IDL Scoring (9 – Box) – 2019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2/2/2018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13" y="552535"/>
            <a:ext cx="8643504" cy="56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8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08"/>
            <a:ext cx="3545330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IDL Scoring (9 – Box)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1260510"/>
            <a:ext cx="6628617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2/2/2018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8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itle 1"/>
          <p:cNvSpPr>
            <a:spLocks noGrp="1"/>
          </p:cNvSpPr>
          <p:nvPr>
            <p:ph type="title"/>
          </p:nvPr>
        </p:nvSpPr>
        <p:spPr>
          <a:xfrm>
            <a:off x="5874" y="1647"/>
            <a:ext cx="5596789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Nine-box Rating Descriptions 1/2</a:t>
            </a:r>
          </a:p>
        </p:txBody>
      </p:sp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2537569" y="5396621"/>
            <a:ext cx="70961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3333FF"/>
                </a:solidFill>
              </a:rPr>
              <a:t>high</a:t>
            </a:r>
          </a:p>
        </p:txBody>
      </p:sp>
      <p:sp>
        <p:nvSpPr>
          <p:cNvPr id="72" name="Line 55"/>
          <p:cNvSpPr>
            <a:spLocks noChangeShapeType="1"/>
          </p:cNvSpPr>
          <p:nvPr/>
        </p:nvSpPr>
        <p:spPr bwMode="auto">
          <a:xfrm flipH="1">
            <a:off x="3147167" y="5582775"/>
            <a:ext cx="6400802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 Box 57"/>
          <p:cNvSpPr txBox="1">
            <a:spLocks noChangeArrowheads="1"/>
          </p:cNvSpPr>
          <p:nvPr/>
        </p:nvSpPr>
        <p:spPr bwMode="auto">
          <a:xfrm rot="16200000">
            <a:off x="862325" y="2914710"/>
            <a:ext cx="16423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2004169" y="648825"/>
            <a:ext cx="6096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75" name="Text Box 59"/>
          <p:cNvSpPr txBox="1">
            <a:spLocks noChangeArrowheads="1"/>
          </p:cNvSpPr>
          <p:nvPr/>
        </p:nvSpPr>
        <p:spPr bwMode="auto">
          <a:xfrm>
            <a:off x="2004169" y="5070054"/>
            <a:ext cx="6096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 flipH="1" flipV="1">
            <a:off x="2308969" y="1000377"/>
            <a:ext cx="0" cy="411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842369" y="877425"/>
            <a:ext cx="6781800" cy="4529136"/>
            <a:chOff x="576" y="624"/>
            <a:chExt cx="3456" cy="3024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880" y="1632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Good Performer</a:t>
              </a:r>
            </a:p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(GP)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(0-20%)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80" y="2640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Below Expectations</a:t>
              </a:r>
            </a:p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(BE)</a:t>
              </a:r>
              <a:endParaRPr lang="en-US" sz="105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(0-5%)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728" y="2640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Below Expectations</a:t>
              </a:r>
              <a:r>
                <a:rPr lang="en-US" sz="1600" dirty="0">
                  <a:solidFill>
                    <a:srgbClr val="00B050"/>
                  </a:solidFill>
                </a:rPr>
                <a:t>,</a:t>
              </a:r>
            </a:p>
            <a:p>
              <a:pPr algn="ctr">
                <a:defRPr/>
              </a:pPr>
              <a:r>
                <a:rPr lang="en-US" sz="1600" i="1" dirty="0">
                  <a:solidFill>
                    <a:srgbClr val="0000FF"/>
                  </a:solidFill>
                </a:rPr>
                <a:t>Not Applicable*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(BE1)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(0-15%)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99" name="Group 98"/>
            <p:cNvGrpSpPr>
              <a:grpSpLocks/>
            </p:cNvGrpSpPr>
            <p:nvPr/>
          </p:nvGrpSpPr>
          <p:grpSpPr bwMode="auto">
            <a:xfrm>
              <a:off x="576" y="624"/>
              <a:ext cx="2496" cy="2221"/>
              <a:chOff x="384" y="576"/>
              <a:chExt cx="2496" cy="2221"/>
            </a:xfrm>
          </p:grpSpPr>
          <p:sp>
            <p:nvSpPr>
              <p:cNvPr id="106" name="Text Box 66"/>
              <p:cNvSpPr txBox="1">
                <a:spLocks noChangeArrowheads="1"/>
              </p:cNvSpPr>
              <p:nvPr/>
            </p:nvSpPr>
            <p:spPr bwMode="auto">
              <a:xfrm>
                <a:off x="384" y="576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07" name="Text Box 67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08" name="Text Box 68"/>
              <p:cNvSpPr txBox="1">
                <a:spLocks noChangeArrowheads="1"/>
              </p:cNvSpPr>
              <p:nvPr/>
            </p:nvSpPr>
            <p:spPr bwMode="auto">
              <a:xfrm>
                <a:off x="1536" y="576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09" name="Text Box 69"/>
              <p:cNvSpPr txBox="1">
                <a:spLocks noChangeArrowheads="1"/>
              </p:cNvSpPr>
              <p:nvPr/>
            </p:nvSpPr>
            <p:spPr bwMode="auto">
              <a:xfrm>
                <a:off x="384" y="2592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10" name="Text Box 70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11" name="Text Box 71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12" name="Text Box 72"/>
              <p:cNvSpPr txBox="1">
                <a:spLocks noChangeArrowheads="1"/>
              </p:cNvSpPr>
              <p:nvPr/>
            </p:nvSpPr>
            <p:spPr bwMode="auto">
              <a:xfrm>
                <a:off x="384" y="1584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13" name="Text Box 73"/>
              <p:cNvSpPr txBox="1">
                <a:spLocks noChangeArrowheads="1"/>
              </p:cNvSpPr>
              <p:nvPr/>
            </p:nvSpPr>
            <p:spPr bwMode="auto">
              <a:xfrm>
                <a:off x="2688" y="1584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14" name="Text Box 74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2" cy="2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576" y="624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Top Performer,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FF"/>
                  </a:solidFill>
                </a:rPr>
                <a:t>Two levels up potential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(TP2)</a:t>
              </a:r>
              <a:endParaRPr lang="en-US" sz="14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(0-3%)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728" y="624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Top Performer,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FF"/>
                  </a:solidFill>
                </a:rPr>
                <a:t>One level up potential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(TP1)  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(0-10%)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880" y="624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Top Performer</a:t>
              </a:r>
            </a:p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(TP)</a:t>
              </a:r>
              <a:endParaRPr lang="en-US" sz="14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(0-20%)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576" y="1632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Good Performer,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FF"/>
                  </a:solidFill>
                </a:rPr>
                <a:t>Two levels up potential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(GP2)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 (0-10%)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1728" y="1632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Good Performer,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FF"/>
                  </a:solidFill>
                </a:rPr>
                <a:t>One level up potential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(GP1)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(0-100%)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576" y="2640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Below Expectations,</a:t>
              </a:r>
            </a:p>
            <a:p>
              <a:pPr algn="ctr">
                <a:defRPr/>
              </a:pPr>
              <a:r>
                <a:rPr lang="en-US" sz="1600" i="1" dirty="0">
                  <a:solidFill>
                    <a:srgbClr val="0000FF"/>
                  </a:solidFill>
                </a:rPr>
                <a:t>Not Applicable*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(BE2)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(0-15%)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8" name="Text Box 58"/>
          <p:cNvSpPr txBox="1">
            <a:spLocks noChangeArrowheads="1"/>
          </p:cNvSpPr>
          <p:nvPr/>
        </p:nvSpPr>
        <p:spPr bwMode="auto">
          <a:xfrm>
            <a:off x="1813669" y="1334626"/>
            <a:ext cx="9906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Top Performer</a:t>
            </a: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1775569" y="2706226"/>
            <a:ext cx="10668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Good Performer</a:t>
            </a: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1775569" y="4154025"/>
            <a:ext cx="1066800" cy="55399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Below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3396494" y="801225"/>
            <a:ext cx="986425" cy="18466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3333FF"/>
                </a:solidFill>
              </a:rPr>
              <a:t>Total = 0-20% </a:t>
            </a:r>
          </a:p>
        </p:txBody>
      </p:sp>
      <p:sp>
        <p:nvSpPr>
          <p:cNvPr id="82" name="TextBox 50"/>
          <p:cNvSpPr txBox="1"/>
          <p:nvPr/>
        </p:nvSpPr>
        <p:spPr>
          <a:xfrm>
            <a:off x="9404330" y="1791826"/>
            <a:ext cx="112780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Total = 0-20%</a:t>
            </a:r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</a:rPr>
              <a:t>Target = 20%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9329537" y="5396621"/>
            <a:ext cx="599433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3333FF"/>
                </a:solidFill>
              </a:rPr>
              <a:t>low</a:t>
            </a:r>
          </a:p>
        </p:txBody>
      </p:sp>
      <p:sp>
        <p:nvSpPr>
          <p:cNvPr id="84" name="TextBox 53"/>
          <p:cNvSpPr txBox="1"/>
          <p:nvPr/>
        </p:nvSpPr>
        <p:spPr>
          <a:xfrm>
            <a:off x="9476317" y="953626"/>
            <a:ext cx="113845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Distribution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Requirements</a:t>
            </a:r>
          </a:p>
        </p:txBody>
      </p:sp>
      <p:sp>
        <p:nvSpPr>
          <p:cNvPr id="85" name="TextBox 54"/>
          <p:cNvSpPr txBox="1"/>
          <p:nvPr/>
        </p:nvSpPr>
        <p:spPr>
          <a:xfrm>
            <a:off x="9319369" y="3315826"/>
            <a:ext cx="134100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Total = 60 -100%</a:t>
            </a:r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</a:rPr>
              <a:t>Target 65%</a:t>
            </a:r>
          </a:p>
        </p:txBody>
      </p:sp>
      <p:sp>
        <p:nvSpPr>
          <p:cNvPr id="86" name="TextBox 55"/>
          <p:cNvSpPr txBox="1"/>
          <p:nvPr/>
        </p:nvSpPr>
        <p:spPr>
          <a:xfrm>
            <a:off x="9404330" y="4763626"/>
            <a:ext cx="112780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Total = 0-15%</a:t>
            </a:r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</a:rPr>
              <a:t>Target= 15%</a:t>
            </a:r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5699664" y="801225"/>
            <a:ext cx="1071384" cy="18466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3333FF"/>
                </a:solidFill>
              </a:rPr>
              <a:t>Total = 0-100% </a:t>
            </a: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7985665" y="801225"/>
            <a:ext cx="986424" cy="18466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3333FF"/>
                </a:solidFill>
              </a:rPr>
              <a:t>Total = 0-20% </a:t>
            </a:r>
          </a:p>
        </p:txBody>
      </p:sp>
      <p:sp>
        <p:nvSpPr>
          <p:cNvPr id="89" name="Text Box 52"/>
          <p:cNvSpPr txBox="1">
            <a:spLocks noChangeArrowheads="1"/>
          </p:cNvSpPr>
          <p:nvPr/>
        </p:nvSpPr>
        <p:spPr bwMode="auto">
          <a:xfrm>
            <a:off x="4975970" y="5658975"/>
            <a:ext cx="252449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33FF"/>
                </a:solidFill>
              </a:rPr>
              <a:t>Advancement Potential within 3-4 years </a:t>
            </a: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5509369" y="5458177"/>
            <a:ext cx="1371600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3333FF"/>
                </a:solidFill>
              </a:rPr>
              <a:t>One grade level</a:t>
            </a:r>
          </a:p>
        </p:txBody>
      </p:sp>
      <p:sp>
        <p:nvSpPr>
          <p:cNvPr id="91" name="Text Box 58"/>
          <p:cNvSpPr txBox="1">
            <a:spLocks noChangeArrowheads="1"/>
          </p:cNvSpPr>
          <p:nvPr/>
        </p:nvSpPr>
        <p:spPr bwMode="auto">
          <a:xfrm>
            <a:off x="7871569" y="5425911"/>
            <a:ext cx="11430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3333FF"/>
                </a:solidFill>
              </a:rPr>
              <a:t>Steady at current  grade</a:t>
            </a:r>
          </a:p>
        </p:txBody>
      </p:sp>
      <p:sp>
        <p:nvSpPr>
          <p:cNvPr id="92" name="Text Box 58"/>
          <p:cNvSpPr txBox="1">
            <a:spLocks noChangeArrowheads="1"/>
          </p:cNvSpPr>
          <p:nvPr/>
        </p:nvSpPr>
        <p:spPr bwMode="auto">
          <a:xfrm>
            <a:off x="3604369" y="5425911"/>
            <a:ext cx="11430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3333FF"/>
                </a:solidFill>
              </a:rPr>
              <a:t>Two or more grade levels</a:t>
            </a:r>
          </a:p>
        </p:txBody>
      </p:sp>
      <p:sp>
        <p:nvSpPr>
          <p:cNvPr id="93" name="TextBox 46"/>
          <p:cNvSpPr txBox="1"/>
          <p:nvPr/>
        </p:nvSpPr>
        <p:spPr>
          <a:xfrm>
            <a:off x="2174499" y="5978343"/>
            <a:ext cx="2922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>
                <a:solidFill>
                  <a:srgbClr val="0000CC"/>
                </a:solidFill>
              </a:rPr>
              <a:t>* Focus for  Boxes 7 &amp; 8 is performance improvement</a:t>
            </a: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2956916" y="5153798"/>
            <a:ext cx="2031506" cy="281444"/>
          </a:xfrm>
          <a:prstGeom prst="wedgeRoundRectCallout">
            <a:avLst>
              <a:gd name="adj1" fmla="val -22149"/>
              <a:gd name="adj2" fmla="val -89499"/>
              <a:gd name="adj3" fmla="val 16667"/>
            </a:avLst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r>
              <a:rPr lang="en-US" sz="800" i="1" dirty="0">
                <a:solidFill>
                  <a:srgbClr val="000000"/>
                </a:solidFill>
                <a:latin typeface="Arial" charset="0"/>
                <a:ea typeface="Adobe 명조 Std Acro M" charset="0"/>
              </a:rPr>
              <a:t>Box 7 – reserved for those new to role, but not required</a:t>
            </a:r>
          </a:p>
        </p:txBody>
      </p:sp>
    </p:spTree>
    <p:extLst>
      <p:ext uri="{BB962C8B-B14F-4D97-AF65-F5344CB8AC3E}">
        <p14:creationId xmlns:p14="http://schemas.microsoft.com/office/powerpoint/2010/main" val="291292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876800" y="1143000"/>
            <a:ext cx="2667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Consistently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In top 20%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Consistently exceeds goals, budget, schedule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 Realistic chance employee </a:t>
            </a:r>
            <a:br>
              <a:rPr lang="en-US" sz="1100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could advance one grade level in </a:t>
            </a:r>
            <a:br>
              <a:rPr lang="en-US" sz="1100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1143000"/>
            <a:ext cx="2743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Consistently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In top 20%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Consistently exceeds goals, budget, schedule</a:t>
            </a:r>
          </a:p>
          <a:p>
            <a:pPr marL="228600" indent="-228600"/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 Realistic chance employee could advance two grade levels in </a:t>
            </a:r>
            <a:br>
              <a:rPr lang="en-US" sz="1100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3600" y="2800291"/>
            <a:ext cx="2743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Meets, sometimes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Meets, sometimes exceeds goals, budget, schedule</a:t>
            </a:r>
          </a:p>
          <a:p>
            <a:pPr marL="228600" indent="-228600"/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 Realistic chance employee could advance two grade levels in </a:t>
            </a:r>
            <a:br>
              <a:rPr lang="en-US" sz="1100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4572000"/>
            <a:ext cx="27432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In bottom 15%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Does not always meet goals, budget, schedule </a:t>
            </a:r>
          </a:p>
          <a:p>
            <a:pPr marL="228600" indent="-228600"/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CC"/>
                </a:solidFill>
                <a:latin typeface="Arial" pitchFamily="34" charset="0"/>
              </a:rPr>
              <a:t>Employee must improve performance or be redirected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57400" y="4513928"/>
            <a:ext cx="27432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In bottom 15%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New to role (box 7)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Does not always meet goals, budget, schedule </a:t>
            </a:r>
          </a:p>
          <a:p>
            <a:pPr marL="228600" indent="-228600"/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 Promote-ability not applicable – key message is improve performance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2800291"/>
            <a:ext cx="2667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Meets, sometimes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Meets, sometimes exceeds goals, budget, schedule</a:t>
            </a:r>
          </a:p>
          <a:p>
            <a:pPr marL="228600" indent="-228600"/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Realistic chance employee could advance one grade level in </a:t>
            </a:r>
            <a:br>
              <a:rPr lang="en-US" sz="1100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2800292"/>
            <a:ext cx="25908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Meets, sometimes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Meets, sometimes exceeds goals, budget, schedule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Likely employee will stay at current grade level over next 3-4 years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en-US" sz="11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981200" y="838200"/>
            <a:ext cx="8382000" cy="5105400"/>
            <a:chOff x="576" y="624"/>
            <a:chExt cx="3456" cy="3024"/>
          </a:xfrm>
        </p:grpSpPr>
        <p:sp>
          <p:nvSpPr>
            <p:cNvPr id="4" name="Rectangle 62"/>
            <p:cNvSpPr>
              <a:spLocks noChangeArrowheads="1"/>
            </p:cNvSpPr>
            <p:nvPr/>
          </p:nvSpPr>
          <p:spPr bwMode="auto">
            <a:xfrm>
              <a:off x="2880" y="1632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Rectangle 63"/>
            <p:cNvSpPr>
              <a:spLocks noChangeArrowheads="1"/>
            </p:cNvSpPr>
            <p:nvPr/>
          </p:nvSpPr>
          <p:spPr bwMode="auto">
            <a:xfrm>
              <a:off x="2880" y="2640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1728" y="2640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576" y="624"/>
              <a:ext cx="2496" cy="2198"/>
              <a:chOff x="384" y="576"/>
              <a:chExt cx="2496" cy="2198"/>
            </a:xfrm>
          </p:grpSpPr>
          <p:sp>
            <p:nvSpPr>
              <p:cNvPr id="14" name="Text Box 66"/>
              <p:cNvSpPr txBox="1">
                <a:spLocks noChangeArrowheads="1"/>
              </p:cNvSpPr>
              <p:nvPr/>
            </p:nvSpPr>
            <p:spPr bwMode="auto">
              <a:xfrm>
                <a:off x="384" y="576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6" name="Text Box 68"/>
              <p:cNvSpPr txBox="1">
                <a:spLocks noChangeArrowheads="1"/>
              </p:cNvSpPr>
              <p:nvPr/>
            </p:nvSpPr>
            <p:spPr bwMode="auto">
              <a:xfrm>
                <a:off x="1536" y="576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7" name="Text Box 69"/>
              <p:cNvSpPr txBox="1">
                <a:spLocks noChangeArrowheads="1"/>
              </p:cNvSpPr>
              <p:nvPr/>
            </p:nvSpPr>
            <p:spPr bwMode="auto">
              <a:xfrm>
                <a:off x="384" y="2592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20" name="Text Box 73"/>
              <p:cNvSpPr txBox="1">
                <a:spLocks noChangeArrowheads="1"/>
              </p:cNvSpPr>
              <p:nvPr/>
            </p:nvSpPr>
            <p:spPr bwMode="auto">
              <a:xfrm>
                <a:off x="2688" y="1584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1" name="Text Box 74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2" name="Text Box 72"/>
              <p:cNvSpPr txBox="1">
                <a:spLocks noChangeArrowheads="1"/>
              </p:cNvSpPr>
              <p:nvPr/>
            </p:nvSpPr>
            <p:spPr bwMode="auto">
              <a:xfrm>
                <a:off x="384" y="1584"/>
                <a:ext cx="192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</a:p>
            </p:txBody>
          </p:sp>
        </p:grpSp>
        <p:sp>
          <p:nvSpPr>
            <p:cNvPr id="8" name="Rectangle 75"/>
            <p:cNvSpPr>
              <a:spLocks noChangeArrowheads="1"/>
            </p:cNvSpPr>
            <p:nvPr/>
          </p:nvSpPr>
          <p:spPr bwMode="auto">
            <a:xfrm>
              <a:off x="576" y="624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r>
                <a:rPr lang="en-US" sz="1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  <a:p>
              <a:pPr algn="ctr"/>
              <a:endParaRPr lang="en-US" sz="1400" dirty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endParaRPr lang="en-US" sz="1400" dirty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1728" y="624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r>
                <a:rPr lang="en-US" sz="1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2880" y="624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r>
                <a:rPr lang="en-US" sz="1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  <a:p>
              <a:pPr algn="ctr"/>
              <a:endParaRPr lang="en-US" sz="1400" dirty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endParaRPr lang="en-US" sz="1400" dirty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1" name="Rectangle 78"/>
            <p:cNvSpPr>
              <a:spLocks noChangeArrowheads="1"/>
            </p:cNvSpPr>
            <p:nvPr/>
          </p:nvSpPr>
          <p:spPr bwMode="auto">
            <a:xfrm>
              <a:off x="576" y="1632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8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12" name="Rectangle 79"/>
            <p:cNvSpPr>
              <a:spLocks noChangeArrowheads="1"/>
            </p:cNvSpPr>
            <p:nvPr/>
          </p:nvSpPr>
          <p:spPr bwMode="auto">
            <a:xfrm>
              <a:off x="1728" y="1632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80"/>
            <p:cNvSpPr>
              <a:spLocks noChangeArrowheads="1"/>
            </p:cNvSpPr>
            <p:nvPr/>
          </p:nvSpPr>
          <p:spPr bwMode="auto">
            <a:xfrm>
              <a:off x="576" y="2640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Text Box 57"/>
          <p:cNvSpPr txBox="1">
            <a:spLocks noChangeArrowheads="1"/>
          </p:cNvSpPr>
          <p:nvPr/>
        </p:nvSpPr>
        <p:spPr bwMode="auto">
          <a:xfrm rot="16200000">
            <a:off x="839356" y="2951685"/>
            <a:ext cx="16423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Performance</a:t>
            </a:r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H="1" flipV="1">
            <a:off x="1828800" y="1037352"/>
            <a:ext cx="0" cy="49062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3733800" y="5986047"/>
            <a:ext cx="4648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Advancement Potential within 3-4 years</a:t>
            </a:r>
          </a:p>
        </p:txBody>
      </p:sp>
      <p:sp>
        <p:nvSpPr>
          <p:cNvPr id="30" name="Line 55"/>
          <p:cNvSpPr>
            <a:spLocks noChangeShapeType="1"/>
          </p:cNvSpPr>
          <p:nvPr/>
        </p:nvSpPr>
        <p:spPr bwMode="auto">
          <a:xfrm flipH="1">
            <a:off x="1905000" y="6019800"/>
            <a:ext cx="830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>
              <a:solidFill>
                <a:srgbClr val="2D8435"/>
              </a:solidFill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4572000"/>
            <a:ext cx="2667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In bottom 15%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Does not always meet goals, budget, schedule </a:t>
            </a:r>
          </a:p>
          <a:p>
            <a:pPr marL="228600" indent="-228600"/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Promote-ability not applicable – key message is improve performance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09660" y="838201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TP2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15124" y="838201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TP1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6200" y="1143001"/>
            <a:ext cx="25908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Consistently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In top 20%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Consistently exceeds goals, budget, schedule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>
                <a:solidFill>
                  <a:srgbClr val="0000FF"/>
                </a:solidFill>
                <a:latin typeface="Arial" pitchFamily="34" charset="0"/>
              </a:rPr>
              <a:t>Likely employee will stay at current grade level over next 3-4 years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en-US" sz="11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2000" y="838201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TP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09660" y="25101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GP2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09660" y="4186536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BE2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15124" y="2514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GP1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15124" y="4191001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BE1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82000" y="2514601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GP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82001" y="41865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itchFamily="34" charset="0"/>
              </a:rPr>
              <a:t>BE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1506636" y="52299"/>
            <a:ext cx="89916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435"/>
                </a:solidFill>
                <a:latin typeface="Arial" charset="0"/>
                <a:ea typeface="Adobe 명조 Std Acro M" charset="-127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endParaRPr lang="en-US" sz="2400" dirty="0">
              <a:solidFill>
                <a:srgbClr val="008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"/>
            <a:ext cx="5596789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Nine-box Rating Descriptions 2/2</a:t>
            </a:r>
          </a:p>
        </p:txBody>
      </p:sp>
    </p:spTree>
    <p:extLst>
      <p:ext uri="{BB962C8B-B14F-4D97-AF65-F5344CB8AC3E}">
        <p14:creationId xmlns:p14="http://schemas.microsoft.com/office/powerpoint/2010/main" val="341916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40044" cy="5355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Calibri Light" panose="020F0302020204030204"/>
              </a:rPr>
              <a:t>Potential: definition</a:t>
            </a:r>
          </a:p>
        </p:txBody>
      </p:sp>
      <p:sp>
        <p:nvSpPr>
          <p:cNvPr id="11267" name="Rectangle 86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Potential is the assessment of a person’s ability to handle an expanded role in the future based on past performance</a:t>
            </a:r>
          </a:p>
          <a:p>
            <a:pPr lvl="1">
              <a:buFontTx/>
              <a:buChar char="-"/>
            </a:pPr>
            <a:r>
              <a:rPr lang="en-US" dirty="0"/>
              <a:t>It is not your intrinsic potential</a:t>
            </a:r>
          </a:p>
          <a:p>
            <a:pPr lvl="1">
              <a:buFontTx/>
              <a:buChar char="-"/>
            </a:pPr>
            <a:r>
              <a:rPr lang="en-US" dirty="0"/>
              <a:t>It is an evaluation of your potential based on the </a:t>
            </a:r>
            <a:r>
              <a:rPr lang="en-US" u="sng" dirty="0"/>
              <a:t>performance</a:t>
            </a:r>
            <a:r>
              <a:rPr lang="en-US" dirty="0"/>
              <a:t> and behavior demonstrated the year of evaluation</a:t>
            </a:r>
          </a:p>
          <a:p>
            <a:pPr lvl="1">
              <a:buFontTx/>
              <a:buChar char="-"/>
            </a:pPr>
            <a:r>
              <a:rPr lang="en-US" dirty="0"/>
              <a:t>A high potential employee is someone with the ability, engagement and aspiration to rise and to succeed in more senior critical positions </a:t>
            </a:r>
          </a:p>
          <a:p>
            <a:pPr lvl="1">
              <a:buFontTx/>
              <a:buNone/>
            </a:pPr>
            <a:endParaRPr lang="fr-FR" sz="1200" dirty="0"/>
          </a:p>
          <a:p>
            <a:pPr lvl="1">
              <a:buFontTx/>
              <a:buNone/>
            </a:pPr>
            <a:endParaRPr lang="en-US" sz="1200" dirty="0"/>
          </a:p>
          <a:p>
            <a:r>
              <a:rPr lang="en-US" dirty="0"/>
              <a:t>Performance does not equal potential: </a:t>
            </a:r>
          </a:p>
          <a:p>
            <a:pPr lvl="1">
              <a:buFontTx/>
              <a:buChar char="-"/>
            </a:pPr>
            <a:r>
              <a:rPr lang="en-US" dirty="0"/>
              <a:t>Current performance is a necessary condition for potential, but does not guarantee success at the next level</a:t>
            </a:r>
          </a:p>
          <a:p>
            <a:pPr lvl="1">
              <a:buFontTx/>
              <a:buChar char="-"/>
            </a:pPr>
            <a:r>
              <a:rPr lang="en-US" dirty="0"/>
              <a:t>Statistics for illustration: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only 7% of high potential employees are not high performers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Only 30% of high performers are demonstrating high potential</a:t>
            </a:r>
          </a:p>
          <a:p>
            <a:pPr lvl="2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1078</Words>
  <Application>Microsoft Office PowerPoint</Application>
  <PresentationFormat>Grand écran</PresentationFormat>
  <Paragraphs>261</Paragraphs>
  <Slides>22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ＭＳ Ｐゴシック</vt:lpstr>
      <vt:lpstr>Adobe 명조 Std Acro M</vt:lpstr>
      <vt:lpstr>Arial</vt:lpstr>
      <vt:lpstr>Calibri</vt:lpstr>
      <vt:lpstr>Calibri Light</vt:lpstr>
      <vt:lpstr>Franklin Gothic Book</vt:lpstr>
      <vt:lpstr>Franklin Gothic Demi</vt:lpstr>
      <vt:lpstr>Wingdings</vt:lpstr>
      <vt:lpstr>游ゴシック</vt:lpstr>
      <vt:lpstr>Office Theme</vt:lpstr>
      <vt:lpstr>Self Appraisal Guidelines  Tlse Design Team</vt:lpstr>
      <vt:lpstr>Goals</vt:lpstr>
      <vt:lpstr>Individual Goals</vt:lpstr>
      <vt:lpstr>9 Box - Performance &amp; Potential</vt:lpstr>
      <vt:lpstr>IDL Scoring (9 – Box) – 2019 Version</vt:lpstr>
      <vt:lpstr>IDL Scoring (9 – Box)</vt:lpstr>
      <vt:lpstr>Nine-box Rating Descriptions 1/2</vt:lpstr>
      <vt:lpstr>Nine-box Rating Descriptions 2/2</vt:lpstr>
      <vt:lpstr>Potential: definition</vt:lpstr>
      <vt:lpstr>Elements of Potential</vt:lpstr>
      <vt:lpstr>Tech Ladder - Competencies</vt:lpstr>
      <vt:lpstr>New Technical Ladder</vt:lpstr>
      <vt:lpstr>Présentation PowerPoint</vt:lpstr>
      <vt:lpstr>Tech Ladder Competencies 2/2</vt:lpstr>
      <vt:lpstr>What are the attributes of a performing leader?  </vt:lpstr>
      <vt:lpstr>Core Values &amp; Rules of Engagement</vt:lpstr>
      <vt:lpstr>ON Semiconductor Values</vt:lpstr>
      <vt:lpstr>Team Rules of Engagement</vt:lpstr>
      <vt:lpstr>PA  Process</vt:lpstr>
      <vt:lpstr>Importance of Performance Management</vt:lpstr>
      <vt:lpstr>Expected outcomes of PA process</vt:lpstr>
      <vt:lpstr>Employee Development Process</vt:lpstr>
    </vt:vector>
  </TitlesOfParts>
  <Company>ON Semiconductor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Appraisal Guidelines  Tlse Design Team</dc:title>
  <dc:creator>Patrice Delpy</dc:creator>
  <cp:lastModifiedBy>Patrice</cp:lastModifiedBy>
  <cp:revision>1</cp:revision>
  <dcterms:created xsi:type="dcterms:W3CDTF">2023-03-16T16:16:23Z</dcterms:created>
  <dcterms:modified xsi:type="dcterms:W3CDTF">2023-04-22T16:07:09Z</dcterms:modified>
</cp:coreProperties>
</file>